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2" r:id="rId2"/>
    <p:sldId id="269" r:id="rId3"/>
    <p:sldId id="326" r:id="rId4"/>
    <p:sldId id="327" r:id="rId5"/>
    <p:sldId id="328" r:id="rId6"/>
    <p:sldId id="329" r:id="rId7"/>
    <p:sldId id="258" r:id="rId8"/>
    <p:sldId id="313" r:id="rId9"/>
    <p:sldId id="293" r:id="rId10"/>
    <p:sldId id="295" r:id="rId11"/>
    <p:sldId id="331" r:id="rId12"/>
    <p:sldId id="333" r:id="rId13"/>
    <p:sldId id="332" r:id="rId14"/>
    <p:sldId id="334" r:id="rId15"/>
    <p:sldId id="312" r:id="rId16"/>
    <p:sldId id="319" r:id="rId17"/>
    <p:sldId id="324" r:id="rId18"/>
    <p:sldId id="320" r:id="rId19"/>
    <p:sldId id="335" r:id="rId20"/>
    <p:sldId id="336" r:id="rId21"/>
    <p:sldId id="337" r:id="rId22"/>
    <p:sldId id="338" r:id="rId23"/>
    <p:sldId id="321" r:id="rId24"/>
    <p:sldId id="309" r:id="rId25"/>
    <p:sldId id="339" r:id="rId26"/>
    <p:sldId id="340" r:id="rId27"/>
    <p:sldId id="341" r:id="rId28"/>
    <p:sldId id="342" r:id="rId29"/>
    <p:sldId id="310" r:id="rId30"/>
    <p:sldId id="307" r:id="rId31"/>
    <p:sldId id="343" r:id="rId32"/>
    <p:sldId id="322" r:id="rId33"/>
    <p:sldId id="344" r:id="rId34"/>
    <p:sldId id="345" r:id="rId35"/>
    <p:sldId id="346" r:id="rId36"/>
    <p:sldId id="347" r:id="rId37"/>
    <p:sldId id="348" r:id="rId38"/>
    <p:sldId id="349" r:id="rId39"/>
    <p:sldId id="350" r:id="rId40"/>
    <p:sldId id="306" r:id="rId41"/>
    <p:sldId id="265" r:id="rId42"/>
    <p:sldId id="351" r:id="rId43"/>
    <p:sldId id="352" r:id="rId44"/>
    <p:sldId id="353" r:id="rId45"/>
    <p:sldId id="316" r:id="rId46"/>
    <p:sldId id="315" r:id="rId47"/>
  </p:sldIdLst>
  <p:sldSz cx="12192000" cy="6858000"/>
  <p:notesSz cx="6858000" cy="9144000"/>
  <p:embeddedFontLst>
    <p:embeddedFont>
      <p:font typeface="#9Slide05 Phobia" panose="020B0604020202020204" charset="0"/>
      <p:regular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Cambria Math" panose="02040503050406030204" pitchFamily="18" charset="0"/>
      <p:regular r:id="rId53"/>
    </p:embeddedFont>
    <p:embeddedFont>
      <p:font typeface="LNTH-Hoa Nho LNTH" panose="020B0604020202020204" charset="0"/>
      <p:regular r:id="rId54"/>
    </p:embeddedFont>
  </p:embeddedFont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ED2028"/>
    <a:srgbClr val="FFFFFF"/>
    <a:srgbClr val="FFFF66"/>
    <a:srgbClr val="CCFFFF"/>
    <a:srgbClr val="FF5050"/>
    <a:srgbClr val="00FFFF"/>
    <a:srgbClr val="CC66FF"/>
    <a:srgbClr val="66FF99"/>
    <a:srgbClr val="FFF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792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9B71A-B2C0-69C5-37AA-74A2DF28F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C2A1B-64C8-BCE0-C300-713B25F6E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4DA98-A9B2-F009-4E70-5D639D9FF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3B181-4CDA-2408-CF03-6BA319122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34352-12DD-BE00-35B7-2E07546C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7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6BF3-732D-4FD3-0076-1E0CCF9B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80488-B80A-BAE7-9E61-313AB7BE7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D4E9B-D6CC-379B-BE63-E9FD5D124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A19D8-9E8E-64BB-9FAD-8D46B9976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9F57D-6E97-ECCB-B91D-D0E1B58A9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4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2434-89CA-C4CA-887A-15F2DE3C4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7FED6-7FEC-C924-5FA5-21C1A0BAD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94DA8-4069-590B-915D-4AB7E79E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B64E6-0D87-C6DF-AC23-E0309C2B9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8869C-7E6A-0821-25A6-E1587C255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1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E0B73-92A2-C343-F149-25D26EB4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C740A-1D65-A995-76E8-32CEB0E53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0087F-50AC-8CA0-1139-6CFF36CD6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E74C9A-A211-A9B2-2729-099E6D7E4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06B3A-993A-E6BF-7E1A-C7A3F0A7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C437C-1B6C-369F-609F-C96635CD9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59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83863-6E22-A917-2CA3-C30FACCE4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307A-60FC-98F1-E52A-5232B5746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9077F-6378-BFED-F83D-F0699D2F1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E747AC-AEA8-3226-707A-E02151B74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52520A-EA8C-5D43-CD42-93DA7716B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FD0F7D-A3D2-AE7B-AE06-5A635559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CF21A-40DA-A9C2-5764-3F54D0E3B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62C231-0441-AC0D-DA5C-320F89B11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3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0735-ACDE-244E-C64A-DA2374C26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EFEB5A-4178-4772-1ECF-AD5D1613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85C9E-8754-B9BE-942F-6B4AC8060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0AACA-2C5F-F034-1F04-0432A17CA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2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3A3B11-D789-5199-E039-6157AF38F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E180F-DD26-0667-BCA4-0AA8BD10C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BE042-DA17-D242-8FD5-0BAE30152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98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25D94-9870-9457-5FEC-0D6CD15B6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29FFB-6519-A997-45CA-29AF9C3AB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3DBF9-426E-74FA-203A-D85AB58CF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24DC4-873C-C383-6F2B-ECACBE4A4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0528F-89C8-849A-574E-51BC38552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E039B-9600-C032-16D9-668C81CF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54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55A24-6CD2-DDAA-79E1-747A20D72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AEE43C-189B-7911-2C31-112AB5F891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3C87F-0D75-ED8E-0DCA-622E3ED069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E88E3-51F5-6A88-F45E-313BA2B39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EF91B-0F1C-2368-401A-831BA0FCF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89E1F-4CB5-4AFE-71BF-92A6D03F7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5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6DE4-5331-5329-17E8-8F7DE02C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665800-7AE0-5E08-FA76-21E849516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44175-9D06-1E34-1409-6D3A0DFF8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94240-5D78-D991-3A8F-3C0BC093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FAB50-941E-6B27-7ECA-8CFA6E44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789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246597-0D5D-B046-2326-49B1098A69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445311-CFE3-E583-B402-7AC075BD5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1740F-5446-F528-CCF7-0284516B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0D958-9D3F-F166-AB06-DCC92549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72736-1C3D-6305-3875-C09F8B50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9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9Slide.vn - 2019">
            <a:extLst>
              <a:ext uri="{FF2B5EF4-FFF2-40B4-BE49-F238E27FC236}">
                <a16:creationId xmlns:a16="http://schemas.microsoft.com/office/drawing/2014/main" id="{67B38C20-6A8F-9040-3C8C-A8A40286282D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00A175-7B96-E1A6-F9B5-E909D76C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D9879-89DA-ECE5-1209-207E7B580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DE821-4A23-8FB8-970F-019958DD4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9C7F55-7006-492B-B892-8D388F945A90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1AF6E-B329-0403-786C-8A261BAE4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9A341-8824-4CD5-007A-C8567FB8DB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E97D61-6AA8-A00E-92D1-9B2F7B0DFB7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61351" y="2446703"/>
            <a:ext cx="1961823" cy="19645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208936-E44F-3BFA-ACB6-75D069C1631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6933" y="1825625"/>
            <a:ext cx="1961823" cy="19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2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2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microsoft.com/office/2007/relationships/hdphoto" Target="../media/hdphoto5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5.png"/><Relationship Id="rId5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3" Type="http://schemas.microsoft.com/office/2007/relationships/media" Target="../media/media3.mp3"/><Relationship Id="rId7" Type="http://schemas.openxmlformats.org/officeDocument/2006/relationships/image" Target="../media/image21.png"/><Relationship Id="rId12" Type="http://schemas.openxmlformats.org/officeDocument/2006/relationships/image" Target="../media/image30.png"/><Relationship Id="rId2" Type="http://schemas.openxmlformats.org/officeDocument/2006/relationships/audio" Target="../media/media2.mp3"/><Relationship Id="rId16" Type="http://schemas.openxmlformats.org/officeDocument/2006/relationships/image" Target="../media/image9.png"/><Relationship Id="rId1" Type="http://schemas.microsoft.com/office/2007/relationships/media" Target="../media/media2.mp3"/><Relationship Id="rId6" Type="http://schemas.openxmlformats.org/officeDocument/2006/relationships/image" Target="../media/image20.png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1.gif"/><Relationship Id="rId10" Type="http://schemas.microsoft.com/office/2007/relationships/hdphoto" Target="../media/hdphoto4.wdp"/><Relationship Id="rId4" Type="http://schemas.openxmlformats.org/officeDocument/2006/relationships/audio" Target="../media/media3.mp3"/><Relationship Id="rId9" Type="http://schemas.openxmlformats.org/officeDocument/2006/relationships/image" Target="../media/image22.png"/><Relationship Id="rId1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23.png"/><Relationship Id="rId9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3" Type="http://schemas.microsoft.com/office/2007/relationships/media" Target="../media/media3.mp3"/><Relationship Id="rId7" Type="http://schemas.openxmlformats.org/officeDocument/2006/relationships/image" Target="../media/image21.png"/><Relationship Id="rId12" Type="http://schemas.openxmlformats.org/officeDocument/2006/relationships/image" Target="../media/image30.png"/><Relationship Id="rId2" Type="http://schemas.openxmlformats.org/officeDocument/2006/relationships/audio" Target="../media/media2.mp3"/><Relationship Id="rId16" Type="http://schemas.openxmlformats.org/officeDocument/2006/relationships/image" Target="../media/image9.png"/><Relationship Id="rId1" Type="http://schemas.microsoft.com/office/2007/relationships/media" Target="../media/media2.mp3"/><Relationship Id="rId6" Type="http://schemas.openxmlformats.org/officeDocument/2006/relationships/image" Target="../media/image20.png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1.gif"/><Relationship Id="rId10" Type="http://schemas.microsoft.com/office/2007/relationships/hdphoto" Target="../media/hdphoto4.wdp"/><Relationship Id="rId4" Type="http://schemas.openxmlformats.org/officeDocument/2006/relationships/audio" Target="../media/media3.mp3"/><Relationship Id="rId9" Type="http://schemas.openxmlformats.org/officeDocument/2006/relationships/image" Target="../media/image22.png"/><Relationship Id="rId1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png"/><Relationship Id="rId7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5.png"/><Relationship Id="rId5" Type="http://schemas.openxmlformats.org/officeDocument/2006/relationships/image" Target="../media/image35.png"/><Relationship Id="rId10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.png"/><Relationship Id="rId7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.png"/><Relationship Id="rId7" Type="http://schemas.openxmlformats.org/officeDocument/2006/relationships/image" Target="../media/image5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7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5.png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12" Type="http://schemas.openxmlformats.org/officeDocument/2006/relationships/image" Target="../media/image44.png"/><Relationship Id="rId17" Type="http://schemas.microsoft.com/office/2007/relationships/hdphoto" Target="../media/hdphoto1.wdp"/><Relationship Id="rId2" Type="http://schemas.openxmlformats.org/officeDocument/2006/relationships/audio" Target="../media/media2.mp3"/><Relationship Id="rId16" Type="http://schemas.openxmlformats.org/officeDocument/2006/relationships/image" Target="../media/image6.png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43.png"/><Relationship Id="rId5" Type="http://schemas.openxmlformats.org/officeDocument/2006/relationships/image" Target="../media/image5.png"/><Relationship Id="rId15" Type="http://schemas.openxmlformats.org/officeDocument/2006/relationships/image" Target="../media/image49.png"/><Relationship Id="rId10" Type="http://schemas.openxmlformats.org/officeDocument/2006/relationships/image" Target="../media/image42.png"/><Relationship Id="rId4" Type="http://schemas.openxmlformats.org/officeDocument/2006/relationships/image" Target="../media/image4.png"/><Relationship Id="rId9" Type="http://schemas.openxmlformats.org/officeDocument/2006/relationships/image" Target="../media/image41.png"/><Relationship Id="rId1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6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.png"/><Relationship Id="rId4" Type="http://schemas.microsoft.com/office/2007/relationships/hdphoto" Target="../media/hdphoto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6.wdp"/><Relationship Id="rId11" Type="http://schemas.openxmlformats.org/officeDocument/2006/relationships/image" Target="../media/image9.png"/><Relationship Id="rId5" Type="http://schemas.openxmlformats.org/officeDocument/2006/relationships/image" Target="../media/image56.png"/><Relationship Id="rId10" Type="http://schemas.openxmlformats.org/officeDocument/2006/relationships/image" Target="../media/image58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EB65A6-C0F9-84A7-A42C-8A2D82909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683968-6B05-1358-0954-743EC2961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266" y="1907962"/>
            <a:ext cx="7431668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63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439D77-B5EB-09A7-962B-78E0AC3E3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B6191FD-6F47-2275-3DF9-E1D339DFF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955" y="-1481062"/>
            <a:ext cx="3206774" cy="612701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E488FC1-5667-4D44-E94B-C27BEF1E9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0955" y="69993"/>
            <a:ext cx="8091285" cy="195557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755AB81-9A81-558A-F901-4D0B945BA24D}"/>
              </a:ext>
            </a:extLst>
          </p:cNvPr>
          <p:cNvGrpSpPr/>
          <p:nvPr/>
        </p:nvGrpSpPr>
        <p:grpSpPr>
          <a:xfrm>
            <a:off x="1192782" y="2095564"/>
            <a:ext cx="10127630" cy="4536201"/>
            <a:chOff x="3085004" y="2467990"/>
            <a:chExt cx="6021992" cy="36590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209ABA0-9EF2-71DC-A153-5BC050660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004" y="2467990"/>
              <a:ext cx="6021992" cy="36590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FEA5C82-73A9-E3A7-70C0-381425286931}"/>
                </a:ext>
              </a:extLst>
            </p:cNvPr>
            <p:cNvSpPr txBox="1"/>
            <p:nvPr/>
          </p:nvSpPr>
          <p:spPr>
            <a:xfrm>
              <a:off x="3806226" y="3682990"/>
              <a:ext cx="47170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vi-VN" sz="3200" dirty="0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2CF348D7-591C-3726-DFD8-52DBEE684A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728321"/>
            <a:ext cx="2942330" cy="3903444"/>
          </a:xfrm>
          <a:prstGeom prst="rect">
            <a:avLst/>
          </a:prstGeom>
        </p:spPr>
      </p:pic>
      <p:sp>
        <p:nvSpPr>
          <p:cNvPr id="7" name="Rectangle: Rounded Corners 18">
            <a:extLst>
              <a:ext uri="{FF2B5EF4-FFF2-40B4-BE49-F238E27FC236}">
                <a16:creationId xmlns:a16="http://schemas.microsoft.com/office/drawing/2014/main" id="{AA9ED9FF-00B3-1D97-B34C-BAADB5DFD0E8}"/>
              </a:ext>
            </a:extLst>
          </p:cNvPr>
          <p:cNvSpPr/>
          <p:nvPr/>
        </p:nvSpPr>
        <p:spPr>
          <a:xfrm>
            <a:off x="3295650" y="2958336"/>
            <a:ext cx="6490635" cy="2966214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207B3A-68C8-5833-2470-407AFB003AC8}"/>
              </a:ext>
            </a:extLst>
          </p:cNvPr>
          <p:cNvSpPr txBox="1"/>
          <p:nvPr/>
        </p:nvSpPr>
        <p:spPr>
          <a:xfrm>
            <a:off x="4135112" y="3234810"/>
            <a:ext cx="45897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/>
              <a:t>Kể tên các đơn vị đo diện tích đã học.</a:t>
            </a:r>
            <a:endParaRPr lang="en-US" sz="4800" b="1" dirty="0"/>
          </a:p>
        </p:txBody>
      </p:sp>
      <p:pic>
        <p:nvPicPr>
          <p:cNvPr id="9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D38D29BA-D599-E224-C8CA-CE2FD20330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180326" y="3211662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C7D7B6-B6C6-75F1-45B7-83F611EF24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36444" y="473086"/>
            <a:ext cx="6840305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658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8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439D77-B5EB-09A7-962B-78E0AC3E3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B6191FD-6F47-2275-3DF9-E1D339DFF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955" y="-1481062"/>
            <a:ext cx="3206774" cy="612701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E488FC1-5667-4D44-E94B-C27BEF1E9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0955" y="69993"/>
            <a:ext cx="8091285" cy="195557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755AB81-9A81-558A-F901-4D0B945BA24D}"/>
              </a:ext>
            </a:extLst>
          </p:cNvPr>
          <p:cNvGrpSpPr/>
          <p:nvPr/>
        </p:nvGrpSpPr>
        <p:grpSpPr>
          <a:xfrm>
            <a:off x="1192782" y="2095564"/>
            <a:ext cx="10127630" cy="4536201"/>
            <a:chOff x="3085004" y="2467990"/>
            <a:chExt cx="6021992" cy="36590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209ABA0-9EF2-71DC-A153-5BC050660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004" y="2467990"/>
              <a:ext cx="6021992" cy="36590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FEA5C82-73A9-E3A7-70C0-381425286931}"/>
                </a:ext>
              </a:extLst>
            </p:cNvPr>
            <p:cNvSpPr txBox="1"/>
            <p:nvPr/>
          </p:nvSpPr>
          <p:spPr>
            <a:xfrm>
              <a:off x="3806226" y="3682990"/>
              <a:ext cx="47170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2CF348D7-591C-3726-DFD8-52DBEE684A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728321"/>
            <a:ext cx="2942330" cy="3903444"/>
          </a:xfrm>
          <a:prstGeom prst="rect">
            <a:avLst/>
          </a:prstGeom>
        </p:spPr>
      </p:pic>
      <p:sp>
        <p:nvSpPr>
          <p:cNvPr id="7" name="Rectangle: Rounded Corners 18">
            <a:extLst>
              <a:ext uri="{FF2B5EF4-FFF2-40B4-BE49-F238E27FC236}">
                <a16:creationId xmlns:a16="http://schemas.microsoft.com/office/drawing/2014/main" id="{AA9ED9FF-00B3-1D97-B34C-BAADB5DFD0E8}"/>
              </a:ext>
            </a:extLst>
          </p:cNvPr>
          <p:cNvSpPr/>
          <p:nvPr/>
        </p:nvSpPr>
        <p:spPr>
          <a:xfrm>
            <a:off x="3295650" y="2958336"/>
            <a:ext cx="6490635" cy="2966214"/>
          </a:xfrm>
          <a:prstGeom prst="roundRect">
            <a:avLst>
              <a:gd name="adj" fmla="val 34586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207B3A-68C8-5833-2470-407AFB003AC8}"/>
                  </a:ext>
                </a:extLst>
              </p:cNvPr>
              <p:cNvSpPr txBox="1"/>
              <p:nvPr/>
            </p:nvSpPr>
            <p:spPr>
              <a:xfrm>
                <a:off x="3486151" y="3234810"/>
                <a:ext cx="6190598" cy="2371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vi-VN" sz="4800" b="1">
                    <a:solidFill>
                      <a:prstClr val="black"/>
                    </a:solidFill>
                  </a:rPr>
                  <a:t>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4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4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vi-VN" sz="4800" b="1">
                    <a:solidFill>
                      <a:prstClr val="black"/>
                    </a:solidFill>
                  </a:rPr>
                  <a:t> là diện tích của hình vuông có cạnh dài bao nhiêu?</a:t>
                </a:r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207B3A-68C8-5833-2470-407AFB003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51" y="3234810"/>
                <a:ext cx="6190598" cy="2371547"/>
              </a:xfrm>
              <a:prstGeom prst="rect">
                <a:avLst/>
              </a:prstGeom>
              <a:blipFill>
                <a:blip r:embed="rId10"/>
                <a:stretch>
                  <a:fillRect l="-4138" t="-5398" r="-6700" b="-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D38D29BA-D599-E224-C8CA-CE2FD20330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80326" y="3211662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C7D7B6-B6C6-75F1-45B7-83F611EF24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36444" y="473086"/>
            <a:ext cx="6840305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01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8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439D77-B5EB-09A7-962B-78E0AC3E3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B6191FD-6F47-2275-3DF9-E1D339DFF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955" y="-1481062"/>
            <a:ext cx="3206774" cy="612701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E488FC1-5667-4D44-E94B-C27BEF1E9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0955" y="69993"/>
            <a:ext cx="8091285" cy="195557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755AB81-9A81-558A-F901-4D0B945BA24D}"/>
              </a:ext>
            </a:extLst>
          </p:cNvPr>
          <p:cNvGrpSpPr/>
          <p:nvPr/>
        </p:nvGrpSpPr>
        <p:grpSpPr>
          <a:xfrm>
            <a:off x="1192782" y="2095564"/>
            <a:ext cx="10127630" cy="4536201"/>
            <a:chOff x="3085004" y="2467990"/>
            <a:chExt cx="6021992" cy="36590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209ABA0-9EF2-71DC-A153-5BC050660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004" y="2467990"/>
              <a:ext cx="6021992" cy="36590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FEA5C82-73A9-E3A7-70C0-381425286931}"/>
                </a:ext>
              </a:extLst>
            </p:cNvPr>
            <p:cNvSpPr txBox="1"/>
            <p:nvPr/>
          </p:nvSpPr>
          <p:spPr>
            <a:xfrm>
              <a:off x="3806226" y="3682990"/>
              <a:ext cx="47170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2CF348D7-591C-3726-DFD8-52DBEE684A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728321"/>
            <a:ext cx="2942330" cy="3903444"/>
          </a:xfrm>
          <a:prstGeom prst="rect">
            <a:avLst/>
          </a:prstGeom>
        </p:spPr>
      </p:pic>
      <p:sp>
        <p:nvSpPr>
          <p:cNvPr id="7" name="Rectangle: Rounded Corners 18">
            <a:extLst>
              <a:ext uri="{FF2B5EF4-FFF2-40B4-BE49-F238E27FC236}">
                <a16:creationId xmlns:a16="http://schemas.microsoft.com/office/drawing/2014/main" id="{AA9ED9FF-00B3-1D97-B34C-BAADB5DFD0E8}"/>
              </a:ext>
            </a:extLst>
          </p:cNvPr>
          <p:cNvSpPr/>
          <p:nvPr/>
        </p:nvSpPr>
        <p:spPr>
          <a:xfrm>
            <a:off x="3295650" y="2958336"/>
            <a:ext cx="6490635" cy="2966214"/>
          </a:xfrm>
          <a:prstGeom prst="roundRect">
            <a:avLst>
              <a:gd name="adj" fmla="val 34586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207B3A-68C8-5833-2470-407AFB003AC8}"/>
                  </a:ext>
                </a:extLst>
              </p:cNvPr>
              <p:cNvSpPr txBox="1"/>
              <p:nvPr/>
            </p:nvSpPr>
            <p:spPr>
              <a:xfrm>
                <a:off x="3486151" y="3234810"/>
                <a:ext cx="6190598" cy="2325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vi-VN" sz="4800" b="1">
                    <a:solidFill>
                      <a:prstClr val="black"/>
                    </a:solidFill>
                  </a:rPr>
                  <a:t>Xung quanh em, cái gì có diện tích khoảng 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vi-VN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𝒎</m:t>
                        </m:r>
                      </m:e>
                      <m:sup>
                        <m:r>
                          <a:rPr kumimoji="0" lang="en-US" sz="4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endPara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A207B3A-68C8-5833-2470-407AFB003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51" y="3234810"/>
                <a:ext cx="6190598" cy="2325060"/>
              </a:xfrm>
              <a:prstGeom prst="rect">
                <a:avLst/>
              </a:prstGeom>
              <a:blipFill>
                <a:blip r:embed="rId10"/>
                <a:stretch>
                  <a:fillRect l="-2660" t="-6299" r="-5222" b="-11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D38D29BA-D599-E224-C8CA-CE2FD20330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80326" y="3211662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C7D7B6-B6C6-75F1-45B7-83F611EF24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36444" y="473086"/>
            <a:ext cx="6840305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2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8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439D77-B5EB-09A7-962B-78E0AC3E3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B6191FD-6F47-2275-3DF9-E1D339DFF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955" y="-1481062"/>
            <a:ext cx="3206774" cy="612701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E488FC1-5667-4D44-E94B-C27BEF1E9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0955" y="69993"/>
            <a:ext cx="8091285" cy="195557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755AB81-9A81-558A-F901-4D0B945BA24D}"/>
              </a:ext>
            </a:extLst>
          </p:cNvPr>
          <p:cNvGrpSpPr/>
          <p:nvPr/>
        </p:nvGrpSpPr>
        <p:grpSpPr>
          <a:xfrm>
            <a:off x="1192782" y="2095564"/>
            <a:ext cx="10127630" cy="4536201"/>
            <a:chOff x="3085004" y="2467990"/>
            <a:chExt cx="6021992" cy="36590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209ABA0-9EF2-71DC-A153-5BC050660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004" y="2467990"/>
              <a:ext cx="6021992" cy="36590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FEA5C82-73A9-E3A7-70C0-381425286931}"/>
                </a:ext>
              </a:extLst>
            </p:cNvPr>
            <p:cNvSpPr txBox="1"/>
            <p:nvPr/>
          </p:nvSpPr>
          <p:spPr>
            <a:xfrm>
              <a:off x="3806226" y="3682990"/>
              <a:ext cx="47170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2CF348D7-591C-3726-DFD8-52DBEE684A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728321"/>
            <a:ext cx="2942330" cy="3903444"/>
          </a:xfrm>
          <a:prstGeom prst="rect">
            <a:avLst/>
          </a:prstGeom>
        </p:spPr>
      </p:pic>
      <p:sp>
        <p:nvSpPr>
          <p:cNvPr id="7" name="Rectangle: Rounded Corners 18">
            <a:extLst>
              <a:ext uri="{FF2B5EF4-FFF2-40B4-BE49-F238E27FC236}">
                <a16:creationId xmlns:a16="http://schemas.microsoft.com/office/drawing/2014/main" id="{AA9ED9FF-00B3-1D97-B34C-BAADB5DFD0E8}"/>
              </a:ext>
            </a:extLst>
          </p:cNvPr>
          <p:cNvSpPr/>
          <p:nvPr/>
        </p:nvSpPr>
        <p:spPr>
          <a:xfrm>
            <a:off x="3295650" y="2958336"/>
            <a:ext cx="6490635" cy="2966214"/>
          </a:xfrm>
          <a:prstGeom prst="roundRect">
            <a:avLst>
              <a:gd name="adj" fmla="val 34586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207B3A-68C8-5833-2470-407AFB003AC8}"/>
              </a:ext>
            </a:extLst>
          </p:cNvPr>
          <p:cNvSpPr txBox="1"/>
          <p:nvPr/>
        </p:nvSpPr>
        <p:spPr>
          <a:xfrm>
            <a:off x="3595687" y="3455343"/>
            <a:ext cx="61905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4800" b="1" dirty="0">
                <a:solidFill>
                  <a:prstClr val="black"/>
                </a:solidFill>
                <a:latin typeface="+mj-lt"/>
              </a:rPr>
              <a:t>Diện tích </a:t>
            </a:r>
            <a:r>
              <a:rPr lang="en-US" sz="4800" b="1" dirty="0">
                <a:solidFill>
                  <a:prstClr val="black"/>
                </a:solidFill>
                <a:latin typeface="+mj-lt"/>
              </a:rPr>
              <a:t>1 </a:t>
            </a:r>
            <a:r>
              <a:rPr lang="en-US" sz="4800" b="1" dirty="0" err="1">
                <a:solidFill>
                  <a:prstClr val="black"/>
                </a:solidFill>
                <a:latin typeface="+mj-lt"/>
              </a:rPr>
              <a:t>khu</a:t>
            </a:r>
            <a:r>
              <a:rPr lang="en-US" sz="48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+mj-lt"/>
              </a:rPr>
              <a:t>vườn</a:t>
            </a:r>
            <a:r>
              <a:rPr lang="vi-VN" sz="4800" b="1" dirty="0">
                <a:solidFill>
                  <a:prstClr val="black"/>
                </a:solidFill>
                <a:latin typeface="+mj-lt"/>
              </a:rPr>
              <a:t> thì sao?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9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D38D29BA-D599-E224-C8CA-CE2FD20330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180326" y="3211662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C7D7B6-B6C6-75F1-45B7-83F611EF24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36444" y="473086"/>
            <a:ext cx="6840305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403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8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1BCAEF-2BF1-1E96-87B6-AEE7D46B9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88063" cy="68580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BDB2343F-5779-60FF-D987-4E72CDD0765A}"/>
              </a:ext>
            </a:extLst>
          </p:cNvPr>
          <p:cNvSpPr/>
          <p:nvPr/>
        </p:nvSpPr>
        <p:spPr>
          <a:xfrm>
            <a:off x="497150" y="400050"/>
            <a:ext cx="11132598" cy="6185886"/>
          </a:xfrm>
          <a:prstGeom prst="round2DiagRect">
            <a:avLst>
              <a:gd name="adj1" fmla="val 15973"/>
              <a:gd name="adj2" fmla="val 4022"/>
            </a:avLst>
          </a:prstGeom>
          <a:solidFill>
            <a:schemeClr val="bg1">
              <a:alpha val="97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0913CD-B0E8-E2BB-8EDB-C941291FEC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58" y="1674318"/>
            <a:ext cx="10126467" cy="40216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34C0BC-1338-730C-77AF-678A3796F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73" y="1701852"/>
            <a:ext cx="2941043" cy="13123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0E16C5-C5B3-7D1A-B829-544158C6CB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611" y="1149402"/>
            <a:ext cx="2479675" cy="13407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AD7414-684B-A6F2-6B77-696089E194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883" y="1674318"/>
            <a:ext cx="2267327" cy="125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1771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F055AF-D83C-FBF8-F2F5-BD81E1FCD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88063" cy="6858000"/>
          </a:xfrm>
          <a:prstGeom prst="rect">
            <a:avLst/>
          </a:prstGeom>
        </p:spPr>
      </p:pic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8571F227-906C-803E-AEDB-9979AFF50764}"/>
              </a:ext>
            </a:extLst>
          </p:cNvPr>
          <p:cNvSpPr/>
          <p:nvPr/>
        </p:nvSpPr>
        <p:spPr>
          <a:xfrm>
            <a:off x="513874" y="225613"/>
            <a:ext cx="6563201" cy="4641661"/>
          </a:xfrm>
          <a:prstGeom prst="round2DiagRect">
            <a:avLst>
              <a:gd name="adj1" fmla="val 17243"/>
              <a:gd name="adj2" fmla="val 4707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8B2148-4DAD-120B-C1A9-ACCAD68BBDC3}"/>
              </a:ext>
            </a:extLst>
          </p:cNvPr>
          <p:cNvSpPr txBox="1"/>
          <p:nvPr/>
        </p:nvSpPr>
        <p:spPr>
          <a:xfrm>
            <a:off x="175082" y="335725"/>
            <a:ext cx="724078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Thứ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năm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ngày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 10 </a:t>
            </a:r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tháng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 10 </a:t>
            </a:r>
            <a:r>
              <a:rPr lang="en-US" sz="3600" dirty="0" err="1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năm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UTM Duepuntozero" panose="02040603050506020204" pitchFamily="18" charset="0"/>
              </a:rPr>
              <a:t> 2024</a:t>
            </a:r>
            <a:endParaRPr lang="vi-VN" sz="3600" dirty="0">
              <a:solidFill>
                <a:schemeClr val="accent2">
                  <a:lumMod val="75000"/>
                </a:schemeClr>
              </a:solidFill>
              <a:latin typeface="#9Slide05 Phobia" panose="02000506000000020003" pitchFamily="2" charset="-93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3167D9-0A04-636A-57EE-452E82F24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513" y="912361"/>
            <a:ext cx="5931922" cy="10938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9AB325-3925-EA6F-56CB-B61778DF3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230" y="2006220"/>
            <a:ext cx="8107668" cy="30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592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082D70A-3C95-2D0A-C476-86C44E902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510327-6F67-878F-B2FD-44DE1E9D8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64" y="4378960"/>
            <a:ext cx="2716127" cy="19838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7ACBA5-1F86-B40C-5229-00EE7D674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116" y="4454562"/>
            <a:ext cx="2227060" cy="21938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4D5BE3-5D11-EDFC-E83F-54B6EBEE64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422225" y="2266314"/>
            <a:ext cx="3294934" cy="3903444"/>
          </a:xfrm>
          <a:prstGeom prst="rect">
            <a:avLst/>
          </a:prstGeom>
        </p:spPr>
      </p:pic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96EE9692-1BF2-FBEC-5F63-7072F59ACA03}"/>
              </a:ext>
            </a:extLst>
          </p:cNvPr>
          <p:cNvSpPr/>
          <p:nvPr/>
        </p:nvSpPr>
        <p:spPr>
          <a:xfrm>
            <a:off x="3596640" y="1134235"/>
            <a:ext cx="5222432" cy="1693448"/>
          </a:xfrm>
          <a:prstGeom prst="wedgeRoundRectCallout">
            <a:avLst>
              <a:gd name="adj1" fmla="val 58398"/>
              <a:gd name="adj2" fmla="val 26552"/>
              <a:gd name="adj3" fmla="val 16667"/>
            </a:avLst>
          </a:prstGeom>
          <a:solidFill>
            <a:srgbClr val="CCFFFF"/>
          </a:solidFill>
          <a:ln w="38100">
            <a:solidFill>
              <a:srgbClr val="54E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</a:rPr>
              <a:t>Nào</a:t>
            </a:r>
            <a:r>
              <a:rPr lang="en-US" sz="3200" dirty="0">
                <a:solidFill>
                  <a:schemeClr val="tx1"/>
                </a:solidFill>
              </a:rPr>
              <a:t>, </a:t>
            </a:r>
            <a:r>
              <a:rPr lang="en-US" sz="3200" dirty="0" err="1">
                <a:solidFill>
                  <a:schemeClr val="tx1"/>
                </a:solidFill>
              </a:rPr>
              <a:t>chúng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mình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hãy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cùng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nhau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thu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hoạch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cà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rốt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cho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những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chú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thỏ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nhé</a:t>
            </a:r>
            <a:r>
              <a:rPr lang="en-US" sz="3200" dirty="0">
                <a:solidFill>
                  <a:schemeClr val="tx1"/>
                </a:solidFill>
              </a:rPr>
              <a:t>!</a:t>
            </a:r>
            <a:endParaRPr lang="vi-VN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925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476250" y="409575"/>
            <a:ext cx="11163300" cy="603884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69D3E82-27F2-E7B4-0400-58F4444D7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0" y="569645"/>
            <a:ext cx="5261509" cy="5878780"/>
          </a:xfrm>
          <a:prstGeom prst="rect">
            <a:avLst/>
          </a:prstGeom>
        </p:spPr>
      </p:pic>
      <p:sp>
        <p:nvSpPr>
          <p:cNvPr id="27" name="Rectangle: Rounded Corners 18">
            <a:extLst>
              <a:ext uri="{FF2B5EF4-FFF2-40B4-BE49-F238E27FC236}">
                <a16:creationId xmlns:a16="http://schemas.microsoft.com/office/drawing/2014/main" id="{A2F2470E-3B58-A96B-4763-07011324C953}"/>
              </a:ext>
            </a:extLst>
          </p:cNvPr>
          <p:cNvSpPr/>
          <p:nvPr/>
        </p:nvSpPr>
        <p:spPr>
          <a:xfrm>
            <a:off x="1101191" y="960530"/>
            <a:ext cx="4411869" cy="1535020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945" algn="ctr"/>
            <a:r>
              <a:rPr lang="vi-VN" sz="3600">
                <a:solidFill>
                  <a:srgbClr val="99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Hình vuông có cạnh dài bao </a:t>
            </a:r>
            <a:r>
              <a:rPr lang="vi-VN" sz="3600" spc="-10">
                <a:solidFill>
                  <a:srgbClr val="99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nhiêu?</a:t>
            </a:r>
            <a:endParaRPr lang="en-US" sz="3200">
              <a:solidFill>
                <a:srgbClr val="99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7B41A8-0C2C-D837-6713-251EF008BAF8}"/>
              </a:ext>
            </a:extLst>
          </p:cNvPr>
          <p:cNvSpPr/>
          <p:nvPr/>
        </p:nvSpPr>
        <p:spPr>
          <a:xfrm>
            <a:off x="6229350" y="607745"/>
            <a:ext cx="4861459" cy="390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C820A60-A230-5411-4242-A60BA2A80A76}"/>
              </a:ext>
            </a:extLst>
          </p:cNvPr>
          <p:cNvSpPr/>
          <p:nvPr/>
        </p:nvSpPr>
        <p:spPr>
          <a:xfrm>
            <a:off x="5848349" y="960530"/>
            <a:ext cx="400051" cy="49369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8E8662-911B-EA12-6686-7DDF01312A83}"/>
              </a:ext>
            </a:extLst>
          </p:cNvPr>
          <p:cNvSpPr/>
          <p:nvPr/>
        </p:nvSpPr>
        <p:spPr>
          <a:xfrm>
            <a:off x="7334249" y="5886449"/>
            <a:ext cx="2381251" cy="523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18">
            <a:extLst>
              <a:ext uri="{FF2B5EF4-FFF2-40B4-BE49-F238E27FC236}">
                <a16:creationId xmlns:a16="http://schemas.microsoft.com/office/drawing/2014/main" id="{1F13C0FC-00B3-59F6-129F-CB27B3648DC0}"/>
              </a:ext>
            </a:extLst>
          </p:cNvPr>
          <p:cNvSpPr/>
          <p:nvPr/>
        </p:nvSpPr>
        <p:spPr>
          <a:xfrm>
            <a:off x="1005940" y="3702982"/>
            <a:ext cx="4728109" cy="1535020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945" algn="ctr"/>
            <a:r>
              <a:rPr lang="vi-VN" sz="360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Diện tích hình vuông này là một héc-ta</a:t>
            </a:r>
            <a:endParaRPr lang="en-US" sz="320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20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3491999" y="162046"/>
            <a:ext cx="8545671" cy="657442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B1388E9-8DCE-0968-85DA-34E27EAB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80" y="2602485"/>
            <a:ext cx="2942330" cy="3903444"/>
          </a:xfrm>
          <a:prstGeom prst="rect">
            <a:avLst/>
          </a:prstGeom>
        </p:spPr>
      </p:pic>
      <p:sp>
        <p:nvSpPr>
          <p:cNvPr id="32" name="Rectangle: Rounded Corners 18">
            <a:extLst>
              <a:ext uri="{FF2B5EF4-FFF2-40B4-BE49-F238E27FC236}">
                <a16:creationId xmlns:a16="http://schemas.microsoft.com/office/drawing/2014/main" id="{F4EE71E8-11C7-CA3C-02AC-9DF3694A9290}"/>
              </a:ext>
            </a:extLst>
          </p:cNvPr>
          <p:cNvSpPr/>
          <p:nvPr/>
        </p:nvSpPr>
        <p:spPr>
          <a:xfrm>
            <a:off x="4477322" y="1760630"/>
            <a:ext cx="7086028" cy="1082592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vi-VN" sz="36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Héc-ta là một đơn vị đo diện tích.</a:t>
            </a:r>
            <a:endParaRPr lang="vi-VN" sz="36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: Rounded Corners 18">
            <a:extLst>
              <a:ext uri="{FF2B5EF4-FFF2-40B4-BE49-F238E27FC236}">
                <a16:creationId xmlns:a16="http://schemas.microsoft.com/office/drawing/2014/main" id="{FB578D01-D7E1-DE91-F278-A464D95A3B7E}"/>
              </a:ext>
            </a:extLst>
          </p:cNvPr>
          <p:cNvSpPr/>
          <p:nvPr/>
        </p:nvSpPr>
        <p:spPr>
          <a:xfrm>
            <a:off x="4477322" y="3335532"/>
            <a:ext cx="6621357" cy="1082592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fr-FR" sz="36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Héc-ta viết tắt là </a:t>
            </a:r>
            <a:r>
              <a:rPr lang="fr-FR" sz="36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</a:t>
            </a:r>
            <a:r>
              <a:rPr lang="fr-FR" sz="36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36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: Rounded Corners 18">
            <a:extLst>
              <a:ext uri="{FF2B5EF4-FFF2-40B4-BE49-F238E27FC236}">
                <a16:creationId xmlns:a16="http://schemas.microsoft.com/office/drawing/2014/main" id="{E2577A6A-10D2-15A3-AB09-1DB77F21A9E1}"/>
              </a:ext>
            </a:extLst>
          </p:cNvPr>
          <p:cNvSpPr/>
          <p:nvPr/>
        </p:nvSpPr>
        <p:spPr>
          <a:xfrm>
            <a:off x="4454155" y="4907205"/>
            <a:ext cx="6621357" cy="1265314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36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ha</a:t>
            </a:r>
            <a:r>
              <a:rPr lang="en-US" sz="36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là diện tích của hình vuông có cạnh dài </a:t>
            </a:r>
            <a:r>
              <a:rPr lang="en-US" sz="36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 m</a:t>
            </a:r>
            <a:r>
              <a:rPr lang="en-US" sz="3600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6" name="Picture 2" descr="Little kid study math in class with teacher">
            <a:extLst>
              <a:ext uri="{FF2B5EF4-FFF2-40B4-BE49-F238E27FC236}">
                <a16:creationId xmlns:a16="http://schemas.microsoft.com/office/drawing/2014/main" id="{89054533-6E27-1FA9-DBA6-8209EA42BA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71" t="15951" r="8573" b="17748"/>
          <a:stretch/>
        </p:blipFill>
        <p:spPr bwMode="auto">
          <a:xfrm>
            <a:off x="6293166" y="82659"/>
            <a:ext cx="2897004" cy="158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5A3B68CE-3586-A728-F45C-F128FFCE33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59799" y="4147980"/>
            <a:ext cx="487363" cy="487363"/>
          </a:xfrm>
          <a:prstGeom prst="rect">
            <a:avLst/>
          </a:prstGeom>
        </p:spPr>
      </p:pic>
      <p:pic>
        <p:nvPicPr>
          <p:cNvPr id="44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154B34C1-7BC0-B464-24C3-752E0A2124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12874" y="5176590"/>
            <a:ext cx="487363" cy="487363"/>
          </a:xfrm>
          <a:prstGeom prst="rect">
            <a:avLst/>
          </a:prstGeom>
        </p:spPr>
      </p:pic>
      <p:pic>
        <p:nvPicPr>
          <p:cNvPr id="45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EFF789C5-DFC4-1EE8-3096-BE7851C0FB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2347" y="6112908"/>
            <a:ext cx="487363" cy="48736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B0ED001-3A25-46A4-FF76-78BC12AB0A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518" y="874238"/>
            <a:ext cx="3273836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221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808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808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808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17" grpId="0" animBg="1"/>
      <p:bldP spid="32" grpId="0" animBg="1"/>
      <p:bldP spid="33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476250" y="409575"/>
            <a:ext cx="11163300" cy="603884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Rectangle: Rounded Corners 18">
            <a:extLst>
              <a:ext uri="{FF2B5EF4-FFF2-40B4-BE49-F238E27FC236}">
                <a16:creationId xmlns:a16="http://schemas.microsoft.com/office/drawing/2014/main" id="{A2F2470E-3B58-A96B-4763-07011324C953}"/>
              </a:ext>
            </a:extLst>
          </p:cNvPr>
          <p:cNvSpPr/>
          <p:nvPr/>
        </p:nvSpPr>
        <p:spPr>
          <a:xfrm>
            <a:off x="956365" y="960530"/>
            <a:ext cx="4411869" cy="1535020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945" lvl="0" algn="ctr"/>
            <a:r>
              <a:rPr lang="vi-VN" sz="6000" b="1">
                <a:solidFill>
                  <a:srgbClr val="ED20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ha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7B41A8-0C2C-D837-6713-251EF008BAF8}"/>
              </a:ext>
            </a:extLst>
          </p:cNvPr>
          <p:cNvSpPr/>
          <p:nvPr/>
        </p:nvSpPr>
        <p:spPr>
          <a:xfrm>
            <a:off x="6229350" y="607745"/>
            <a:ext cx="4861459" cy="390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C820A60-A230-5411-4242-A60BA2A80A76}"/>
              </a:ext>
            </a:extLst>
          </p:cNvPr>
          <p:cNvSpPr/>
          <p:nvPr/>
        </p:nvSpPr>
        <p:spPr>
          <a:xfrm>
            <a:off x="5848349" y="960530"/>
            <a:ext cx="400051" cy="49369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D202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8E8662-911B-EA12-6686-7DDF01312A83}"/>
              </a:ext>
            </a:extLst>
          </p:cNvPr>
          <p:cNvSpPr/>
          <p:nvPr/>
        </p:nvSpPr>
        <p:spPr>
          <a:xfrm>
            <a:off x="7334249" y="5886449"/>
            <a:ext cx="2381251" cy="523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D2028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: Rounded Corners 18">
            <a:extLst>
              <a:ext uri="{FF2B5EF4-FFF2-40B4-BE49-F238E27FC236}">
                <a16:creationId xmlns:a16="http://schemas.microsoft.com/office/drawing/2014/main" id="{1F13C0FC-00B3-59F6-129F-CB27B3648DC0}"/>
              </a:ext>
            </a:extLst>
          </p:cNvPr>
          <p:cNvSpPr/>
          <p:nvPr/>
        </p:nvSpPr>
        <p:spPr>
          <a:xfrm>
            <a:off x="918300" y="4558482"/>
            <a:ext cx="4728109" cy="1535020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945" lvl="0" algn="ctr"/>
            <a:r>
              <a:rPr lang="vi-VN" sz="6000" b="1">
                <a:solidFill>
                  <a:srgbClr val="ED20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805 ha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ED202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: Rounded Corners 18">
            <a:extLst>
              <a:ext uri="{FF2B5EF4-FFF2-40B4-BE49-F238E27FC236}">
                <a16:creationId xmlns:a16="http://schemas.microsoft.com/office/drawing/2014/main" id="{76B81357-1572-B734-770D-DED38D112807}"/>
              </a:ext>
            </a:extLst>
          </p:cNvPr>
          <p:cNvSpPr/>
          <p:nvPr/>
        </p:nvSpPr>
        <p:spPr>
          <a:xfrm>
            <a:off x="6545591" y="4513591"/>
            <a:ext cx="4728109" cy="1535020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945" lvl="0" algn="ctr"/>
            <a:r>
              <a:rPr lang="vi-VN" sz="6000" b="1">
                <a:solidFill>
                  <a:srgbClr val="ED20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 ha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ED202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: Rounded Corners 18">
            <a:extLst>
              <a:ext uri="{FF2B5EF4-FFF2-40B4-BE49-F238E27FC236}">
                <a16:creationId xmlns:a16="http://schemas.microsoft.com/office/drawing/2014/main" id="{793F7788-CF6F-0108-1494-0EA3263A024F}"/>
              </a:ext>
            </a:extLst>
          </p:cNvPr>
          <p:cNvSpPr/>
          <p:nvPr/>
        </p:nvSpPr>
        <p:spPr>
          <a:xfrm>
            <a:off x="3307125" y="2734709"/>
            <a:ext cx="4728109" cy="1535020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945" lvl="0" algn="ctr"/>
            <a:r>
              <a:rPr lang="vi-VN" sz="6000" b="1">
                <a:solidFill>
                  <a:srgbClr val="ED20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16 095 ha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ED202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: Rounded Corners 18">
            <a:extLst>
              <a:ext uri="{FF2B5EF4-FFF2-40B4-BE49-F238E27FC236}">
                <a16:creationId xmlns:a16="http://schemas.microsoft.com/office/drawing/2014/main" id="{DA948F06-42D8-5379-BF13-0D790437D895}"/>
              </a:ext>
            </a:extLst>
          </p:cNvPr>
          <p:cNvSpPr/>
          <p:nvPr/>
        </p:nvSpPr>
        <p:spPr>
          <a:xfrm>
            <a:off x="6296024" y="910936"/>
            <a:ext cx="4728109" cy="1535020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7945" lvl="0" algn="ctr"/>
            <a:r>
              <a:rPr lang="vi-VN" sz="6000" b="1">
                <a:solidFill>
                  <a:srgbClr val="ED20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84 ha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ED202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95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 animBg="1"/>
      <p:bldP spid="2" grpId="0" animBg="1"/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476250" y="409575"/>
            <a:ext cx="11163300" cy="603884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69D3E82-27F2-E7B4-0400-58F4444D7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0" y="569645"/>
            <a:ext cx="5261509" cy="58787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7C6E8C-D92E-B0D9-382A-7552A61FF2FF}"/>
              </a:ext>
            </a:extLst>
          </p:cNvPr>
          <p:cNvSpPr txBox="1"/>
          <p:nvPr/>
        </p:nvSpPr>
        <p:spPr>
          <a:xfrm>
            <a:off x="866774" y="1800333"/>
            <a:ext cx="496252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64135" lvl="0" indent="-342900">
              <a:spcAft>
                <a:spcPts val="600"/>
              </a:spcAft>
              <a:buSzPts val="1200"/>
              <a:buFont typeface="Times New Roman" panose="02020603050405020304" pitchFamily="18" charset="0"/>
              <a:buChar char="–"/>
              <a:tabLst>
                <a:tab pos="182245" algn="l"/>
              </a:tabLst>
            </a:pPr>
            <a:r>
              <a:rPr lang="vi-VN" sz="4000" spc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Hình vuông có cạnh là 100 m</a:t>
            </a:r>
            <a:endParaRPr lang="en-US" sz="4000" spc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">
              <a:spcAft>
                <a:spcPts val="600"/>
              </a:spcAft>
            </a:pPr>
            <a:r>
              <a:rPr lang="vi-VN" sz="4000" spc="-10">
                <a:effectLst/>
                <a:latin typeface="Symbol" panose="05050102010706020507" pitchFamily="18" charset="2"/>
                <a:ea typeface="Times New Roman" panose="02020603050405020304" pitchFamily="18" charset="0"/>
              </a:rPr>
              <a:t>®</a:t>
            </a:r>
            <a:r>
              <a:rPr lang="vi-VN" sz="4000" spc="-6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400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Diện</a:t>
            </a:r>
            <a:r>
              <a:rPr lang="vi-VN" sz="4000" spc="-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400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tích</a:t>
            </a:r>
            <a:r>
              <a:rPr lang="vi-VN" sz="4000" spc="-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400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vi-VN" sz="4000" spc="-19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400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000</a:t>
            </a:r>
            <a:r>
              <a:rPr lang="vi-VN" sz="4000" spc="-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400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vi-VN" sz="4000" spc="-10" baseline="30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vi-VN" sz="4000" spc="-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400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(100</a:t>
            </a:r>
            <a:r>
              <a:rPr lang="vi-VN" sz="4000" spc="-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000" spc="-1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vi-VN" sz="4000" spc="-5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00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100</a:t>
            </a:r>
            <a:r>
              <a:rPr lang="vi-VN" sz="4000" spc="-5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400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vi-VN" sz="4000" spc="-5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4000" spc="-1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vi-VN" sz="4000" spc="-185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4000" spc="-2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000)</a:t>
            </a:r>
            <a:endParaRPr lang="en-US" sz="4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01770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476250" y="409575"/>
            <a:ext cx="11163300" cy="603884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69D3E82-27F2-E7B4-0400-58F4444D7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0" y="569645"/>
            <a:ext cx="5261509" cy="58787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274DE2-D9E4-D005-950A-55E870A78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02" y="1800333"/>
            <a:ext cx="4651946" cy="17087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7A5640-8008-DCED-1A4D-DE900890E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85" y="4126806"/>
            <a:ext cx="4648263" cy="115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EB65A6-C0F9-84A7-A42C-8A2D82909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A32E63-293F-A6B8-F337-B847064B7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994" y="1442351"/>
            <a:ext cx="5950212" cy="26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2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DF494A5-EAB2-DF67-BFDC-ACC2735436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510327-6F67-878F-B2FD-44DE1E9D8D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472" y="4379854"/>
            <a:ext cx="2683409" cy="1959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7ACBA5-1F86-B40C-5229-00EE7D6747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970" y="4495202"/>
            <a:ext cx="2147725" cy="21156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4D5BE3-5D11-EDFC-E83F-54B6EBEE64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8828809" y="2258317"/>
            <a:ext cx="3294934" cy="39034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53C78-9098-EB86-2DD1-07C9439EA5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559" y="5713000"/>
            <a:ext cx="438172" cy="895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A8C069-C10D-9945-EE57-D33A0D59F2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554" y="5199486"/>
            <a:ext cx="438172" cy="8959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814A52-474B-F89E-9704-B0B70F9136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065" y="4745837"/>
            <a:ext cx="438172" cy="8959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8CABB5-476C-7B8D-3236-E902E2E555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102" y="4382242"/>
            <a:ext cx="438172" cy="8959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85987E-C7E9-D482-24A2-3D6FFEA39B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52" y="3946784"/>
            <a:ext cx="438172" cy="8959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18B6BE-F938-AA17-9B8A-46FEEB2F2F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15" y="5458405"/>
            <a:ext cx="438172" cy="8959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83ED34-674C-3760-A0C8-EDDC0FB8A72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98" y="5086004"/>
            <a:ext cx="438172" cy="8959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272364-78BB-7961-0373-7ED6AC9477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81" y="4751666"/>
            <a:ext cx="438172" cy="8959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ED02851-DAC7-CD34-D40C-90583036BA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364" y="4388073"/>
            <a:ext cx="438172" cy="8959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4AFF76-8D31-32D5-50C1-BFD0D29316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53" y="4073045"/>
            <a:ext cx="438172" cy="8959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5951A6-3A7F-71DB-71E0-639CA28D3A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187" y="3785081"/>
            <a:ext cx="438172" cy="89596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B1A540D-3019-E78A-AD0B-D5AD7A96E3D4}"/>
              </a:ext>
            </a:extLst>
          </p:cNvPr>
          <p:cNvGrpSpPr/>
          <p:nvPr/>
        </p:nvGrpSpPr>
        <p:grpSpPr>
          <a:xfrm>
            <a:off x="268426" y="74750"/>
            <a:ext cx="3536828" cy="1655856"/>
            <a:chOff x="8472868" y="148496"/>
            <a:chExt cx="3536828" cy="1655856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A24748F-1937-5DA1-B3D7-7C5E4C390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843" b="90551" l="2452" r="96657">
                          <a14:foregroundMark x1="4309" y1="14764" x2="5349" y2="58071"/>
                          <a14:foregroundMark x1="5349" y1="58071" x2="7429" y2="68701"/>
                          <a14:foregroundMark x1="3938" y1="15748" x2="4012" y2="60827"/>
                          <a14:foregroundMark x1="4903" y1="89764" x2="21768" y2="89173"/>
                          <a14:foregroundMark x1="21768" y1="89173" x2="35215" y2="90551"/>
                          <a14:foregroundMark x1="35215" y1="90551" x2="47103" y2="89173"/>
                          <a14:foregroundMark x1="47103" y1="89173" x2="51932" y2="89173"/>
                          <a14:foregroundMark x1="51932" y1="89173" x2="59361" y2="88780"/>
                          <a14:foregroundMark x1="59361" y1="88780" x2="66122" y2="89764"/>
                          <a14:foregroundMark x1="66122" y1="89764" x2="70951" y2="89567"/>
                          <a14:foregroundMark x1="70951" y1="89567" x2="82764" y2="90945"/>
                          <a14:foregroundMark x1="82764" y1="90945" x2="88633" y2="89370"/>
                          <a14:foregroundMark x1="88633" y1="89370" x2="94131" y2="90157"/>
                          <a14:foregroundMark x1="94131" y1="90157" x2="96657" y2="50394"/>
                          <a14:foregroundMark x1="96657" y1="50394" x2="96657" y2="23425"/>
                          <a14:foregroundMark x1="96657" y1="23425" x2="88930" y2="15157"/>
                          <a14:foregroundMark x1="88930" y1="15157" x2="6018" y2="13780"/>
                          <a14:foregroundMark x1="91902" y1="90748" x2="94056" y2="90551"/>
                          <a14:foregroundMark x1="23997" y1="11220" x2="28752" y2="10827"/>
                          <a14:foregroundMark x1="28752" y1="10827" x2="33507" y2="10827"/>
                          <a14:foregroundMark x1="2452" y1="21063" x2="2600" y2="3366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72868" y="148496"/>
              <a:ext cx="3536828" cy="165585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97FC1F-A263-5F29-F5EF-4C1DA0C933F6}"/>
                </a:ext>
              </a:extLst>
            </p:cNvPr>
            <p:cNvSpPr txBox="1"/>
            <p:nvPr/>
          </p:nvSpPr>
          <p:spPr>
            <a:xfrm>
              <a:off x="9129007" y="253149"/>
              <a:ext cx="207955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ln w="19050">
                    <a:solidFill>
                      <a:srgbClr val="C00000"/>
                    </a:solidFill>
                  </a:ln>
                  <a:solidFill>
                    <a:schemeClr val="bg1"/>
                  </a:solidFill>
                  <a:latin typeface="LNTH-Hoa Nho LNTH" pitchFamily="2" charset="0"/>
                </a:rPr>
                <a:t>Thu </a:t>
              </a:r>
              <a:r>
                <a:rPr lang="en-US" sz="4400" dirty="0" err="1">
                  <a:ln w="19050">
                    <a:solidFill>
                      <a:srgbClr val="C00000"/>
                    </a:solidFill>
                  </a:ln>
                  <a:solidFill>
                    <a:schemeClr val="bg1"/>
                  </a:solidFill>
                  <a:latin typeface="LNTH-Hoa Nho LNTH" pitchFamily="2" charset="0"/>
                </a:rPr>
                <a:t>hoạch</a:t>
              </a:r>
              <a:r>
                <a:rPr lang="en-US" sz="4400" dirty="0">
                  <a:ln w="19050">
                    <a:solidFill>
                      <a:srgbClr val="C00000"/>
                    </a:solidFill>
                  </a:ln>
                  <a:solidFill>
                    <a:schemeClr val="bg1"/>
                  </a:solidFill>
                  <a:latin typeface="LNTH-Hoa Nho LNTH" pitchFamily="2" charset="0"/>
                </a:rPr>
                <a:t> </a:t>
              </a:r>
              <a:r>
                <a:rPr lang="en-US" sz="4400" dirty="0" err="1">
                  <a:ln w="19050">
                    <a:solidFill>
                      <a:srgbClr val="C00000"/>
                    </a:solidFill>
                  </a:ln>
                  <a:solidFill>
                    <a:schemeClr val="bg1"/>
                  </a:solidFill>
                  <a:latin typeface="LNTH-Hoa Nho LNTH" pitchFamily="2" charset="0"/>
                </a:rPr>
                <a:t>cà</a:t>
              </a:r>
              <a:r>
                <a:rPr lang="en-US" sz="4400" dirty="0">
                  <a:ln w="19050">
                    <a:solidFill>
                      <a:srgbClr val="C00000"/>
                    </a:solidFill>
                  </a:ln>
                  <a:solidFill>
                    <a:schemeClr val="bg1"/>
                  </a:solidFill>
                  <a:latin typeface="LNTH-Hoa Nho LNTH" pitchFamily="2" charset="0"/>
                </a:rPr>
                <a:t> </a:t>
              </a:r>
              <a:r>
                <a:rPr lang="en-US" sz="4400" dirty="0" err="1">
                  <a:ln w="19050">
                    <a:solidFill>
                      <a:srgbClr val="C00000"/>
                    </a:solidFill>
                  </a:ln>
                  <a:solidFill>
                    <a:schemeClr val="bg1"/>
                  </a:solidFill>
                  <a:latin typeface="LNTH-Hoa Nho LNTH" pitchFamily="2" charset="0"/>
                </a:rPr>
                <a:t>rốt</a:t>
              </a:r>
              <a:endParaRPr lang="vi-VN" sz="4400" dirty="0">
                <a:ln w="19050">
                  <a:solidFill>
                    <a:srgbClr val="C00000"/>
                  </a:solidFill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35842" name="Picture 2">
            <a:extLst>
              <a:ext uri="{FF2B5EF4-FFF2-40B4-BE49-F238E27FC236}">
                <a16:creationId xmlns:a16="http://schemas.microsoft.com/office/drawing/2014/main" id="{75E0E946-D535-5240-28C0-3F3AEE01B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684" y="4583650"/>
            <a:ext cx="2509462" cy="230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Tieng-yeah-tre-con-www_tiengdong_com (1)">
            <a:hlinkClick r:id="" action="ppaction://media"/>
            <a:extLst>
              <a:ext uri="{FF2B5EF4-FFF2-40B4-BE49-F238E27FC236}">
                <a16:creationId xmlns:a16="http://schemas.microsoft.com/office/drawing/2014/main" id="{03477848-8A7C-9F9E-4D0E-45C132639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782955" y="-412613"/>
            <a:ext cx="487363" cy="487363"/>
          </a:xfrm>
          <a:prstGeom prst="rect">
            <a:avLst/>
          </a:prstGeom>
        </p:spPr>
      </p:pic>
      <p:pic>
        <p:nvPicPr>
          <p:cNvPr id="27" name="Tieng-lam-phep-www_tiengdong_com">
            <a:hlinkClick r:id="" action="ppaction://media"/>
            <a:extLst>
              <a:ext uri="{FF2B5EF4-FFF2-40B4-BE49-F238E27FC236}">
                <a16:creationId xmlns:a16="http://schemas.microsoft.com/office/drawing/2014/main" id="{2ACA0F21-B4A5-A19E-04A0-4BB26BF58A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37202" y="-6039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19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7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76"/>
                            </p:stCondLst>
                            <p:childTnLst>
                              <p:par>
                                <p:cTn id="3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77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802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41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1853496" cy="1245911"/>
          </a:xfrm>
          <a:prstGeom prst="rect">
            <a:avLst/>
          </a:prstGeom>
        </p:spPr>
      </p:pic>
      <p:sp>
        <p:nvSpPr>
          <p:cNvPr id="28" name="Rectangle: Rounded Corners 18">
            <a:extLst>
              <a:ext uri="{FF2B5EF4-FFF2-40B4-BE49-F238E27FC236}">
                <a16:creationId xmlns:a16="http://schemas.microsoft.com/office/drawing/2014/main" id="{A04506EE-AE1E-DBDE-764B-FDA6478DB2E1}"/>
              </a:ext>
            </a:extLst>
          </p:cNvPr>
          <p:cNvSpPr/>
          <p:nvPr/>
        </p:nvSpPr>
        <p:spPr>
          <a:xfrm>
            <a:off x="1308376" y="1963837"/>
            <a:ext cx="9911578" cy="1082592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59C489-5AB6-4D19-1265-9F7C23BF5F28}"/>
                  </a:ext>
                </a:extLst>
              </p:cNvPr>
              <p:cNvSpPr txBox="1"/>
              <p:nvPr/>
            </p:nvSpPr>
            <p:spPr>
              <a:xfrm>
                <a:off x="1810992" y="2246024"/>
                <a:ext cx="9389109" cy="7418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a) </a:t>
                </a:r>
                <a:r>
                  <a:rPr kumimoji="0" 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Đọc các số đo:  6 ha;  27 ha;  61 ha;  250 ha;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𝟏𝟎𝟎</m:t>
                        </m:r>
                      </m:den>
                    </m:f>
                  </m:oMath>
                </a14:m>
                <a:r>
                  <a:rPr kumimoji="0" 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ha;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num>
                      <m:den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den>
                    </m:f>
                    <m:r>
                      <a:rPr kumimoji="0" lang="en-US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ha.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59C489-5AB6-4D19-1265-9F7C23BF5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0992" y="2246024"/>
                <a:ext cx="9389109" cy="741806"/>
              </a:xfrm>
              <a:prstGeom prst="rect">
                <a:avLst/>
              </a:prstGeom>
              <a:blipFill>
                <a:blip r:embed="rId7"/>
                <a:stretch>
                  <a:fillRect l="-1299" r="-1039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 descr="A person holding a book&#10;&#10;Description automatically generated">
            <a:extLst>
              <a:ext uri="{FF2B5EF4-FFF2-40B4-BE49-F238E27FC236}">
                <a16:creationId xmlns:a16="http://schemas.microsoft.com/office/drawing/2014/main" id="{C5D34CA6-3A99-6703-DD93-CA88191705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3" y="1717855"/>
            <a:ext cx="1448404" cy="1448404"/>
          </a:xfrm>
          <a:prstGeom prst="rect">
            <a:avLst/>
          </a:prstGeom>
        </p:spPr>
      </p:pic>
      <p:pic>
        <p:nvPicPr>
          <p:cNvPr id="14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CEBF1C4C-9530-1A2D-E3C2-FC07993061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80326" y="3211662"/>
            <a:ext cx="487363" cy="487363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87F9157-B23A-8F8D-CFFF-1A7C9126EE8A}"/>
              </a:ext>
            </a:extLst>
          </p:cNvPr>
          <p:cNvSpPr/>
          <p:nvPr/>
        </p:nvSpPr>
        <p:spPr>
          <a:xfrm>
            <a:off x="643943" y="479987"/>
            <a:ext cx="924589" cy="797059"/>
          </a:xfrm>
          <a:prstGeom prst="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904098" y="73345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: Rounded Corners 18">
            <a:extLst>
              <a:ext uri="{FF2B5EF4-FFF2-40B4-BE49-F238E27FC236}">
                <a16:creationId xmlns:a16="http://schemas.microsoft.com/office/drawing/2014/main" id="{608225AE-B65D-DFC3-B0ED-E32823328D15}"/>
              </a:ext>
            </a:extLst>
          </p:cNvPr>
          <p:cNvSpPr/>
          <p:nvPr/>
        </p:nvSpPr>
        <p:spPr>
          <a:xfrm>
            <a:off x="1288523" y="3472066"/>
            <a:ext cx="9911578" cy="2924089"/>
          </a:xfrm>
          <a:prstGeom prst="roundRect">
            <a:avLst>
              <a:gd name="adj" fmla="val 23289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F5B9B1-0254-2940-AB45-D71CA0DFC7D2}"/>
              </a:ext>
            </a:extLst>
          </p:cNvPr>
          <p:cNvSpPr txBox="1"/>
          <p:nvPr/>
        </p:nvSpPr>
        <p:spPr>
          <a:xfrm>
            <a:off x="1659516" y="3683300"/>
            <a:ext cx="92439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b)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Viết các số đo diện tích.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Diện tích trồng lúa của nhà bà ngoại là bốn héc-ta.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Diện tích đất của trường Tiểu học Hoa Ban là chín phần tư héc-ta.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Diện tích của một phường tại Thành phố Hồ Chí Minh là ba trăm ba mươi héc-ta.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3" name="Picture 22" descr="A person holding a book&#10;&#10;Description automatically generated">
            <a:extLst>
              <a:ext uri="{FF2B5EF4-FFF2-40B4-BE49-F238E27FC236}">
                <a16:creationId xmlns:a16="http://schemas.microsoft.com/office/drawing/2014/main" id="{0AAD7928-1FBD-83C8-4717-7729D1A04C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60" y="3226085"/>
            <a:ext cx="1448404" cy="144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1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7" grpId="0" animBg="1"/>
      <p:bldP spid="28" grpId="0" animBg="1"/>
      <p:bldP spid="2" grpId="0"/>
      <p:bldP spid="21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914400"/>
            <a:ext cx="11663150" cy="568509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768AF7B-782F-8BE0-BA6F-D270BB2BAC16}"/>
              </a:ext>
            </a:extLst>
          </p:cNvPr>
          <p:cNvSpPr/>
          <p:nvPr/>
        </p:nvSpPr>
        <p:spPr>
          <a:xfrm>
            <a:off x="2838581" y="1504418"/>
            <a:ext cx="6114919" cy="1275711"/>
          </a:xfrm>
          <a:prstGeom prst="roundRect">
            <a:avLst>
              <a:gd name="adj" fmla="val 49886"/>
            </a:avLst>
          </a:prstGeom>
          <a:solidFill>
            <a:schemeClr val="bg1"/>
          </a:solidFill>
          <a:ln w="38100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9FD6F0-3A93-69DD-769D-C7B3CEF4B365}"/>
              </a:ext>
            </a:extLst>
          </p:cNvPr>
          <p:cNvSpPr txBox="1"/>
          <p:nvPr/>
        </p:nvSpPr>
        <p:spPr>
          <a:xfrm>
            <a:off x="3140174" y="1670955"/>
            <a:ext cx="56228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12700" dist="38100" dir="2700000" algn="tl" rotWithShape="0">
                    <a:schemeClr val="accent4">
                      <a:lumMod val="75000"/>
                    </a:schemeClr>
                  </a:outerShdw>
                </a:effectLst>
                <a:latin typeface="UVN Banh Mi" pitchFamily="2" charset="0"/>
              </a:rPr>
              <a:t>THẢO LUẬN </a:t>
            </a:r>
            <a:r>
              <a:rPr lang="en-US" sz="4400" b="1" dirty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12700" dist="38100" dir="2700000" algn="tl" rotWithShape="0">
                    <a:schemeClr val="accent4">
                      <a:lumMod val="75000"/>
                    </a:schemeClr>
                  </a:outerShdw>
                </a:effectLst>
                <a:latin typeface="UVN Banh Mi" pitchFamily="2" charset="0"/>
              </a:rPr>
              <a:t>NHÓM ĐÔI</a:t>
            </a:r>
            <a:endParaRPr lang="vi-VN" sz="4400" b="1" dirty="0">
              <a:ln w="952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12700" dist="38100" dir="2700000" algn="tl" rotWithShape="0">
                  <a:schemeClr val="accent4">
                    <a:lumMod val="75000"/>
                  </a:schemeClr>
                </a:outerShdw>
              </a:effectLst>
            </a:endParaRPr>
          </a:p>
        </p:txBody>
      </p:sp>
      <p:pic>
        <p:nvPicPr>
          <p:cNvPr id="22" name="Picture 21" descr="A group of cartoon characters&#10;&#10;Description automatically generated">
            <a:extLst>
              <a:ext uri="{FF2B5EF4-FFF2-40B4-BE49-F238E27FC236}">
                <a16:creationId xmlns:a16="http://schemas.microsoft.com/office/drawing/2014/main" id="{206A282D-F7E0-39F8-7052-EA1534F911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32" b="-1"/>
          <a:stretch/>
        </p:blipFill>
        <p:spPr>
          <a:xfrm>
            <a:off x="1795681" y="2745884"/>
            <a:ext cx="8600638" cy="411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6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/>
      <p:bldP spid="2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3748686" y="258507"/>
            <a:ext cx="8087010" cy="621991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B1388E9-8DCE-0968-85DA-34E27EAB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53" y="2670379"/>
            <a:ext cx="2942330" cy="3903444"/>
          </a:xfrm>
          <a:prstGeom prst="rect">
            <a:avLst/>
          </a:prstGeom>
        </p:spPr>
      </p:pic>
      <p:sp>
        <p:nvSpPr>
          <p:cNvPr id="3" name="Rectangle: Rounded Corners 18">
            <a:extLst>
              <a:ext uri="{FF2B5EF4-FFF2-40B4-BE49-F238E27FC236}">
                <a16:creationId xmlns:a16="http://schemas.microsoft.com/office/drawing/2014/main" id="{AD57FF68-69F6-95A0-7AE1-26766813877A}"/>
              </a:ext>
            </a:extLst>
          </p:cNvPr>
          <p:cNvSpPr/>
          <p:nvPr/>
        </p:nvSpPr>
        <p:spPr>
          <a:xfrm>
            <a:off x="5162550" y="765226"/>
            <a:ext cx="1619250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66613-C0F8-2A13-429B-8090B71AF2F9}"/>
              </a:ext>
            </a:extLst>
          </p:cNvPr>
          <p:cNvSpPr txBox="1"/>
          <p:nvPr/>
        </p:nvSpPr>
        <p:spPr>
          <a:xfrm>
            <a:off x="5508178" y="1014973"/>
            <a:ext cx="1048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/>
              <a:t>6 ha</a:t>
            </a:r>
            <a:endParaRPr lang="en-US" sz="3600" dirty="0"/>
          </a:p>
        </p:txBody>
      </p:sp>
      <p:pic>
        <p:nvPicPr>
          <p:cNvPr id="11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22032189-1A54-9FEA-2986-29FC6D3A00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6051" y="2628909"/>
            <a:ext cx="487363" cy="48736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8383189-E03D-4D39-F342-1C92BF120E10}"/>
              </a:ext>
            </a:extLst>
          </p:cNvPr>
          <p:cNvSpPr/>
          <p:nvPr/>
        </p:nvSpPr>
        <p:spPr>
          <a:xfrm>
            <a:off x="6781800" y="1162050"/>
            <a:ext cx="728064" cy="285750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3144DFCB-4D6A-3914-B90C-780123EC4595}"/>
              </a:ext>
            </a:extLst>
          </p:cNvPr>
          <p:cNvSpPr/>
          <p:nvPr/>
        </p:nvSpPr>
        <p:spPr>
          <a:xfrm>
            <a:off x="7734801" y="765226"/>
            <a:ext cx="2570748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Sáu hec-ta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: Rounded Corners 18">
            <a:extLst>
              <a:ext uri="{FF2B5EF4-FFF2-40B4-BE49-F238E27FC236}">
                <a16:creationId xmlns:a16="http://schemas.microsoft.com/office/drawing/2014/main" id="{82E0B492-7E9A-D937-BA34-84D41F8F4323}"/>
              </a:ext>
            </a:extLst>
          </p:cNvPr>
          <p:cNvSpPr/>
          <p:nvPr/>
        </p:nvSpPr>
        <p:spPr>
          <a:xfrm>
            <a:off x="5162550" y="2351343"/>
            <a:ext cx="1619250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63E3C7-5929-8014-1FA3-B99F908F5C71}"/>
              </a:ext>
            </a:extLst>
          </p:cNvPr>
          <p:cNvSpPr txBox="1"/>
          <p:nvPr/>
        </p:nvSpPr>
        <p:spPr>
          <a:xfrm>
            <a:off x="5448226" y="2628909"/>
            <a:ext cx="1295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/>
              <a:t>27 ha</a:t>
            </a:r>
            <a:endParaRPr lang="en-US" sz="3600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5CAA062-41BB-BF86-BD5B-DE65FAFFE595}"/>
              </a:ext>
            </a:extLst>
          </p:cNvPr>
          <p:cNvSpPr/>
          <p:nvPr/>
        </p:nvSpPr>
        <p:spPr>
          <a:xfrm>
            <a:off x="6781800" y="2748167"/>
            <a:ext cx="728064" cy="285750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18">
            <a:extLst>
              <a:ext uri="{FF2B5EF4-FFF2-40B4-BE49-F238E27FC236}">
                <a16:creationId xmlns:a16="http://schemas.microsoft.com/office/drawing/2014/main" id="{B2B24523-8195-F45B-FEFB-D42118DFD7E0}"/>
              </a:ext>
            </a:extLst>
          </p:cNvPr>
          <p:cNvSpPr/>
          <p:nvPr/>
        </p:nvSpPr>
        <p:spPr>
          <a:xfrm>
            <a:off x="7734801" y="2351343"/>
            <a:ext cx="2570748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Hai mươi</a:t>
            </a:r>
            <a:r>
              <a:rPr kumimoji="0" lang="en-US" sz="36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bảy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hec-ta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tangle: Rounded Corners 18">
            <a:extLst>
              <a:ext uri="{FF2B5EF4-FFF2-40B4-BE49-F238E27FC236}">
                <a16:creationId xmlns:a16="http://schemas.microsoft.com/office/drawing/2014/main" id="{12DCE49E-3BCD-F72A-4A1E-AF8C778E77CB}"/>
              </a:ext>
            </a:extLst>
          </p:cNvPr>
          <p:cNvSpPr/>
          <p:nvPr/>
        </p:nvSpPr>
        <p:spPr>
          <a:xfrm>
            <a:off x="5133192" y="4034311"/>
            <a:ext cx="1619250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2BD059-719B-2C5E-495F-A861C84944C5}"/>
              </a:ext>
            </a:extLst>
          </p:cNvPr>
          <p:cNvSpPr txBox="1"/>
          <p:nvPr/>
        </p:nvSpPr>
        <p:spPr>
          <a:xfrm>
            <a:off x="5418868" y="4311877"/>
            <a:ext cx="1295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/>
              <a:t>61 ha</a:t>
            </a:r>
            <a:endParaRPr lang="en-US" sz="3600" dirty="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62E5D2A0-8F97-C649-2B13-A20959FE874B}"/>
              </a:ext>
            </a:extLst>
          </p:cNvPr>
          <p:cNvSpPr/>
          <p:nvPr/>
        </p:nvSpPr>
        <p:spPr>
          <a:xfrm>
            <a:off x="6752442" y="4431135"/>
            <a:ext cx="728064" cy="285750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D1AC5B5A-D397-120E-A914-BCC247EE01F3}"/>
              </a:ext>
            </a:extLst>
          </p:cNvPr>
          <p:cNvSpPr/>
          <p:nvPr/>
        </p:nvSpPr>
        <p:spPr>
          <a:xfrm>
            <a:off x="7705443" y="4034311"/>
            <a:ext cx="2570748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Sáu mươi</a:t>
            </a:r>
            <a:r>
              <a:rPr kumimoji="0" lang="en-US" sz="36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mốt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hec-ta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B5F8A6-0020-B68D-F420-6CC783835E64}"/>
              </a:ext>
            </a:extLst>
          </p:cNvPr>
          <p:cNvSpPr txBox="1"/>
          <p:nvPr/>
        </p:nvSpPr>
        <p:spPr>
          <a:xfrm>
            <a:off x="4019550" y="731163"/>
            <a:ext cx="7429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>
                <a:solidFill>
                  <a:srgbClr val="FF0000"/>
                </a:solidFill>
              </a:rPr>
              <a:t>a)</a:t>
            </a:r>
          </a:p>
        </p:txBody>
      </p:sp>
    </p:spTree>
    <p:extLst>
      <p:ext uri="{BB962C8B-B14F-4D97-AF65-F5344CB8AC3E}">
        <p14:creationId xmlns:p14="http://schemas.microsoft.com/office/powerpoint/2010/main" val="273594632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animBg="1"/>
      <p:bldP spid="2" grpId="0"/>
      <p:bldP spid="6" grpId="0" animBg="1"/>
      <p:bldP spid="10" grpId="0" animBg="1"/>
      <p:bldP spid="18" grpId="0" animBg="1"/>
      <p:bldP spid="20" grpId="0"/>
      <p:bldP spid="21" grpId="0" animBg="1"/>
      <p:bldP spid="22" grpId="0" animBg="1"/>
      <p:bldP spid="23" grpId="0" animBg="1"/>
      <p:bldP spid="24" grpId="0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3748686" y="258507"/>
            <a:ext cx="8087010" cy="621991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B1388E9-8DCE-0968-85DA-34E27EAB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53" y="2670379"/>
            <a:ext cx="2942330" cy="3903444"/>
          </a:xfrm>
          <a:prstGeom prst="rect">
            <a:avLst/>
          </a:prstGeom>
        </p:spPr>
      </p:pic>
      <p:sp>
        <p:nvSpPr>
          <p:cNvPr id="3" name="Rectangle: Rounded Corners 18">
            <a:extLst>
              <a:ext uri="{FF2B5EF4-FFF2-40B4-BE49-F238E27FC236}">
                <a16:creationId xmlns:a16="http://schemas.microsoft.com/office/drawing/2014/main" id="{AD57FF68-69F6-95A0-7AE1-26766813877A}"/>
              </a:ext>
            </a:extLst>
          </p:cNvPr>
          <p:cNvSpPr/>
          <p:nvPr/>
        </p:nvSpPr>
        <p:spPr>
          <a:xfrm>
            <a:off x="5162550" y="765226"/>
            <a:ext cx="1619250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66613-C0F8-2A13-429B-8090B71AF2F9}"/>
              </a:ext>
            </a:extLst>
          </p:cNvPr>
          <p:cNvSpPr txBox="1"/>
          <p:nvPr/>
        </p:nvSpPr>
        <p:spPr>
          <a:xfrm>
            <a:off x="5251653" y="1009229"/>
            <a:ext cx="1542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600" b="1">
                <a:solidFill>
                  <a:prstClr val="black"/>
                </a:solidFill>
              </a:rPr>
              <a:t>250 ha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22032189-1A54-9FEA-2986-29FC6D3A00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6051" y="2628909"/>
            <a:ext cx="487363" cy="48736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8383189-E03D-4D39-F342-1C92BF120E10}"/>
              </a:ext>
            </a:extLst>
          </p:cNvPr>
          <p:cNvSpPr/>
          <p:nvPr/>
        </p:nvSpPr>
        <p:spPr>
          <a:xfrm>
            <a:off x="6781800" y="1162050"/>
            <a:ext cx="728064" cy="285750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3144DFCB-4D6A-3914-B90C-780123EC4595}"/>
              </a:ext>
            </a:extLst>
          </p:cNvPr>
          <p:cNvSpPr/>
          <p:nvPr/>
        </p:nvSpPr>
        <p:spPr>
          <a:xfrm>
            <a:off x="7734800" y="765226"/>
            <a:ext cx="3237999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Hai trăm</a:t>
            </a:r>
            <a:r>
              <a:rPr kumimoji="0" lang="en-US" sz="36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năm mươi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hec-ta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: Rounded Corners 18">
            <a:extLst>
              <a:ext uri="{FF2B5EF4-FFF2-40B4-BE49-F238E27FC236}">
                <a16:creationId xmlns:a16="http://schemas.microsoft.com/office/drawing/2014/main" id="{82E0B492-7E9A-D937-BA34-84D41F8F4323}"/>
              </a:ext>
            </a:extLst>
          </p:cNvPr>
          <p:cNvSpPr/>
          <p:nvPr/>
        </p:nvSpPr>
        <p:spPr>
          <a:xfrm>
            <a:off x="5162550" y="2351343"/>
            <a:ext cx="1619250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063E3C7-5929-8014-1FA3-B99F908F5C71}"/>
                  </a:ext>
                </a:extLst>
              </p:cNvPr>
              <p:cNvSpPr txBox="1"/>
              <p:nvPr/>
            </p:nvSpPr>
            <p:spPr>
              <a:xfrm>
                <a:off x="5344684" y="2474458"/>
                <a:ext cx="1407758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en-US" sz="3600" b="1">
                    <a:solidFill>
                      <a:prstClr val="black"/>
                    </a:solidFill>
                  </a:rPr>
                  <a:t> ha</a:t>
                </a:r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063E3C7-5929-8014-1FA3-B99F908F5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684" y="2474458"/>
                <a:ext cx="1407758" cy="892552"/>
              </a:xfrm>
              <a:prstGeom prst="rect">
                <a:avLst/>
              </a:prstGeom>
              <a:blipFill>
                <a:blip r:embed="rId7"/>
                <a:stretch>
                  <a:fillRect r="-11255" b="-13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: Right 20">
            <a:extLst>
              <a:ext uri="{FF2B5EF4-FFF2-40B4-BE49-F238E27FC236}">
                <a16:creationId xmlns:a16="http://schemas.microsoft.com/office/drawing/2014/main" id="{35CAA062-41BB-BF86-BD5B-DE65FAFFE595}"/>
              </a:ext>
            </a:extLst>
          </p:cNvPr>
          <p:cNvSpPr/>
          <p:nvPr/>
        </p:nvSpPr>
        <p:spPr>
          <a:xfrm>
            <a:off x="6781800" y="2748167"/>
            <a:ext cx="728064" cy="285750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: Rounded Corners 18">
            <a:extLst>
              <a:ext uri="{FF2B5EF4-FFF2-40B4-BE49-F238E27FC236}">
                <a16:creationId xmlns:a16="http://schemas.microsoft.com/office/drawing/2014/main" id="{B2B24523-8195-F45B-FEFB-D42118DFD7E0}"/>
              </a:ext>
            </a:extLst>
          </p:cNvPr>
          <p:cNvSpPr/>
          <p:nvPr/>
        </p:nvSpPr>
        <p:spPr>
          <a:xfrm>
            <a:off x="7734801" y="2351343"/>
            <a:ext cx="3237998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Một</a:t>
            </a:r>
            <a:r>
              <a:rPr kumimoji="0" lang="en-US" sz="36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phần một trăm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hec-ta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tangle: Rounded Corners 18">
            <a:extLst>
              <a:ext uri="{FF2B5EF4-FFF2-40B4-BE49-F238E27FC236}">
                <a16:creationId xmlns:a16="http://schemas.microsoft.com/office/drawing/2014/main" id="{12DCE49E-3BCD-F72A-4A1E-AF8C778E77CB}"/>
              </a:ext>
            </a:extLst>
          </p:cNvPr>
          <p:cNvSpPr/>
          <p:nvPr/>
        </p:nvSpPr>
        <p:spPr>
          <a:xfrm>
            <a:off x="5133192" y="4034311"/>
            <a:ext cx="1619250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32BD059-719B-2C5E-495F-A861C84944C5}"/>
                  </a:ext>
                </a:extLst>
              </p:cNvPr>
              <p:cNvSpPr txBox="1"/>
              <p:nvPr/>
            </p:nvSpPr>
            <p:spPr>
              <a:xfrm>
                <a:off x="5476073" y="4131389"/>
                <a:ext cx="1093569" cy="9814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4000" b="1">
                    <a:solidFill>
                      <a:prstClr val="black"/>
                    </a:solidFill>
                  </a:rPr>
                  <a:t> ha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32BD059-719B-2C5E-495F-A861C8494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073" y="4131389"/>
                <a:ext cx="1093569" cy="981423"/>
              </a:xfrm>
              <a:prstGeom prst="rect">
                <a:avLst/>
              </a:prstGeom>
              <a:blipFill>
                <a:blip r:embed="rId8"/>
                <a:stretch>
                  <a:fillRect r="-18333" b="-13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row: Right 24">
            <a:extLst>
              <a:ext uri="{FF2B5EF4-FFF2-40B4-BE49-F238E27FC236}">
                <a16:creationId xmlns:a16="http://schemas.microsoft.com/office/drawing/2014/main" id="{62E5D2A0-8F97-C649-2B13-A20959FE874B}"/>
              </a:ext>
            </a:extLst>
          </p:cNvPr>
          <p:cNvSpPr/>
          <p:nvPr/>
        </p:nvSpPr>
        <p:spPr>
          <a:xfrm>
            <a:off x="6752442" y="4431135"/>
            <a:ext cx="728064" cy="285750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: Rounded Corners 18">
            <a:extLst>
              <a:ext uri="{FF2B5EF4-FFF2-40B4-BE49-F238E27FC236}">
                <a16:creationId xmlns:a16="http://schemas.microsoft.com/office/drawing/2014/main" id="{D1AC5B5A-D397-120E-A914-BCC247EE01F3}"/>
              </a:ext>
            </a:extLst>
          </p:cNvPr>
          <p:cNvSpPr/>
          <p:nvPr/>
        </p:nvSpPr>
        <p:spPr>
          <a:xfrm>
            <a:off x="7705442" y="4034311"/>
            <a:ext cx="3237997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Hai phần</a:t>
            </a:r>
            <a:r>
              <a:rPr kumimoji="0" lang="en-US" sz="36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năm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hec-ta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E05F83C7-4E2E-B5BC-120D-32EECFFAAD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93611" y="2670379"/>
            <a:ext cx="487363" cy="487363"/>
          </a:xfrm>
          <a:prstGeom prst="rect">
            <a:avLst/>
          </a:prstGeom>
        </p:spPr>
      </p:pic>
      <p:pic>
        <p:nvPicPr>
          <p:cNvPr id="7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546DF796-6C90-581F-A342-DBADED4CF7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97281" y="39437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088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8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7" grpId="0" animBg="1"/>
      <p:bldP spid="3" grpId="0" animBg="1"/>
      <p:bldP spid="2" grpId="0"/>
      <p:bldP spid="6" grpId="0" animBg="1"/>
      <p:bldP spid="10" grpId="0" animBg="1"/>
      <p:bldP spid="18" grpId="0" animBg="1"/>
      <p:bldP spid="20" grpId="0"/>
      <p:bldP spid="21" grpId="0" animBg="1"/>
      <p:bldP spid="22" grpId="0" animBg="1"/>
      <p:bldP spid="23" grpId="0" animBg="1"/>
      <p:bldP spid="24" grpId="0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839452" y="258507"/>
            <a:ext cx="8996244" cy="621991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B1388E9-8DCE-0968-85DA-34E27EAB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53" y="2670379"/>
            <a:ext cx="2942330" cy="3903444"/>
          </a:xfrm>
          <a:prstGeom prst="rect">
            <a:avLst/>
          </a:prstGeom>
        </p:spPr>
      </p:pic>
      <p:sp>
        <p:nvSpPr>
          <p:cNvPr id="3" name="Rectangle: Rounded Corners 18">
            <a:extLst>
              <a:ext uri="{FF2B5EF4-FFF2-40B4-BE49-F238E27FC236}">
                <a16:creationId xmlns:a16="http://schemas.microsoft.com/office/drawing/2014/main" id="{AD57FF68-69F6-95A0-7AE1-26766813877A}"/>
              </a:ext>
            </a:extLst>
          </p:cNvPr>
          <p:cNvSpPr/>
          <p:nvPr/>
        </p:nvSpPr>
        <p:spPr>
          <a:xfrm>
            <a:off x="4003979" y="1255348"/>
            <a:ext cx="6702122" cy="1373561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66613-C0F8-2A13-429B-8090B71AF2F9}"/>
              </a:ext>
            </a:extLst>
          </p:cNvPr>
          <p:cNvSpPr txBox="1"/>
          <p:nvPr/>
        </p:nvSpPr>
        <p:spPr>
          <a:xfrm>
            <a:off x="4253701" y="1341963"/>
            <a:ext cx="70171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>
                <a:solidFill>
                  <a:prstClr val="black"/>
                </a:solidFill>
              </a:rPr>
              <a:t>Diện tích trồng lúa của nhà bà ngoại là </a:t>
            </a:r>
            <a:r>
              <a:rPr lang="en-US" sz="3600" b="1">
                <a:solidFill>
                  <a:srgbClr val="FF0000"/>
                </a:solidFill>
              </a:rPr>
              <a:t>bốn héc-ta.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1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22032189-1A54-9FEA-2986-29FC6D3A00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6051" y="2628909"/>
            <a:ext cx="487363" cy="48736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8383189-E03D-4D39-F342-1C92BF120E10}"/>
              </a:ext>
            </a:extLst>
          </p:cNvPr>
          <p:cNvSpPr/>
          <p:nvPr/>
        </p:nvSpPr>
        <p:spPr>
          <a:xfrm>
            <a:off x="5083908" y="3880525"/>
            <a:ext cx="861414" cy="533391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3144DFCB-4D6A-3914-B90C-780123EC4595}"/>
              </a:ext>
            </a:extLst>
          </p:cNvPr>
          <p:cNvSpPr/>
          <p:nvPr/>
        </p:nvSpPr>
        <p:spPr>
          <a:xfrm>
            <a:off x="6310861" y="3644052"/>
            <a:ext cx="2570748" cy="1082592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ha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B5F8A6-0020-B68D-F420-6CC783835E64}"/>
              </a:ext>
            </a:extLst>
          </p:cNvPr>
          <p:cNvSpPr txBox="1"/>
          <p:nvPr/>
        </p:nvSpPr>
        <p:spPr>
          <a:xfrm>
            <a:off x="3050240" y="1183021"/>
            <a:ext cx="7429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11570120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animBg="1"/>
      <p:bldP spid="2" grpId="0"/>
      <p:bldP spid="6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839452" y="258507"/>
            <a:ext cx="8996244" cy="621991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B1388E9-8DCE-0968-85DA-34E27EAB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53" y="2670379"/>
            <a:ext cx="2942330" cy="3903444"/>
          </a:xfrm>
          <a:prstGeom prst="rect">
            <a:avLst/>
          </a:prstGeom>
        </p:spPr>
      </p:pic>
      <p:sp>
        <p:nvSpPr>
          <p:cNvPr id="3" name="Rectangle: Rounded Corners 18">
            <a:extLst>
              <a:ext uri="{FF2B5EF4-FFF2-40B4-BE49-F238E27FC236}">
                <a16:creationId xmlns:a16="http://schemas.microsoft.com/office/drawing/2014/main" id="{AD57FF68-69F6-95A0-7AE1-26766813877A}"/>
              </a:ext>
            </a:extLst>
          </p:cNvPr>
          <p:cNvSpPr/>
          <p:nvPr/>
        </p:nvSpPr>
        <p:spPr>
          <a:xfrm>
            <a:off x="4003978" y="1255348"/>
            <a:ext cx="7266919" cy="1373561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66613-C0F8-2A13-429B-8090B71AF2F9}"/>
              </a:ext>
            </a:extLst>
          </p:cNvPr>
          <p:cNvSpPr txBox="1"/>
          <p:nvPr/>
        </p:nvSpPr>
        <p:spPr>
          <a:xfrm>
            <a:off x="4253701" y="1341963"/>
            <a:ext cx="70171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vi-VN" sz="3600" b="1">
                <a:solidFill>
                  <a:prstClr val="black"/>
                </a:solidFill>
                <a:latin typeface="Aptos" panose="02110004020202020204"/>
              </a:rPr>
              <a:t>Diện tích đất của trường Tiểu học Hoa Ban là </a:t>
            </a:r>
            <a:r>
              <a:rPr lang="vi-VN" sz="3600" b="1">
                <a:solidFill>
                  <a:srgbClr val="FF0000"/>
                </a:solidFill>
                <a:latin typeface="Aptos" panose="02110004020202020204"/>
              </a:rPr>
              <a:t>chín phần tư héc-ta.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1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22032189-1A54-9FEA-2986-29FC6D3A00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6051" y="2628909"/>
            <a:ext cx="487363" cy="48736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8383189-E03D-4D39-F342-1C92BF120E10}"/>
              </a:ext>
            </a:extLst>
          </p:cNvPr>
          <p:cNvSpPr/>
          <p:nvPr/>
        </p:nvSpPr>
        <p:spPr>
          <a:xfrm>
            <a:off x="5083908" y="3880525"/>
            <a:ext cx="861414" cy="533391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18">
                <a:extLst>
                  <a:ext uri="{FF2B5EF4-FFF2-40B4-BE49-F238E27FC236}">
                    <a16:creationId xmlns:a16="http://schemas.microsoft.com/office/drawing/2014/main" id="{3144DFCB-4D6A-3914-B90C-780123EC4595}"/>
                  </a:ext>
                </a:extLst>
              </p:cNvPr>
              <p:cNvSpPr/>
              <p:nvPr/>
            </p:nvSpPr>
            <p:spPr>
              <a:xfrm>
                <a:off x="6241165" y="3450792"/>
                <a:ext cx="2570748" cy="1556599"/>
              </a:xfrm>
              <a:prstGeom prst="roundRect">
                <a:avLst>
                  <a:gd name="adj" fmla="val 23605"/>
                </a:avLst>
              </a:prstGeom>
              <a:solidFill>
                <a:srgbClr val="FFFFCC"/>
              </a:solidFill>
              <a:ln w="38100">
                <a:solidFill>
                  <a:schemeClr val="accent4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434911842">
                      <a:custGeom>
                        <a:avLst/>
                        <a:gdLst>
                          <a:gd name="connsiteX0" fmla="*/ 0 w 10719855"/>
                          <a:gd name="connsiteY0" fmla="*/ 452853 h 905706"/>
                          <a:gd name="connsiteX1" fmla="*/ 452853 w 10719855"/>
                          <a:gd name="connsiteY1" fmla="*/ 0 h 905706"/>
                          <a:gd name="connsiteX2" fmla="*/ 10267002 w 10719855"/>
                          <a:gd name="connsiteY2" fmla="*/ 0 h 905706"/>
                          <a:gd name="connsiteX3" fmla="*/ 10719855 w 10719855"/>
                          <a:gd name="connsiteY3" fmla="*/ 452853 h 905706"/>
                          <a:gd name="connsiteX4" fmla="*/ 10719855 w 10719855"/>
                          <a:gd name="connsiteY4" fmla="*/ 452853 h 905706"/>
                          <a:gd name="connsiteX5" fmla="*/ 10267002 w 10719855"/>
                          <a:gd name="connsiteY5" fmla="*/ 905706 h 905706"/>
                          <a:gd name="connsiteX6" fmla="*/ 452853 w 10719855"/>
                          <a:gd name="connsiteY6" fmla="*/ 905706 h 905706"/>
                          <a:gd name="connsiteX7" fmla="*/ 0 w 10719855"/>
                          <a:gd name="connsiteY7" fmla="*/ 452853 h 905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719855" h="905706" fill="none" extrusionOk="0">
                            <a:moveTo>
                              <a:pt x="0" y="452853"/>
                            </a:moveTo>
                            <a:cubicBezTo>
                              <a:pt x="-5327" y="168704"/>
                              <a:pt x="219408" y="-34578"/>
                              <a:pt x="452853" y="0"/>
                            </a:cubicBezTo>
                            <a:cubicBezTo>
                              <a:pt x="2278886" y="82930"/>
                              <a:pt x="6362538" y="28335"/>
                              <a:pt x="10267002" y="0"/>
                            </a:cubicBezTo>
                            <a:cubicBezTo>
                              <a:pt x="10519299" y="15995"/>
                              <a:pt x="10714599" y="195565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704845" y="720589"/>
                              <a:pt x="10523258" y="913892"/>
                              <a:pt x="10267002" y="905706"/>
                            </a:cubicBezTo>
                            <a:cubicBezTo>
                              <a:pt x="6746708" y="862379"/>
                              <a:pt x="3857011" y="880010"/>
                              <a:pt x="452853" y="905706"/>
                            </a:cubicBezTo>
                            <a:cubicBezTo>
                              <a:pt x="169375" y="891910"/>
                              <a:pt x="10933" y="747160"/>
                              <a:pt x="0" y="452853"/>
                            </a:cubicBezTo>
                            <a:close/>
                          </a:path>
                          <a:path w="10719855" h="905706" stroke="0" extrusionOk="0">
                            <a:moveTo>
                              <a:pt x="0" y="452853"/>
                            </a:moveTo>
                            <a:cubicBezTo>
                              <a:pt x="-38149" y="191622"/>
                              <a:pt x="207758" y="-35175"/>
                              <a:pt x="452853" y="0"/>
                            </a:cubicBezTo>
                            <a:cubicBezTo>
                              <a:pt x="2593770" y="158897"/>
                              <a:pt x="6022282" y="6292"/>
                              <a:pt x="10267002" y="0"/>
                            </a:cubicBezTo>
                            <a:cubicBezTo>
                              <a:pt x="10512254" y="-8643"/>
                              <a:pt x="10732535" y="210370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688394" y="718273"/>
                              <a:pt x="10533347" y="928649"/>
                              <a:pt x="10267002" y="905706"/>
                            </a:cubicBezTo>
                            <a:cubicBezTo>
                              <a:pt x="8122163" y="968088"/>
                              <a:pt x="5126377" y="950275"/>
                              <a:pt x="452853" y="905706"/>
                            </a:cubicBezTo>
                            <a:cubicBezTo>
                              <a:pt x="189966" y="929671"/>
                              <a:pt x="33801" y="725988"/>
                              <a:pt x="0" y="45285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en-US" sz="6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kumimoji="0" lang="en-US" sz="6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ha</a:t>
                </a:r>
                <a:endParaRPr kumimoji="0" lang="en-US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Rectangle: Rounded Corners 18">
                <a:extLst>
                  <a:ext uri="{FF2B5EF4-FFF2-40B4-BE49-F238E27FC236}">
                    <a16:creationId xmlns:a16="http://schemas.microsoft.com/office/drawing/2014/main" id="{3144DFCB-4D6A-3914-B90C-780123EC45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165" y="3450792"/>
                <a:ext cx="2570748" cy="1556599"/>
              </a:xfrm>
              <a:prstGeom prst="roundRect">
                <a:avLst>
                  <a:gd name="adj" fmla="val 23605"/>
                </a:avLst>
              </a:prstGeom>
              <a:blipFill>
                <a:blip r:embed="rId7"/>
                <a:stretch>
                  <a:fillRect b="-13410"/>
                </a:stretch>
              </a:blipFill>
              <a:ln w="38100">
                <a:solidFill>
                  <a:schemeClr val="accent4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434911842">
                      <a:custGeom>
                        <a:avLst/>
                        <a:gdLst>
                          <a:gd name="connsiteX0" fmla="*/ 0 w 10719855"/>
                          <a:gd name="connsiteY0" fmla="*/ 452853 h 905706"/>
                          <a:gd name="connsiteX1" fmla="*/ 452853 w 10719855"/>
                          <a:gd name="connsiteY1" fmla="*/ 0 h 905706"/>
                          <a:gd name="connsiteX2" fmla="*/ 10267002 w 10719855"/>
                          <a:gd name="connsiteY2" fmla="*/ 0 h 905706"/>
                          <a:gd name="connsiteX3" fmla="*/ 10719855 w 10719855"/>
                          <a:gd name="connsiteY3" fmla="*/ 452853 h 905706"/>
                          <a:gd name="connsiteX4" fmla="*/ 10719855 w 10719855"/>
                          <a:gd name="connsiteY4" fmla="*/ 452853 h 905706"/>
                          <a:gd name="connsiteX5" fmla="*/ 10267002 w 10719855"/>
                          <a:gd name="connsiteY5" fmla="*/ 905706 h 905706"/>
                          <a:gd name="connsiteX6" fmla="*/ 452853 w 10719855"/>
                          <a:gd name="connsiteY6" fmla="*/ 905706 h 905706"/>
                          <a:gd name="connsiteX7" fmla="*/ 0 w 10719855"/>
                          <a:gd name="connsiteY7" fmla="*/ 452853 h 905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719855" h="905706" fill="none" extrusionOk="0">
                            <a:moveTo>
                              <a:pt x="0" y="452853"/>
                            </a:moveTo>
                            <a:cubicBezTo>
                              <a:pt x="-5327" y="168704"/>
                              <a:pt x="219408" y="-34578"/>
                              <a:pt x="452853" y="0"/>
                            </a:cubicBezTo>
                            <a:cubicBezTo>
                              <a:pt x="2278886" y="82930"/>
                              <a:pt x="6362538" y="28335"/>
                              <a:pt x="10267002" y="0"/>
                            </a:cubicBezTo>
                            <a:cubicBezTo>
                              <a:pt x="10519299" y="15995"/>
                              <a:pt x="10714599" y="195565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704845" y="720589"/>
                              <a:pt x="10523258" y="913892"/>
                              <a:pt x="10267002" y="905706"/>
                            </a:cubicBezTo>
                            <a:cubicBezTo>
                              <a:pt x="6746708" y="862379"/>
                              <a:pt x="3857011" y="880010"/>
                              <a:pt x="452853" y="905706"/>
                            </a:cubicBezTo>
                            <a:cubicBezTo>
                              <a:pt x="169375" y="891910"/>
                              <a:pt x="10933" y="747160"/>
                              <a:pt x="0" y="452853"/>
                            </a:cubicBezTo>
                            <a:close/>
                          </a:path>
                          <a:path w="10719855" h="905706" stroke="0" extrusionOk="0">
                            <a:moveTo>
                              <a:pt x="0" y="452853"/>
                            </a:moveTo>
                            <a:cubicBezTo>
                              <a:pt x="-38149" y="191622"/>
                              <a:pt x="207758" y="-35175"/>
                              <a:pt x="452853" y="0"/>
                            </a:cubicBezTo>
                            <a:cubicBezTo>
                              <a:pt x="2593770" y="158897"/>
                              <a:pt x="6022282" y="6292"/>
                              <a:pt x="10267002" y="0"/>
                            </a:cubicBezTo>
                            <a:cubicBezTo>
                              <a:pt x="10512254" y="-8643"/>
                              <a:pt x="10732535" y="210370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688394" y="718273"/>
                              <a:pt x="10533347" y="928649"/>
                              <a:pt x="10267002" y="905706"/>
                            </a:cubicBezTo>
                            <a:cubicBezTo>
                              <a:pt x="8122163" y="968088"/>
                              <a:pt x="5126377" y="950275"/>
                              <a:pt x="452853" y="905706"/>
                            </a:cubicBezTo>
                            <a:cubicBezTo>
                              <a:pt x="189966" y="929671"/>
                              <a:pt x="33801" y="725988"/>
                              <a:pt x="0" y="45285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97B5F8A6-0020-B68D-F420-6CC783835E64}"/>
              </a:ext>
            </a:extLst>
          </p:cNvPr>
          <p:cNvSpPr txBox="1"/>
          <p:nvPr/>
        </p:nvSpPr>
        <p:spPr>
          <a:xfrm>
            <a:off x="3050240" y="1183021"/>
            <a:ext cx="7429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30919973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animBg="1"/>
      <p:bldP spid="2" grpId="0"/>
      <p:bldP spid="6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839452" y="258507"/>
            <a:ext cx="8996244" cy="621991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B1388E9-8DCE-0968-85DA-34E27EAB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53" y="2670379"/>
            <a:ext cx="2942330" cy="3903444"/>
          </a:xfrm>
          <a:prstGeom prst="rect">
            <a:avLst/>
          </a:prstGeom>
        </p:spPr>
      </p:pic>
      <p:sp>
        <p:nvSpPr>
          <p:cNvPr id="3" name="Rectangle: Rounded Corners 18">
            <a:extLst>
              <a:ext uri="{FF2B5EF4-FFF2-40B4-BE49-F238E27FC236}">
                <a16:creationId xmlns:a16="http://schemas.microsoft.com/office/drawing/2014/main" id="{AD57FF68-69F6-95A0-7AE1-26766813877A}"/>
              </a:ext>
            </a:extLst>
          </p:cNvPr>
          <p:cNvSpPr/>
          <p:nvPr/>
        </p:nvSpPr>
        <p:spPr>
          <a:xfrm>
            <a:off x="4003978" y="1255348"/>
            <a:ext cx="7266919" cy="1860924"/>
          </a:xfrm>
          <a:prstGeom prst="roundRect">
            <a:avLst>
              <a:gd name="adj" fmla="val 23605"/>
            </a:avLst>
          </a:pr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434911842">
                  <a:custGeom>
                    <a:avLst/>
                    <a:gdLst>
                      <a:gd name="connsiteX0" fmla="*/ 0 w 10719855"/>
                      <a:gd name="connsiteY0" fmla="*/ 452853 h 905706"/>
                      <a:gd name="connsiteX1" fmla="*/ 452853 w 10719855"/>
                      <a:gd name="connsiteY1" fmla="*/ 0 h 905706"/>
                      <a:gd name="connsiteX2" fmla="*/ 10267002 w 10719855"/>
                      <a:gd name="connsiteY2" fmla="*/ 0 h 905706"/>
                      <a:gd name="connsiteX3" fmla="*/ 10719855 w 10719855"/>
                      <a:gd name="connsiteY3" fmla="*/ 452853 h 905706"/>
                      <a:gd name="connsiteX4" fmla="*/ 10719855 w 10719855"/>
                      <a:gd name="connsiteY4" fmla="*/ 452853 h 905706"/>
                      <a:gd name="connsiteX5" fmla="*/ 10267002 w 10719855"/>
                      <a:gd name="connsiteY5" fmla="*/ 905706 h 905706"/>
                      <a:gd name="connsiteX6" fmla="*/ 452853 w 10719855"/>
                      <a:gd name="connsiteY6" fmla="*/ 905706 h 905706"/>
                      <a:gd name="connsiteX7" fmla="*/ 0 w 10719855"/>
                      <a:gd name="connsiteY7" fmla="*/ 452853 h 905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719855" h="905706" fill="none" extrusionOk="0">
                        <a:moveTo>
                          <a:pt x="0" y="452853"/>
                        </a:moveTo>
                        <a:cubicBezTo>
                          <a:pt x="-5327" y="168704"/>
                          <a:pt x="219408" y="-34578"/>
                          <a:pt x="452853" y="0"/>
                        </a:cubicBezTo>
                        <a:cubicBezTo>
                          <a:pt x="2278886" y="82930"/>
                          <a:pt x="6362538" y="28335"/>
                          <a:pt x="10267002" y="0"/>
                        </a:cubicBezTo>
                        <a:cubicBezTo>
                          <a:pt x="10519299" y="15995"/>
                          <a:pt x="10714599" y="195565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704845" y="720589"/>
                          <a:pt x="10523258" y="913892"/>
                          <a:pt x="10267002" y="905706"/>
                        </a:cubicBezTo>
                        <a:cubicBezTo>
                          <a:pt x="6746708" y="862379"/>
                          <a:pt x="3857011" y="880010"/>
                          <a:pt x="452853" y="905706"/>
                        </a:cubicBezTo>
                        <a:cubicBezTo>
                          <a:pt x="169375" y="891910"/>
                          <a:pt x="10933" y="747160"/>
                          <a:pt x="0" y="452853"/>
                        </a:cubicBezTo>
                        <a:close/>
                      </a:path>
                      <a:path w="10719855" h="905706" stroke="0" extrusionOk="0">
                        <a:moveTo>
                          <a:pt x="0" y="452853"/>
                        </a:moveTo>
                        <a:cubicBezTo>
                          <a:pt x="-38149" y="191622"/>
                          <a:pt x="207758" y="-35175"/>
                          <a:pt x="452853" y="0"/>
                        </a:cubicBezTo>
                        <a:cubicBezTo>
                          <a:pt x="2593770" y="158897"/>
                          <a:pt x="6022282" y="6292"/>
                          <a:pt x="10267002" y="0"/>
                        </a:cubicBezTo>
                        <a:cubicBezTo>
                          <a:pt x="10512254" y="-8643"/>
                          <a:pt x="10732535" y="210370"/>
                          <a:pt x="10719855" y="452853"/>
                        </a:cubicBezTo>
                        <a:lnTo>
                          <a:pt x="10719855" y="452853"/>
                        </a:lnTo>
                        <a:cubicBezTo>
                          <a:pt x="10688394" y="718273"/>
                          <a:pt x="10533347" y="928649"/>
                          <a:pt x="10267002" y="905706"/>
                        </a:cubicBezTo>
                        <a:cubicBezTo>
                          <a:pt x="8122163" y="968088"/>
                          <a:pt x="5126377" y="950275"/>
                          <a:pt x="452853" y="905706"/>
                        </a:cubicBezTo>
                        <a:cubicBezTo>
                          <a:pt x="189966" y="929671"/>
                          <a:pt x="33801" y="725988"/>
                          <a:pt x="0" y="45285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66613-C0F8-2A13-429B-8090B71AF2F9}"/>
              </a:ext>
            </a:extLst>
          </p:cNvPr>
          <p:cNvSpPr txBox="1"/>
          <p:nvPr/>
        </p:nvSpPr>
        <p:spPr>
          <a:xfrm>
            <a:off x="4253701" y="1341963"/>
            <a:ext cx="68524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b="1">
                <a:solidFill>
                  <a:prstClr val="black"/>
                </a:solidFill>
                <a:latin typeface="Aptos" panose="02110004020202020204"/>
              </a:rPr>
              <a:t>Diện tích của một phường tại Thành phố Hồ Chí Minh là </a:t>
            </a:r>
            <a:r>
              <a:rPr lang="vi-VN" sz="3600" b="1">
                <a:solidFill>
                  <a:srgbClr val="FF0000"/>
                </a:solidFill>
                <a:latin typeface="Aptos" panose="02110004020202020204"/>
              </a:rPr>
              <a:t>ba trăm ba mươi héc-ta.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1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22032189-1A54-9FEA-2986-29FC6D3A00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76051" y="2628909"/>
            <a:ext cx="487363" cy="487363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8383189-E03D-4D39-F342-1C92BF120E10}"/>
              </a:ext>
            </a:extLst>
          </p:cNvPr>
          <p:cNvSpPr/>
          <p:nvPr/>
        </p:nvSpPr>
        <p:spPr>
          <a:xfrm>
            <a:off x="5083908" y="3880525"/>
            <a:ext cx="861414" cy="533391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18">
                <a:extLst>
                  <a:ext uri="{FF2B5EF4-FFF2-40B4-BE49-F238E27FC236}">
                    <a16:creationId xmlns:a16="http://schemas.microsoft.com/office/drawing/2014/main" id="{3144DFCB-4D6A-3914-B90C-780123EC4595}"/>
                  </a:ext>
                </a:extLst>
              </p:cNvPr>
              <p:cNvSpPr/>
              <p:nvPr/>
            </p:nvSpPr>
            <p:spPr>
              <a:xfrm>
                <a:off x="6241165" y="3450792"/>
                <a:ext cx="2942330" cy="1556599"/>
              </a:xfrm>
              <a:prstGeom prst="roundRect">
                <a:avLst>
                  <a:gd name="adj" fmla="val 23605"/>
                </a:avLst>
              </a:prstGeom>
              <a:solidFill>
                <a:srgbClr val="FFFFCC"/>
              </a:solidFill>
              <a:ln w="38100">
                <a:solidFill>
                  <a:schemeClr val="accent4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434911842">
                      <a:custGeom>
                        <a:avLst/>
                        <a:gdLst>
                          <a:gd name="connsiteX0" fmla="*/ 0 w 10719855"/>
                          <a:gd name="connsiteY0" fmla="*/ 452853 h 905706"/>
                          <a:gd name="connsiteX1" fmla="*/ 452853 w 10719855"/>
                          <a:gd name="connsiteY1" fmla="*/ 0 h 905706"/>
                          <a:gd name="connsiteX2" fmla="*/ 10267002 w 10719855"/>
                          <a:gd name="connsiteY2" fmla="*/ 0 h 905706"/>
                          <a:gd name="connsiteX3" fmla="*/ 10719855 w 10719855"/>
                          <a:gd name="connsiteY3" fmla="*/ 452853 h 905706"/>
                          <a:gd name="connsiteX4" fmla="*/ 10719855 w 10719855"/>
                          <a:gd name="connsiteY4" fmla="*/ 452853 h 905706"/>
                          <a:gd name="connsiteX5" fmla="*/ 10267002 w 10719855"/>
                          <a:gd name="connsiteY5" fmla="*/ 905706 h 905706"/>
                          <a:gd name="connsiteX6" fmla="*/ 452853 w 10719855"/>
                          <a:gd name="connsiteY6" fmla="*/ 905706 h 905706"/>
                          <a:gd name="connsiteX7" fmla="*/ 0 w 10719855"/>
                          <a:gd name="connsiteY7" fmla="*/ 452853 h 905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719855" h="905706" fill="none" extrusionOk="0">
                            <a:moveTo>
                              <a:pt x="0" y="452853"/>
                            </a:moveTo>
                            <a:cubicBezTo>
                              <a:pt x="-5327" y="168704"/>
                              <a:pt x="219408" y="-34578"/>
                              <a:pt x="452853" y="0"/>
                            </a:cubicBezTo>
                            <a:cubicBezTo>
                              <a:pt x="2278886" y="82930"/>
                              <a:pt x="6362538" y="28335"/>
                              <a:pt x="10267002" y="0"/>
                            </a:cubicBezTo>
                            <a:cubicBezTo>
                              <a:pt x="10519299" y="15995"/>
                              <a:pt x="10714599" y="195565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704845" y="720589"/>
                              <a:pt x="10523258" y="913892"/>
                              <a:pt x="10267002" y="905706"/>
                            </a:cubicBezTo>
                            <a:cubicBezTo>
                              <a:pt x="6746708" y="862379"/>
                              <a:pt x="3857011" y="880010"/>
                              <a:pt x="452853" y="905706"/>
                            </a:cubicBezTo>
                            <a:cubicBezTo>
                              <a:pt x="169375" y="891910"/>
                              <a:pt x="10933" y="747160"/>
                              <a:pt x="0" y="452853"/>
                            </a:cubicBezTo>
                            <a:close/>
                          </a:path>
                          <a:path w="10719855" h="905706" stroke="0" extrusionOk="0">
                            <a:moveTo>
                              <a:pt x="0" y="452853"/>
                            </a:moveTo>
                            <a:cubicBezTo>
                              <a:pt x="-38149" y="191622"/>
                              <a:pt x="207758" y="-35175"/>
                              <a:pt x="452853" y="0"/>
                            </a:cubicBezTo>
                            <a:cubicBezTo>
                              <a:pt x="2593770" y="158897"/>
                              <a:pt x="6022282" y="6292"/>
                              <a:pt x="10267002" y="0"/>
                            </a:cubicBezTo>
                            <a:cubicBezTo>
                              <a:pt x="10512254" y="-8643"/>
                              <a:pt x="10732535" y="210370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688394" y="718273"/>
                              <a:pt x="10533347" y="928649"/>
                              <a:pt x="10267002" y="905706"/>
                            </a:cubicBezTo>
                            <a:cubicBezTo>
                              <a:pt x="8122163" y="968088"/>
                              <a:pt x="5126377" y="950275"/>
                              <a:pt x="452853" y="905706"/>
                            </a:cubicBezTo>
                            <a:cubicBezTo>
                              <a:pt x="189966" y="929671"/>
                              <a:pt x="33801" y="725988"/>
                              <a:pt x="0" y="45285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5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𝟑𝟑𝟎</m:t>
                    </m:r>
                  </m:oMath>
                </a14:m>
                <a:r>
                  <a:rPr kumimoji="0" lang="en-US" sz="6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  <a:r>
                  <a:rPr kumimoji="0" lang="en-US" sz="60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ha</a:t>
                </a:r>
                <a:endParaRPr kumimoji="0" lang="en-US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Rectangle: Rounded Corners 18">
                <a:extLst>
                  <a:ext uri="{FF2B5EF4-FFF2-40B4-BE49-F238E27FC236}">
                    <a16:creationId xmlns:a16="http://schemas.microsoft.com/office/drawing/2014/main" id="{3144DFCB-4D6A-3914-B90C-780123EC45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165" y="3450792"/>
                <a:ext cx="2942330" cy="1556599"/>
              </a:xfrm>
              <a:prstGeom prst="roundRect">
                <a:avLst>
                  <a:gd name="adj" fmla="val 23605"/>
                </a:avLst>
              </a:prstGeom>
              <a:blipFill>
                <a:blip r:embed="rId7"/>
                <a:stretch>
                  <a:fillRect r="-2459" b="-14176"/>
                </a:stretch>
              </a:blipFill>
              <a:ln w="38100">
                <a:solidFill>
                  <a:schemeClr val="accent4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434911842">
                      <a:custGeom>
                        <a:avLst/>
                        <a:gdLst>
                          <a:gd name="connsiteX0" fmla="*/ 0 w 10719855"/>
                          <a:gd name="connsiteY0" fmla="*/ 452853 h 905706"/>
                          <a:gd name="connsiteX1" fmla="*/ 452853 w 10719855"/>
                          <a:gd name="connsiteY1" fmla="*/ 0 h 905706"/>
                          <a:gd name="connsiteX2" fmla="*/ 10267002 w 10719855"/>
                          <a:gd name="connsiteY2" fmla="*/ 0 h 905706"/>
                          <a:gd name="connsiteX3" fmla="*/ 10719855 w 10719855"/>
                          <a:gd name="connsiteY3" fmla="*/ 452853 h 905706"/>
                          <a:gd name="connsiteX4" fmla="*/ 10719855 w 10719855"/>
                          <a:gd name="connsiteY4" fmla="*/ 452853 h 905706"/>
                          <a:gd name="connsiteX5" fmla="*/ 10267002 w 10719855"/>
                          <a:gd name="connsiteY5" fmla="*/ 905706 h 905706"/>
                          <a:gd name="connsiteX6" fmla="*/ 452853 w 10719855"/>
                          <a:gd name="connsiteY6" fmla="*/ 905706 h 905706"/>
                          <a:gd name="connsiteX7" fmla="*/ 0 w 10719855"/>
                          <a:gd name="connsiteY7" fmla="*/ 452853 h 905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719855" h="905706" fill="none" extrusionOk="0">
                            <a:moveTo>
                              <a:pt x="0" y="452853"/>
                            </a:moveTo>
                            <a:cubicBezTo>
                              <a:pt x="-5327" y="168704"/>
                              <a:pt x="219408" y="-34578"/>
                              <a:pt x="452853" y="0"/>
                            </a:cubicBezTo>
                            <a:cubicBezTo>
                              <a:pt x="2278886" y="82930"/>
                              <a:pt x="6362538" y="28335"/>
                              <a:pt x="10267002" y="0"/>
                            </a:cubicBezTo>
                            <a:cubicBezTo>
                              <a:pt x="10519299" y="15995"/>
                              <a:pt x="10714599" y="195565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704845" y="720589"/>
                              <a:pt x="10523258" y="913892"/>
                              <a:pt x="10267002" y="905706"/>
                            </a:cubicBezTo>
                            <a:cubicBezTo>
                              <a:pt x="6746708" y="862379"/>
                              <a:pt x="3857011" y="880010"/>
                              <a:pt x="452853" y="905706"/>
                            </a:cubicBezTo>
                            <a:cubicBezTo>
                              <a:pt x="169375" y="891910"/>
                              <a:pt x="10933" y="747160"/>
                              <a:pt x="0" y="452853"/>
                            </a:cubicBezTo>
                            <a:close/>
                          </a:path>
                          <a:path w="10719855" h="905706" stroke="0" extrusionOk="0">
                            <a:moveTo>
                              <a:pt x="0" y="452853"/>
                            </a:moveTo>
                            <a:cubicBezTo>
                              <a:pt x="-38149" y="191622"/>
                              <a:pt x="207758" y="-35175"/>
                              <a:pt x="452853" y="0"/>
                            </a:cubicBezTo>
                            <a:cubicBezTo>
                              <a:pt x="2593770" y="158897"/>
                              <a:pt x="6022282" y="6292"/>
                              <a:pt x="10267002" y="0"/>
                            </a:cubicBezTo>
                            <a:cubicBezTo>
                              <a:pt x="10512254" y="-8643"/>
                              <a:pt x="10732535" y="210370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688394" y="718273"/>
                              <a:pt x="10533347" y="928649"/>
                              <a:pt x="10267002" y="905706"/>
                            </a:cubicBezTo>
                            <a:cubicBezTo>
                              <a:pt x="8122163" y="968088"/>
                              <a:pt x="5126377" y="950275"/>
                              <a:pt x="452853" y="905706"/>
                            </a:cubicBezTo>
                            <a:cubicBezTo>
                              <a:pt x="189966" y="929671"/>
                              <a:pt x="33801" y="725988"/>
                              <a:pt x="0" y="45285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97B5F8A6-0020-B68D-F420-6CC783835E64}"/>
              </a:ext>
            </a:extLst>
          </p:cNvPr>
          <p:cNvSpPr txBox="1"/>
          <p:nvPr/>
        </p:nvSpPr>
        <p:spPr>
          <a:xfrm>
            <a:off x="3050240" y="1183021"/>
            <a:ext cx="7429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9854482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animBg="1"/>
      <p:bldP spid="2" grpId="0"/>
      <p:bldP spid="6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DF494A5-EAB2-DF67-BFDC-ACC2735436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510327-6F67-878F-B2FD-44DE1E9D8D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00" y="4412011"/>
            <a:ext cx="2683409" cy="1959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7ACBA5-1F86-B40C-5229-00EE7D6747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970" y="4495202"/>
            <a:ext cx="2147725" cy="21156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4D5BE3-5D11-EDFC-E83F-54B6EBEE64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8828809" y="2258317"/>
            <a:ext cx="3294934" cy="39034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53C78-9098-EB86-2DD1-07C9439EA5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559" y="5713000"/>
            <a:ext cx="438172" cy="895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A8C069-C10D-9945-EE57-D33A0D59F2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554" y="5199486"/>
            <a:ext cx="438172" cy="8959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814A52-474B-F89E-9704-B0B70F9136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065" y="4745837"/>
            <a:ext cx="438172" cy="8959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8CABB5-476C-7B8D-3236-E902E2E555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102" y="4382242"/>
            <a:ext cx="438172" cy="8959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85987E-C7E9-D482-24A2-3D6FFEA39B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52" y="3946784"/>
            <a:ext cx="438172" cy="8959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18B6BE-F938-AA17-9B8A-46FEEB2F2F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15" y="5458405"/>
            <a:ext cx="438172" cy="8959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83ED34-674C-3760-A0C8-EDDC0FB8A72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98" y="5086004"/>
            <a:ext cx="438172" cy="8959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272364-78BB-7961-0373-7ED6AC9477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81" y="4751666"/>
            <a:ext cx="438172" cy="8959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ED02851-DAC7-CD34-D40C-90583036BA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364" y="4388073"/>
            <a:ext cx="438172" cy="8959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4AFF76-8D31-32D5-50C1-BFD0D29316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53" y="4073045"/>
            <a:ext cx="438172" cy="8959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5951A6-3A7F-71DB-71E0-639CA28D3A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187" y="3785081"/>
            <a:ext cx="438172" cy="89596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B1A540D-3019-E78A-AD0B-D5AD7A96E3D4}"/>
              </a:ext>
            </a:extLst>
          </p:cNvPr>
          <p:cNvGrpSpPr/>
          <p:nvPr/>
        </p:nvGrpSpPr>
        <p:grpSpPr>
          <a:xfrm>
            <a:off x="268426" y="74750"/>
            <a:ext cx="3536828" cy="1655856"/>
            <a:chOff x="8472868" y="148496"/>
            <a:chExt cx="3536828" cy="1655856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A24748F-1937-5DA1-B3D7-7C5E4C390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843" b="90551" l="2452" r="96657">
                          <a14:foregroundMark x1="4309" y1="14764" x2="5349" y2="58071"/>
                          <a14:foregroundMark x1="5349" y1="58071" x2="7429" y2="68701"/>
                          <a14:foregroundMark x1="3938" y1="15748" x2="4012" y2="60827"/>
                          <a14:foregroundMark x1="4903" y1="89764" x2="21768" y2="89173"/>
                          <a14:foregroundMark x1="21768" y1="89173" x2="35215" y2="90551"/>
                          <a14:foregroundMark x1="35215" y1="90551" x2="47103" y2="89173"/>
                          <a14:foregroundMark x1="47103" y1="89173" x2="51932" y2="89173"/>
                          <a14:foregroundMark x1="51932" y1="89173" x2="59361" y2="88780"/>
                          <a14:foregroundMark x1="59361" y1="88780" x2="66122" y2="89764"/>
                          <a14:foregroundMark x1="66122" y1="89764" x2="70951" y2="89567"/>
                          <a14:foregroundMark x1="70951" y1="89567" x2="82764" y2="90945"/>
                          <a14:foregroundMark x1="82764" y1="90945" x2="88633" y2="89370"/>
                          <a14:foregroundMark x1="88633" y1="89370" x2="94131" y2="90157"/>
                          <a14:foregroundMark x1="94131" y1="90157" x2="96657" y2="50394"/>
                          <a14:foregroundMark x1="96657" y1="50394" x2="96657" y2="23425"/>
                          <a14:foregroundMark x1="96657" y1="23425" x2="88930" y2="15157"/>
                          <a14:foregroundMark x1="88930" y1="15157" x2="6018" y2="13780"/>
                          <a14:foregroundMark x1="91902" y1="90748" x2="94056" y2="90551"/>
                          <a14:foregroundMark x1="23997" y1="11220" x2="28752" y2="10827"/>
                          <a14:foregroundMark x1="28752" y1="10827" x2="33507" y2="10827"/>
                          <a14:foregroundMark x1="2452" y1="21063" x2="2600" y2="3366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72868" y="148496"/>
              <a:ext cx="3536828" cy="165585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97FC1F-A263-5F29-F5EF-4C1DA0C933F6}"/>
                </a:ext>
              </a:extLst>
            </p:cNvPr>
            <p:cNvSpPr txBox="1"/>
            <p:nvPr/>
          </p:nvSpPr>
          <p:spPr>
            <a:xfrm>
              <a:off x="8747367" y="253149"/>
              <a:ext cx="30722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Thu </a:t>
              </a:r>
              <a:r>
                <a:rPr kumimoji="0" lang="en-US" sz="4400" b="0" i="0" u="none" strike="noStrike" kern="1200" cap="none" spc="0" normalizeH="0" baseline="0" noProof="0" dirty="0" err="1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hoạch</a:t>
              </a:r>
              <a:r>
                <a:rPr kumimoji="0" lang="en-US" sz="4400" b="0" i="0" u="none" strike="noStrike" kern="1200" cap="none" spc="0" normalizeH="0" baseline="0" noProof="0" dirty="0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cà</a:t>
              </a:r>
              <a:r>
                <a:rPr kumimoji="0" lang="en-US" sz="4400" b="0" i="0" u="none" strike="noStrike" kern="1200" cap="none" spc="0" normalizeH="0" baseline="0" noProof="0" dirty="0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rốt</a:t>
              </a:r>
              <a:endParaRPr kumimoji="0" lang="vi-VN" sz="4400" b="0" i="0" u="none" strike="noStrike" kern="1200" cap="none" spc="0" normalizeH="0" baseline="0" noProof="0" dirty="0">
                <a:ln w="19050">
                  <a:solidFill>
                    <a:srgbClr val="C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5842" name="Picture 2">
            <a:extLst>
              <a:ext uri="{FF2B5EF4-FFF2-40B4-BE49-F238E27FC236}">
                <a16:creationId xmlns:a16="http://schemas.microsoft.com/office/drawing/2014/main" id="{75E0E946-D535-5240-28C0-3F3AEE01B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684" y="4583650"/>
            <a:ext cx="2509462" cy="230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Tieng-yeah-tre-con-www_tiengdong_com (1)">
            <a:hlinkClick r:id="" action="ppaction://media"/>
            <a:extLst>
              <a:ext uri="{FF2B5EF4-FFF2-40B4-BE49-F238E27FC236}">
                <a16:creationId xmlns:a16="http://schemas.microsoft.com/office/drawing/2014/main" id="{03477848-8A7C-9F9E-4D0E-45C132639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782955" y="-412613"/>
            <a:ext cx="487363" cy="487363"/>
          </a:xfrm>
          <a:prstGeom prst="rect">
            <a:avLst/>
          </a:prstGeom>
        </p:spPr>
      </p:pic>
      <p:pic>
        <p:nvPicPr>
          <p:cNvPr id="27" name="Tieng-lam-phep-www_tiengdong_com">
            <a:hlinkClick r:id="" action="ppaction://media"/>
            <a:extLst>
              <a:ext uri="{FF2B5EF4-FFF2-40B4-BE49-F238E27FC236}">
                <a16:creationId xmlns:a16="http://schemas.microsoft.com/office/drawing/2014/main" id="{2ACA0F21-B4A5-A19E-04A0-4BB26BF58A5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37202" y="-6039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7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76"/>
                            </p:stCondLst>
                            <p:childTnLst>
                              <p:par>
                                <p:cTn id="3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77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802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41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4329F1-2EC0-4C33-6255-03D7C1FFA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59DDB1-967A-B485-E4C9-2C9C60B3F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955" y="-1481062"/>
            <a:ext cx="3206774" cy="61270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E04DBA-A3A6-6CD7-3E3C-7EB84BE77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57" y="2716812"/>
            <a:ext cx="2942330" cy="390344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85405D5-D9AF-A69B-9833-7E12EA68FFD2}"/>
              </a:ext>
            </a:extLst>
          </p:cNvPr>
          <p:cNvGrpSpPr/>
          <p:nvPr/>
        </p:nvGrpSpPr>
        <p:grpSpPr>
          <a:xfrm>
            <a:off x="2228016" y="3434345"/>
            <a:ext cx="9981045" cy="3430329"/>
            <a:chOff x="2228016" y="3434345"/>
            <a:chExt cx="9981045" cy="3430329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FB857B0-B5A3-F805-3CE7-6B4744F3E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77224" y="3434345"/>
              <a:ext cx="6431837" cy="112785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CA17F37-EE1B-1C2B-D38A-E52F488833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597"/>
            <a:stretch/>
          </p:blipFill>
          <p:spPr>
            <a:xfrm>
              <a:off x="2228016" y="4469196"/>
              <a:ext cx="4583257" cy="1201016"/>
            </a:xfrm>
            <a:prstGeom prst="rect">
              <a:avLst/>
            </a:prstGeom>
            <a:ln w="4501" cap="flat">
              <a:noFill/>
              <a:prstDash val="solid"/>
              <a:miter/>
            </a:ln>
            <a:scene3d>
              <a:camera prst="orthographicFront">
                <a:rot lat="2100004" lon="18299977" rev="21599981"/>
              </a:camera>
              <a:lightRig rig="threePt" dir="t"/>
            </a:scene3d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3E6790B-35C8-5EE8-4582-D99E121EC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800292" y="3892766"/>
              <a:ext cx="1396377" cy="130668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0A1740A-ED2E-7F58-0F1C-930C6A844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3715" y="4338188"/>
              <a:ext cx="1166527" cy="135963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167A146-FF65-803E-E1BC-8924F97D4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8878" y="4575551"/>
              <a:ext cx="1408074" cy="1306682"/>
            </a:xfrm>
            <a:prstGeom prst="rect">
              <a:avLst/>
            </a:prstGeom>
          </p:spPr>
        </p:pic>
        <p:pic>
          <p:nvPicPr>
            <p:cNvPr id="30" name="Picture 29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0CCCA0B1-B229-3EF8-5C07-0BF755BAC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347512" y="3923105"/>
              <a:ext cx="1327356" cy="1284948"/>
            </a:xfrm>
            <a:prstGeom prst="rect">
              <a:avLst/>
            </a:prstGeom>
          </p:spPr>
        </p:pic>
        <p:pic>
          <p:nvPicPr>
            <p:cNvPr id="31" name="Picture 30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4B4AB9E8-AFB1-60B6-B5FC-9310FD600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8633" y="3826722"/>
              <a:ext cx="1327356" cy="1284948"/>
            </a:xfrm>
            <a:prstGeom prst="rect">
              <a:avLst/>
            </a:prstGeom>
          </p:spPr>
        </p:pic>
        <p:pic>
          <p:nvPicPr>
            <p:cNvPr id="32" name="Picture 31" descr="A picture containing toy, doll&#10;&#10;Description automatically generated">
              <a:extLst>
                <a:ext uri="{FF2B5EF4-FFF2-40B4-BE49-F238E27FC236}">
                  <a16:creationId xmlns:a16="http://schemas.microsoft.com/office/drawing/2014/main" id="{C53741E2-C7CB-68EE-B882-81630C20D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5748" y="4637241"/>
              <a:ext cx="1408073" cy="138637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1148795-573E-7706-ACE1-7C363BDCF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192296" y="5560017"/>
              <a:ext cx="9016765" cy="1304657"/>
            </a:xfrm>
            <a:prstGeom prst="rect">
              <a:avLst/>
            </a:prstGeom>
          </p:spPr>
        </p:pic>
      </p:grpSp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19E4761C-72BB-1DD5-160F-268769DA3F31}"/>
              </a:ext>
            </a:extLst>
          </p:cNvPr>
          <p:cNvSpPr/>
          <p:nvPr/>
        </p:nvSpPr>
        <p:spPr>
          <a:xfrm>
            <a:off x="2826330" y="1122767"/>
            <a:ext cx="5890950" cy="1683746"/>
          </a:xfrm>
          <a:prstGeom prst="wedgeRoundRectCallout">
            <a:avLst>
              <a:gd name="adj1" fmla="val -56252"/>
              <a:gd name="adj2" fmla="val 40556"/>
              <a:gd name="adj3" fmla="val 16667"/>
            </a:avLst>
          </a:prstGeom>
          <a:solidFill>
            <a:srgbClr val="CCFFFF"/>
          </a:solidFill>
          <a:ln w="38100">
            <a:solidFill>
              <a:srgbClr val="54E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 err="1">
                <a:solidFill>
                  <a:schemeClr val="tx1"/>
                </a:solidFill>
              </a:rPr>
              <a:t>Chuồng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của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đàn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cừu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đã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cũ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rồi</a:t>
            </a:r>
            <a:r>
              <a:rPr lang="en-US" sz="3200" dirty="0">
                <a:solidFill>
                  <a:schemeClr val="tx1"/>
                </a:solidFill>
              </a:rPr>
              <a:t>. </a:t>
            </a:r>
            <a:r>
              <a:rPr lang="en-US" sz="3200" dirty="0" err="1">
                <a:solidFill>
                  <a:schemeClr val="tx1"/>
                </a:solidFill>
              </a:rPr>
              <a:t>Các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bạn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hãy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giúp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mình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sơn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lại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chuồng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cừu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nhé</a:t>
            </a:r>
            <a:r>
              <a:rPr lang="en-US" sz="3200" dirty="0">
                <a:solidFill>
                  <a:schemeClr val="tx1"/>
                </a:solidFill>
              </a:rPr>
              <a:t>!</a:t>
            </a:r>
            <a:endParaRPr lang="vi-VN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635070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2520246" cy="124591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87F9157-B23A-8F8D-CFFF-1A7C9126EE8A}"/>
              </a:ext>
            </a:extLst>
          </p:cNvPr>
          <p:cNvSpPr/>
          <p:nvPr/>
        </p:nvSpPr>
        <p:spPr>
          <a:xfrm>
            <a:off x="643943" y="479987"/>
            <a:ext cx="924589" cy="797059"/>
          </a:xfrm>
          <a:prstGeom prst="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904098" y="73345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1558224" y="670829"/>
            <a:ext cx="1448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Số?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C70E92-4D55-9B18-018E-60E07565B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69" y="2750329"/>
            <a:ext cx="4196528" cy="2898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E0B2DF-34F4-B1B4-6F1F-48BBA0FEB3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922" y="2767657"/>
            <a:ext cx="5671459" cy="256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9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2520246" cy="124591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87F9157-B23A-8F8D-CFFF-1A7C9126EE8A}"/>
              </a:ext>
            </a:extLst>
          </p:cNvPr>
          <p:cNvSpPr/>
          <p:nvPr/>
        </p:nvSpPr>
        <p:spPr>
          <a:xfrm>
            <a:off x="643943" y="479987"/>
            <a:ext cx="924589" cy="797059"/>
          </a:xfrm>
          <a:prstGeom prst="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904098" y="73345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1558224" y="670829"/>
            <a:ext cx="1448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Số?</a:t>
            </a:r>
          </a:p>
        </p:txBody>
      </p:sp>
      <p:pic>
        <p:nvPicPr>
          <p:cNvPr id="13" name="Picture 12" descr="A group of cartoon characters&#10;&#10;Description automatically generated">
            <a:extLst>
              <a:ext uri="{FF2B5EF4-FFF2-40B4-BE49-F238E27FC236}">
                <a16:creationId xmlns:a16="http://schemas.microsoft.com/office/drawing/2014/main" id="{BB5CA097-606E-8190-D4CE-A52AA884EE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7" t="64592"/>
          <a:stretch/>
        </p:blipFill>
        <p:spPr>
          <a:xfrm>
            <a:off x="3611205" y="1984344"/>
            <a:ext cx="4969590" cy="4615149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26ECD7B-1AF0-413D-58BE-57C8B646E873}"/>
              </a:ext>
            </a:extLst>
          </p:cNvPr>
          <p:cNvSpPr/>
          <p:nvPr/>
        </p:nvSpPr>
        <p:spPr>
          <a:xfrm>
            <a:off x="3611205" y="5179860"/>
            <a:ext cx="4969590" cy="1172940"/>
          </a:xfrm>
          <a:prstGeom prst="roundRect">
            <a:avLst>
              <a:gd name="adj" fmla="val 49886"/>
            </a:avLst>
          </a:prstGeom>
          <a:solidFill>
            <a:schemeClr val="bg1"/>
          </a:solidFill>
          <a:ln w="38100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470D7C-C624-7695-25A7-E102ECC1F2C6}"/>
              </a:ext>
            </a:extLst>
          </p:cNvPr>
          <p:cNvSpPr txBox="1"/>
          <p:nvPr/>
        </p:nvSpPr>
        <p:spPr>
          <a:xfrm>
            <a:off x="3827598" y="5363560"/>
            <a:ext cx="4467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66"/>
                </a:solidFill>
                <a:effectLst>
                  <a:outerShdw blurRad="12700" dist="38100" dir="2700000" algn="tl" rotWithShape="0">
                    <a:schemeClr val="accent4">
                      <a:lumMod val="75000"/>
                    </a:schemeClr>
                  </a:outerShdw>
                </a:effectLst>
                <a:latin typeface="UVN Banh Mi" pitchFamily="2" charset="0"/>
              </a:rPr>
              <a:t>THỰC HIỆN CÁ NHÂN</a:t>
            </a:r>
            <a:endParaRPr lang="vi-VN" sz="4000" b="1" dirty="0">
              <a:ln w="952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FF66"/>
              </a:solidFill>
              <a:effectLst>
                <a:outerShdw blurRad="12700" dist="38100" dir="2700000" algn="tl" rotWithShape="0">
                  <a:schemeClr val="accent4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995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/>
      <p:bldP spid="15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2520246" cy="124591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87F9157-B23A-8F8D-CFFF-1A7C9126EE8A}"/>
              </a:ext>
            </a:extLst>
          </p:cNvPr>
          <p:cNvSpPr/>
          <p:nvPr/>
        </p:nvSpPr>
        <p:spPr>
          <a:xfrm>
            <a:off x="643943" y="479987"/>
            <a:ext cx="924589" cy="797059"/>
          </a:xfrm>
          <a:prstGeom prst="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904098" y="73345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1558224" y="670829"/>
            <a:ext cx="1448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Số?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C70E92-4D55-9B18-018E-60E07565B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50" y="2238113"/>
            <a:ext cx="5252886" cy="36276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E8CCDF0-89DA-BD42-E934-904CBFA9D55B}"/>
                  </a:ext>
                </a:extLst>
              </p:cNvPr>
              <p:cNvSpPr/>
              <p:nvPr/>
            </p:nvSpPr>
            <p:spPr>
              <a:xfrm>
                <a:off x="6096000" y="2238113"/>
                <a:ext cx="3070421" cy="7146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44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80 000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4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E8CCDF0-89DA-BD42-E934-904CBFA9D5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238113"/>
                <a:ext cx="3070421" cy="714637"/>
              </a:xfrm>
              <a:prstGeom prst="rect">
                <a:avLst/>
              </a:prstGeom>
              <a:blipFill>
                <a:blip r:embed="rId6"/>
                <a:stretch>
                  <a:fillRect l="-3156" t="-20000" b="-40833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3614C81-24ED-2FEF-AE32-9F18D63BA875}"/>
                  </a:ext>
                </a:extLst>
              </p:cNvPr>
              <p:cNvSpPr/>
              <p:nvPr/>
            </p:nvSpPr>
            <p:spPr>
              <a:xfrm>
                <a:off x="6556125" y="3291026"/>
                <a:ext cx="3216525" cy="7146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44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450 000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4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3614C81-24ED-2FEF-AE32-9F18D63BA8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6125" y="3291026"/>
                <a:ext cx="3216525" cy="714637"/>
              </a:xfrm>
              <a:prstGeom prst="rect">
                <a:avLst/>
              </a:prstGeom>
              <a:blipFill>
                <a:blip r:embed="rId7"/>
                <a:stretch>
                  <a:fillRect l="-5650" t="-20833" b="-40833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F8B90DF-21F8-19A6-7278-B00D38AC6128}"/>
                  </a:ext>
                </a:extLst>
              </p:cNvPr>
              <p:cNvSpPr/>
              <p:nvPr/>
            </p:nvSpPr>
            <p:spPr>
              <a:xfrm>
                <a:off x="6521173" y="4739358"/>
                <a:ext cx="2794277" cy="7146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440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4 000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4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4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F8B90DF-21F8-19A6-7278-B00D38AC61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1173" y="4739358"/>
                <a:ext cx="2794277" cy="714637"/>
              </a:xfrm>
              <a:prstGeom prst="rect">
                <a:avLst/>
              </a:prstGeom>
              <a:blipFill>
                <a:blip r:embed="rId8"/>
                <a:stretch>
                  <a:fillRect l="-3037" t="-19835" b="-40496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019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2520246" cy="1245911"/>
          </a:xfrm>
          <a:prstGeom prst="rect">
            <a:avLst/>
          </a:prstGeom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587F9157-B23A-8F8D-CFFF-1A7C9126EE8A}"/>
              </a:ext>
            </a:extLst>
          </p:cNvPr>
          <p:cNvSpPr/>
          <p:nvPr/>
        </p:nvSpPr>
        <p:spPr>
          <a:xfrm>
            <a:off x="643943" y="479987"/>
            <a:ext cx="924589" cy="797059"/>
          </a:xfrm>
          <a:prstGeom prst="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904098" y="73345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1558224" y="670829"/>
            <a:ext cx="1448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Số?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FB77FA-4EB0-DC01-F5C8-DF29499A3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23" y="2304572"/>
            <a:ext cx="7068598" cy="32013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E8CCDF0-89DA-BD42-E934-904CBFA9D55B}"/>
                  </a:ext>
                </a:extLst>
              </p:cNvPr>
              <p:cNvSpPr/>
              <p:nvPr/>
            </p:nvSpPr>
            <p:spPr>
              <a:xfrm>
                <a:off x="7475960" y="2232472"/>
                <a:ext cx="2245375" cy="7146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5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ha</m:t>
                    </m:r>
                  </m:oMath>
                </a14:m>
                <a:endParaRPr kumimoji="0" lang="en-US" sz="5400" b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E8CCDF0-89DA-BD42-E934-904CBFA9D5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5960" y="2232472"/>
                <a:ext cx="2245375" cy="714637"/>
              </a:xfrm>
              <a:prstGeom prst="rect">
                <a:avLst/>
              </a:prstGeom>
              <a:blipFill>
                <a:blip r:embed="rId6"/>
                <a:stretch>
                  <a:fillRect l="-5376" t="-35833" b="-63333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3614C81-24ED-2FEF-AE32-9F18D63BA875}"/>
                  </a:ext>
                </a:extLst>
              </p:cNvPr>
              <p:cNvSpPr/>
              <p:nvPr/>
            </p:nvSpPr>
            <p:spPr>
              <a:xfrm>
                <a:off x="7190131" y="3282834"/>
                <a:ext cx="2352220" cy="7146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5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ha</m:t>
                    </m:r>
                  </m:oMath>
                </a14:m>
                <a:endParaRPr kumimoji="0" lang="en-US" sz="5400" b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3614C81-24ED-2FEF-AE32-9F18D63BA8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31" y="3282834"/>
                <a:ext cx="2352220" cy="714637"/>
              </a:xfrm>
              <a:prstGeom prst="rect">
                <a:avLst/>
              </a:prstGeom>
              <a:blipFill>
                <a:blip r:embed="rId7"/>
                <a:stretch>
                  <a:fillRect t="-36667" b="-62500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F8B90DF-21F8-19A6-7278-B00D38AC6128}"/>
                  </a:ext>
                </a:extLst>
              </p:cNvPr>
              <p:cNvSpPr/>
              <p:nvPr/>
            </p:nvSpPr>
            <p:spPr>
              <a:xfrm>
                <a:off x="6605267" y="4736808"/>
                <a:ext cx="2043433" cy="71463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54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0,4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5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ha</m:t>
                    </m:r>
                  </m:oMath>
                </a14:m>
                <a:endParaRPr kumimoji="0" lang="en-US" sz="5400" b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F8B90DF-21F8-19A6-7278-B00D38AC61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267" y="4736808"/>
                <a:ext cx="2043433" cy="714637"/>
              </a:xfrm>
              <a:prstGeom prst="rect">
                <a:avLst/>
              </a:prstGeom>
              <a:blipFill>
                <a:blip r:embed="rId8"/>
                <a:stretch>
                  <a:fillRect l="-15680" t="-35833" b="-63333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935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6788F7-B460-06EC-43FB-F784B0167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4C864E-4957-0A8E-8B21-4E86E4C893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955" y="-1481062"/>
            <a:ext cx="3206774" cy="61270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FD2774-2087-4DD0-4F72-8B8095F372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857" y="2716812"/>
            <a:ext cx="2942330" cy="390344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94353A0-4F86-7F36-2835-0EE3EBBE9D83}"/>
              </a:ext>
            </a:extLst>
          </p:cNvPr>
          <p:cNvGrpSpPr/>
          <p:nvPr/>
        </p:nvGrpSpPr>
        <p:grpSpPr>
          <a:xfrm>
            <a:off x="2228016" y="3434345"/>
            <a:ext cx="9981045" cy="3430329"/>
            <a:chOff x="2228016" y="3434345"/>
            <a:chExt cx="9981045" cy="343032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D794A68-E031-3567-A659-68AA918B0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77224" y="3434345"/>
              <a:ext cx="6431837" cy="112785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0667A87-6EA9-2143-179F-F66638F1EE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597"/>
            <a:stretch/>
          </p:blipFill>
          <p:spPr>
            <a:xfrm>
              <a:off x="2228016" y="4469196"/>
              <a:ext cx="4583257" cy="1201016"/>
            </a:xfrm>
            <a:prstGeom prst="rect">
              <a:avLst/>
            </a:prstGeom>
            <a:ln w="4501" cap="flat">
              <a:noFill/>
              <a:prstDash val="solid"/>
              <a:miter/>
            </a:ln>
            <a:scene3d>
              <a:camera prst="orthographicFront">
                <a:rot lat="2100004" lon="18299977" rev="21599981"/>
              </a:camera>
              <a:lightRig rig="threePt" dir="t"/>
            </a:scene3d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AB0CE9F-F273-3A2D-C253-055711AF6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800292" y="3892766"/>
              <a:ext cx="1396377" cy="130668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C2353C0-414F-F75B-5CC9-3ECE3F118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3715" y="4338188"/>
              <a:ext cx="1166527" cy="135963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3EF75D6-A312-18DF-6094-498A43C2D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8878" y="4575551"/>
              <a:ext cx="1408074" cy="1306682"/>
            </a:xfrm>
            <a:prstGeom prst="rect">
              <a:avLst/>
            </a:prstGeom>
          </p:spPr>
        </p:pic>
        <p:pic>
          <p:nvPicPr>
            <p:cNvPr id="13" name="Picture 12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AA3F1262-1184-8F44-C1A5-EB3F58FC9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347512" y="3923105"/>
              <a:ext cx="1327356" cy="1284948"/>
            </a:xfrm>
            <a:prstGeom prst="rect">
              <a:avLst/>
            </a:prstGeom>
          </p:spPr>
        </p:pic>
        <p:pic>
          <p:nvPicPr>
            <p:cNvPr id="14" name="Picture 13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82AC119F-6CFC-55B7-479B-56146BF33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8633" y="3826722"/>
              <a:ext cx="1327356" cy="1284948"/>
            </a:xfrm>
            <a:prstGeom prst="rect">
              <a:avLst/>
            </a:prstGeom>
          </p:spPr>
        </p:pic>
        <p:pic>
          <p:nvPicPr>
            <p:cNvPr id="15" name="Picture 14" descr="A picture containing toy, doll&#10;&#10;Description automatically generated">
              <a:extLst>
                <a:ext uri="{FF2B5EF4-FFF2-40B4-BE49-F238E27FC236}">
                  <a16:creationId xmlns:a16="http://schemas.microsoft.com/office/drawing/2014/main" id="{39FD0E10-2E0B-5FA6-C5A9-3E869EFA9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5748" y="4637241"/>
              <a:ext cx="1408073" cy="138637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690DD0C-E830-C5AA-2215-2580FC974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192296" y="5560017"/>
              <a:ext cx="9016765" cy="1304657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54CA939-685C-B667-9B67-0F9A49F3934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19137" y="3401594"/>
            <a:ext cx="9089924" cy="3420152"/>
          </a:xfrm>
          <a:prstGeom prst="rect">
            <a:avLst/>
          </a:prstGeom>
        </p:spPr>
      </p:pic>
      <p:pic>
        <p:nvPicPr>
          <p:cNvPr id="33794" name="Picture 2">
            <a:extLst>
              <a:ext uri="{FF2B5EF4-FFF2-40B4-BE49-F238E27FC236}">
                <a16:creationId xmlns:a16="http://schemas.microsoft.com/office/drawing/2014/main" id="{DC722EF2-E6BA-5561-B73A-153F0D83C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3073" y="6217185"/>
            <a:ext cx="1118927" cy="111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BC1973F-100A-8170-ADF3-E20870F49A3F}"/>
              </a:ext>
            </a:extLst>
          </p:cNvPr>
          <p:cNvGrpSpPr/>
          <p:nvPr/>
        </p:nvGrpSpPr>
        <p:grpSpPr>
          <a:xfrm>
            <a:off x="268426" y="74750"/>
            <a:ext cx="3536828" cy="1655856"/>
            <a:chOff x="8472868" y="148496"/>
            <a:chExt cx="3536828" cy="165585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302E44F-070D-BBE6-0F59-22D01EC39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9843" b="90551" l="2452" r="96657">
                          <a14:foregroundMark x1="4309" y1="14764" x2="5349" y2="58071"/>
                          <a14:foregroundMark x1="5349" y1="58071" x2="7429" y2="68701"/>
                          <a14:foregroundMark x1="3938" y1="15748" x2="4012" y2="60827"/>
                          <a14:foregroundMark x1="4903" y1="89764" x2="21768" y2="89173"/>
                          <a14:foregroundMark x1="21768" y1="89173" x2="35215" y2="90551"/>
                          <a14:foregroundMark x1="35215" y1="90551" x2="47103" y2="89173"/>
                          <a14:foregroundMark x1="47103" y1="89173" x2="51932" y2="89173"/>
                          <a14:foregroundMark x1="51932" y1="89173" x2="59361" y2="88780"/>
                          <a14:foregroundMark x1="59361" y1="88780" x2="66122" y2="89764"/>
                          <a14:foregroundMark x1="66122" y1="89764" x2="70951" y2="89567"/>
                          <a14:foregroundMark x1="70951" y1="89567" x2="82764" y2="90945"/>
                          <a14:foregroundMark x1="82764" y1="90945" x2="88633" y2="89370"/>
                          <a14:foregroundMark x1="88633" y1="89370" x2="94131" y2="90157"/>
                          <a14:foregroundMark x1="94131" y1="90157" x2="96657" y2="50394"/>
                          <a14:foregroundMark x1="96657" y1="50394" x2="96657" y2="23425"/>
                          <a14:foregroundMark x1="96657" y1="23425" x2="88930" y2="15157"/>
                          <a14:foregroundMark x1="88930" y1="15157" x2="6018" y2="13780"/>
                          <a14:foregroundMark x1="91902" y1="90748" x2="94056" y2="90551"/>
                          <a14:foregroundMark x1="23997" y1="11220" x2="28752" y2="10827"/>
                          <a14:foregroundMark x1="28752" y1="10827" x2="33507" y2="10827"/>
                          <a14:foregroundMark x1="2452" y1="21063" x2="2600" y2="3366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72868" y="148496"/>
              <a:ext cx="3536828" cy="165585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5B9070-1BD8-7C70-24B4-A0D6244E1156}"/>
                </a:ext>
              </a:extLst>
            </p:cNvPr>
            <p:cNvSpPr txBox="1"/>
            <p:nvPr/>
          </p:nvSpPr>
          <p:spPr>
            <a:xfrm>
              <a:off x="8797804" y="503217"/>
              <a:ext cx="2768546" cy="1085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 err="1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Sơn</a:t>
              </a:r>
              <a:r>
                <a:rPr kumimoji="0" lang="en-US" sz="4400" b="0" i="0" u="none" strike="noStrike" kern="1200" cap="none" spc="0" normalizeH="0" baseline="0" noProof="0" dirty="0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chuồng</a:t>
              </a:r>
              <a:r>
                <a:rPr kumimoji="0" lang="en-US" sz="4400" b="0" i="0" u="none" strike="noStrike" kern="1200" cap="none" spc="0" normalizeH="0" baseline="0" noProof="0" dirty="0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cho</a:t>
              </a:r>
              <a:r>
                <a:rPr kumimoji="0" lang="en-US" sz="4400" b="0" i="0" u="none" strike="noStrike" kern="1200" cap="none" spc="0" normalizeH="0" baseline="0" noProof="0" dirty="0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 w="19050">
                    <a:solidFill>
                      <a:srgbClr val="C00000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LNTH-Hoa Nho LNTH" pitchFamily="2" charset="0"/>
                  <a:ea typeface="+mn-ea"/>
                  <a:cs typeface="+mn-cs"/>
                </a:rPr>
                <a:t>cừu</a:t>
              </a:r>
              <a:endParaRPr kumimoji="0" lang="vi-VN" sz="4400" b="0" i="0" u="none" strike="noStrike" kern="1200" cap="none" spc="0" normalizeH="0" baseline="0" noProof="0" dirty="0">
                <a:ln w="19050">
                  <a:solidFill>
                    <a:srgbClr val="C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4" name="Tieng-yeah-tre-con-www_tiengdong_com (1)">
            <a:hlinkClick r:id="" action="ppaction://media"/>
            <a:extLst>
              <a:ext uri="{FF2B5EF4-FFF2-40B4-BE49-F238E27FC236}">
                <a16:creationId xmlns:a16="http://schemas.microsoft.com/office/drawing/2014/main" id="{C2A7B57F-B7DF-431C-4E34-0302A1A7F1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782955" y="-4126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75699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495 -0.02199 L -0.1099 -0.1199 L -0.18828 -0.025 L -0.27071 -0.08426 L -0.36237 -0.01759 L -0.41914 -0.10347 L -0.4974 -0.01458 L -0.54323 -0.11088 L -0.64245 -0.04282 L -0.66407 -0.10648 L -0.62748 -0.17315 L -0.57409 -0.27083 " pathEditMode="relative" ptsTypes="AAAAAAAAAAAA">
                                          <p:cBhvr>
                                            <p:cTn id="11" dur="2500" fill="hold"/>
                                            <p:tgtEl>
                                              <p:spTgt spid="337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2" dur="4414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4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495 -0.02199 L -0.1099 -0.1199 L -0.18828 -0.025 L -0.27071 -0.08426 L -0.36237 -0.01759 L -0.41914 -0.10347 L -0.4974 -0.01458 L -0.54323 -0.11088 L -0.64245 -0.04282 L -0.66407 -0.10648 L -0.62748 -0.17315 L -0.57409 -0.27083 " pathEditMode="relative" ptsTypes="AAAAAAAAAAAA">
                                          <p:cBhvr>
                                            <p:cTn id="11" dur="2500" fill="hold"/>
                                            <p:tgtEl>
                                              <p:spTgt spid="337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6" presetID="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2" dur="4414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DC577E-D7BA-7A56-87EF-F31269ECA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3F5A2F-8CBD-3223-F0A4-5581FDEBA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5591" y="2506916"/>
            <a:ext cx="1904262" cy="1844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23E07A-AA7E-45F0-C15D-4C9AAA1F9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4475" y="-1450582"/>
            <a:ext cx="3206774" cy="61270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3F296-8F68-0C6E-4CA0-4673544B976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4750"/>
          <a:stretch/>
        </p:blipFill>
        <p:spPr>
          <a:xfrm>
            <a:off x="0" y="3942080"/>
            <a:ext cx="12192000" cy="29159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E40C2A-4032-E975-CE11-624C72E0A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869679" y="958052"/>
            <a:ext cx="2763519" cy="34523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4AEB30-11DD-23FB-0A59-86823B0395D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56"/>
          <a:stretch/>
        </p:blipFill>
        <p:spPr>
          <a:xfrm>
            <a:off x="847458" y="4340483"/>
            <a:ext cx="2707920" cy="20150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1891CD-00ED-0186-EC58-B9A374605D6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56"/>
          <a:stretch/>
        </p:blipFill>
        <p:spPr>
          <a:xfrm flipH="1">
            <a:off x="8403565" y="3492789"/>
            <a:ext cx="2707920" cy="2015093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5C663E45-9E7C-F9A6-DAFD-A1402F0FED99}"/>
              </a:ext>
            </a:extLst>
          </p:cNvPr>
          <p:cNvSpPr/>
          <p:nvPr/>
        </p:nvSpPr>
        <p:spPr>
          <a:xfrm>
            <a:off x="2814320" y="287294"/>
            <a:ext cx="5589245" cy="1683746"/>
          </a:xfrm>
          <a:prstGeom prst="wedgeRoundRectCallout">
            <a:avLst>
              <a:gd name="adj1" fmla="val 57105"/>
              <a:gd name="adj2" fmla="val 31505"/>
              <a:gd name="adj3" fmla="val 16667"/>
            </a:avLst>
          </a:prstGeom>
          <a:solidFill>
            <a:srgbClr val="CCFFFF"/>
          </a:solidFill>
          <a:ln w="38100">
            <a:solidFill>
              <a:srgbClr val="54E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vịt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đang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trốn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ở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đâu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đó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rồi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hãy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giúp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vịt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nhé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!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236190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04167E-6 -1.11111E-6 L 0.06771 -0.00208 " pathEditMode="relative" rAng="0" ptsTypes="AA">
                                          <p:cBhvr>
                                            <p:cTn id="6" dur="4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85" y="-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1.11022E-16 L -0.11094 0.00162 " pathEditMode="relative" rAng="0" ptsTypes="AA">
                                          <p:cBhvr>
                                            <p:cTn id="8" dur="4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547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04167E-6 -1.11111E-6 L 0.06771 -0.00208 " pathEditMode="relative" rAng="0" ptsTypes="AA">
                                          <p:cBhvr>
                                            <p:cTn id="6" dur="4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85" y="-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1.11022E-16 L -0.11094 0.00162 " pathEditMode="relative" rAng="0" ptsTypes="AA">
                                          <p:cBhvr>
                                            <p:cTn id="8" dur="4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547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8292396" cy="12459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1640697" y="555848"/>
            <a:ext cx="7452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Câu nào đúng, câu nào sai?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254EDC5-F2BF-06D6-34A2-BE468E2E445E}"/>
              </a:ext>
            </a:extLst>
          </p:cNvPr>
          <p:cNvSpPr/>
          <p:nvPr/>
        </p:nvSpPr>
        <p:spPr>
          <a:xfrm>
            <a:off x="903821" y="545126"/>
            <a:ext cx="707677" cy="7076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1070120" y="64224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24BE68-D906-A972-B60E-38C87707415A}"/>
                  </a:ext>
                </a:extLst>
              </p:cNvPr>
              <p:cNvSpPr txBox="1"/>
              <p:nvPr/>
            </p:nvSpPr>
            <p:spPr>
              <a:xfrm>
                <a:off x="400558" y="2313017"/>
                <a:ext cx="11390884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440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a)</a:t>
                </a:r>
                <a:r>
                  <a:rPr kumimoji="0" lang="vi-VN" sz="440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	Diện tích của một sân bóng đá là 7 140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4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vi-VN" sz="440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. Diện tích sân bóng đá bé hơn 1 ha.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440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b)</a:t>
                </a:r>
                <a:r>
                  <a:rPr kumimoji="0" lang="vi-VN" sz="440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	Một thửa ruộng dạng hình chữ nhật có chiều dài 40 m, chiều rộng 25 m. Diện tích thửa ruộng đó là 1 ha.</a:t>
                </a:r>
                <a:endParaRPr kumimoji="0" lang="en-US" sz="44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24BE68-D906-A972-B60E-38C877074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58" y="2313017"/>
                <a:ext cx="11390884" cy="3477875"/>
              </a:xfrm>
              <a:prstGeom prst="rect">
                <a:avLst/>
              </a:prstGeom>
              <a:blipFill>
                <a:blip r:embed="rId5"/>
                <a:stretch>
                  <a:fillRect l="-2195" t="-3152" r="-3212" b="-7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288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3853586" y="319043"/>
            <a:ext cx="8087010" cy="621991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B1388E9-8DCE-0968-85DA-34E27EAB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97" y="2574976"/>
            <a:ext cx="2942330" cy="3903444"/>
          </a:xfrm>
          <a:prstGeom prst="rect">
            <a:avLst/>
          </a:prstGeom>
        </p:spPr>
      </p:pic>
      <p:pic>
        <p:nvPicPr>
          <p:cNvPr id="7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773BA464-E763-79F2-CA9B-B4BF845087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37476" y="3185317"/>
            <a:ext cx="487363" cy="4873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B419E1A-BFCC-B3D1-186F-A64E7FB3C1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257" y="921222"/>
            <a:ext cx="3249450" cy="12741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F71BF36-F731-130C-DE6E-504DBC446F78}"/>
                  </a:ext>
                </a:extLst>
              </p:cNvPr>
              <p:cNvSpPr txBox="1"/>
              <p:nvPr/>
            </p:nvSpPr>
            <p:spPr>
              <a:xfrm>
                <a:off x="4160706" y="866816"/>
                <a:ext cx="7665037" cy="3416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540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</a:rPr>
                  <a:t>a)</a:t>
                </a:r>
                <a:r>
                  <a:rPr kumimoji="0" lang="vi-VN" sz="540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</a:rPr>
                  <a:t>	Diện tích của một sân bóng đá là 7 140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5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vi-VN" sz="540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</a:rPr>
                  <a:t>. Diện tích sân bóng đá bé hơn 1 ha.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F71BF36-F731-130C-DE6E-504DBC446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706" y="866816"/>
                <a:ext cx="7665037" cy="3416320"/>
              </a:xfrm>
              <a:prstGeom prst="rect">
                <a:avLst/>
              </a:prstGeom>
              <a:blipFill>
                <a:blip r:embed="rId8"/>
                <a:stretch>
                  <a:fillRect l="-4296" t="-4813" r="-6046" b="-9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18">
                <a:extLst>
                  <a:ext uri="{FF2B5EF4-FFF2-40B4-BE49-F238E27FC236}">
                    <a16:creationId xmlns:a16="http://schemas.microsoft.com/office/drawing/2014/main" id="{4616A863-1A60-6B6C-47C3-8D84FB14CB15}"/>
                  </a:ext>
                </a:extLst>
              </p:cNvPr>
              <p:cNvSpPr/>
              <p:nvPr/>
            </p:nvSpPr>
            <p:spPr>
              <a:xfrm>
                <a:off x="6522059" y="4434585"/>
                <a:ext cx="2942330" cy="1556599"/>
              </a:xfrm>
              <a:prstGeom prst="roundRect">
                <a:avLst>
                  <a:gd name="adj" fmla="val 23605"/>
                </a:avLst>
              </a:prstGeom>
              <a:solidFill>
                <a:srgbClr val="FFFFCC"/>
              </a:solidFill>
              <a:ln w="38100">
                <a:solidFill>
                  <a:schemeClr val="accent4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434911842">
                      <a:custGeom>
                        <a:avLst/>
                        <a:gdLst>
                          <a:gd name="connsiteX0" fmla="*/ 0 w 10719855"/>
                          <a:gd name="connsiteY0" fmla="*/ 452853 h 905706"/>
                          <a:gd name="connsiteX1" fmla="*/ 452853 w 10719855"/>
                          <a:gd name="connsiteY1" fmla="*/ 0 h 905706"/>
                          <a:gd name="connsiteX2" fmla="*/ 10267002 w 10719855"/>
                          <a:gd name="connsiteY2" fmla="*/ 0 h 905706"/>
                          <a:gd name="connsiteX3" fmla="*/ 10719855 w 10719855"/>
                          <a:gd name="connsiteY3" fmla="*/ 452853 h 905706"/>
                          <a:gd name="connsiteX4" fmla="*/ 10719855 w 10719855"/>
                          <a:gd name="connsiteY4" fmla="*/ 452853 h 905706"/>
                          <a:gd name="connsiteX5" fmla="*/ 10267002 w 10719855"/>
                          <a:gd name="connsiteY5" fmla="*/ 905706 h 905706"/>
                          <a:gd name="connsiteX6" fmla="*/ 452853 w 10719855"/>
                          <a:gd name="connsiteY6" fmla="*/ 905706 h 905706"/>
                          <a:gd name="connsiteX7" fmla="*/ 0 w 10719855"/>
                          <a:gd name="connsiteY7" fmla="*/ 452853 h 905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719855" h="905706" fill="none" extrusionOk="0">
                            <a:moveTo>
                              <a:pt x="0" y="452853"/>
                            </a:moveTo>
                            <a:cubicBezTo>
                              <a:pt x="-5327" y="168704"/>
                              <a:pt x="219408" y="-34578"/>
                              <a:pt x="452853" y="0"/>
                            </a:cubicBezTo>
                            <a:cubicBezTo>
                              <a:pt x="2278886" y="82930"/>
                              <a:pt x="6362538" y="28335"/>
                              <a:pt x="10267002" y="0"/>
                            </a:cubicBezTo>
                            <a:cubicBezTo>
                              <a:pt x="10519299" y="15995"/>
                              <a:pt x="10714599" y="195565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704845" y="720589"/>
                              <a:pt x="10523258" y="913892"/>
                              <a:pt x="10267002" y="905706"/>
                            </a:cubicBezTo>
                            <a:cubicBezTo>
                              <a:pt x="6746708" y="862379"/>
                              <a:pt x="3857011" y="880010"/>
                              <a:pt x="452853" y="905706"/>
                            </a:cubicBezTo>
                            <a:cubicBezTo>
                              <a:pt x="169375" y="891910"/>
                              <a:pt x="10933" y="747160"/>
                              <a:pt x="0" y="452853"/>
                            </a:cubicBezTo>
                            <a:close/>
                          </a:path>
                          <a:path w="10719855" h="905706" stroke="0" extrusionOk="0">
                            <a:moveTo>
                              <a:pt x="0" y="452853"/>
                            </a:moveTo>
                            <a:cubicBezTo>
                              <a:pt x="-38149" y="191622"/>
                              <a:pt x="207758" y="-35175"/>
                              <a:pt x="452853" y="0"/>
                            </a:cubicBezTo>
                            <a:cubicBezTo>
                              <a:pt x="2593770" y="158897"/>
                              <a:pt x="6022282" y="6292"/>
                              <a:pt x="10267002" y="0"/>
                            </a:cubicBezTo>
                            <a:cubicBezTo>
                              <a:pt x="10512254" y="-8643"/>
                              <a:pt x="10732535" y="210370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688394" y="718273"/>
                              <a:pt x="10533347" y="928649"/>
                              <a:pt x="10267002" y="905706"/>
                            </a:cubicBezTo>
                            <a:cubicBezTo>
                              <a:pt x="8122163" y="968088"/>
                              <a:pt x="5126377" y="950275"/>
                              <a:pt x="452853" y="905706"/>
                            </a:cubicBezTo>
                            <a:cubicBezTo>
                              <a:pt x="189966" y="929671"/>
                              <a:pt x="33801" y="725988"/>
                              <a:pt x="0" y="45285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6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Đ</m:t>
                      </m:r>
                    </m:oMath>
                  </m:oMathPara>
                </a14:m>
                <a:endParaRPr kumimoji="0" lang="en-US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Rectangle: Rounded Corners 18">
                <a:extLst>
                  <a:ext uri="{FF2B5EF4-FFF2-40B4-BE49-F238E27FC236}">
                    <a16:creationId xmlns:a16="http://schemas.microsoft.com/office/drawing/2014/main" id="{4616A863-1A60-6B6C-47C3-8D84FB14CB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059" y="4434585"/>
                <a:ext cx="2942330" cy="1556599"/>
              </a:xfrm>
              <a:prstGeom prst="roundRect">
                <a:avLst>
                  <a:gd name="adj" fmla="val 23605"/>
                </a:avLst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accent4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434911842">
                      <a:custGeom>
                        <a:avLst/>
                        <a:gdLst>
                          <a:gd name="connsiteX0" fmla="*/ 0 w 10719855"/>
                          <a:gd name="connsiteY0" fmla="*/ 452853 h 905706"/>
                          <a:gd name="connsiteX1" fmla="*/ 452853 w 10719855"/>
                          <a:gd name="connsiteY1" fmla="*/ 0 h 905706"/>
                          <a:gd name="connsiteX2" fmla="*/ 10267002 w 10719855"/>
                          <a:gd name="connsiteY2" fmla="*/ 0 h 905706"/>
                          <a:gd name="connsiteX3" fmla="*/ 10719855 w 10719855"/>
                          <a:gd name="connsiteY3" fmla="*/ 452853 h 905706"/>
                          <a:gd name="connsiteX4" fmla="*/ 10719855 w 10719855"/>
                          <a:gd name="connsiteY4" fmla="*/ 452853 h 905706"/>
                          <a:gd name="connsiteX5" fmla="*/ 10267002 w 10719855"/>
                          <a:gd name="connsiteY5" fmla="*/ 905706 h 905706"/>
                          <a:gd name="connsiteX6" fmla="*/ 452853 w 10719855"/>
                          <a:gd name="connsiteY6" fmla="*/ 905706 h 905706"/>
                          <a:gd name="connsiteX7" fmla="*/ 0 w 10719855"/>
                          <a:gd name="connsiteY7" fmla="*/ 452853 h 905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719855" h="905706" fill="none" extrusionOk="0">
                            <a:moveTo>
                              <a:pt x="0" y="452853"/>
                            </a:moveTo>
                            <a:cubicBezTo>
                              <a:pt x="-5327" y="168704"/>
                              <a:pt x="219408" y="-34578"/>
                              <a:pt x="452853" y="0"/>
                            </a:cubicBezTo>
                            <a:cubicBezTo>
                              <a:pt x="2278886" y="82930"/>
                              <a:pt x="6362538" y="28335"/>
                              <a:pt x="10267002" y="0"/>
                            </a:cubicBezTo>
                            <a:cubicBezTo>
                              <a:pt x="10519299" y="15995"/>
                              <a:pt x="10714599" y="195565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704845" y="720589"/>
                              <a:pt x="10523258" y="913892"/>
                              <a:pt x="10267002" y="905706"/>
                            </a:cubicBezTo>
                            <a:cubicBezTo>
                              <a:pt x="6746708" y="862379"/>
                              <a:pt x="3857011" y="880010"/>
                              <a:pt x="452853" y="905706"/>
                            </a:cubicBezTo>
                            <a:cubicBezTo>
                              <a:pt x="169375" y="891910"/>
                              <a:pt x="10933" y="747160"/>
                              <a:pt x="0" y="452853"/>
                            </a:cubicBezTo>
                            <a:close/>
                          </a:path>
                          <a:path w="10719855" h="905706" stroke="0" extrusionOk="0">
                            <a:moveTo>
                              <a:pt x="0" y="452853"/>
                            </a:moveTo>
                            <a:cubicBezTo>
                              <a:pt x="-38149" y="191622"/>
                              <a:pt x="207758" y="-35175"/>
                              <a:pt x="452853" y="0"/>
                            </a:cubicBezTo>
                            <a:cubicBezTo>
                              <a:pt x="2593770" y="158897"/>
                              <a:pt x="6022282" y="6292"/>
                              <a:pt x="10267002" y="0"/>
                            </a:cubicBezTo>
                            <a:cubicBezTo>
                              <a:pt x="10512254" y="-8643"/>
                              <a:pt x="10732535" y="210370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688394" y="718273"/>
                              <a:pt x="10533347" y="928649"/>
                              <a:pt x="10267002" y="905706"/>
                            </a:cubicBezTo>
                            <a:cubicBezTo>
                              <a:pt x="8122163" y="968088"/>
                              <a:pt x="5126377" y="950275"/>
                              <a:pt x="452853" y="905706"/>
                            </a:cubicBezTo>
                            <a:cubicBezTo>
                              <a:pt x="189966" y="929671"/>
                              <a:pt x="33801" y="725988"/>
                              <a:pt x="0" y="45285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10072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7" grpId="0" animBg="1"/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3853586" y="319043"/>
            <a:ext cx="8087010" cy="621991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B1388E9-8DCE-0968-85DA-34E27EAB8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97" y="2574976"/>
            <a:ext cx="2942330" cy="3903444"/>
          </a:xfrm>
          <a:prstGeom prst="rect">
            <a:avLst/>
          </a:prstGeom>
        </p:spPr>
      </p:pic>
      <p:pic>
        <p:nvPicPr>
          <p:cNvPr id="7" name="Tieng-ting-www_tiengdong_com">
            <a:hlinkClick r:id="" action="ppaction://media"/>
            <a:extLst>
              <a:ext uri="{FF2B5EF4-FFF2-40B4-BE49-F238E27FC236}">
                <a16:creationId xmlns:a16="http://schemas.microsoft.com/office/drawing/2014/main" id="{773BA464-E763-79F2-CA9B-B4BF845087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37476" y="3185317"/>
            <a:ext cx="487363" cy="4873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B419E1A-BFCC-B3D1-186F-A64E7FB3C1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257" y="921222"/>
            <a:ext cx="3249450" cy="127417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F71BF36-F731-130C-DE6E-504DBC446F78}"/>
              </a:ext>
            </a:extLst>
          </p:cNvPr>
          <p:cNvSpPr txBox="1"/>
          <p:nvPr/>
        </p:nvSpPr>
        <p:spPr>
          <a:xfrm>
            <a:off x="4127940" y="628230"/>
            <a:ext cx="766503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4400">
                <a:solidFill>
                  <a:srgbClr val="FF0000"/>
                </a:solidFill>
                <a:latin typeface="Aptos" panose="02110004020202020204"/>
              </a:rPr>
              <a:t>b)</a:t>
            </a:r>
            <a:r>
              <a:rPr lang="vi-VN" sz="4400">
                <a:solidFill>
                  <a:prstClr val="black"/>
                </a:solidFill>
                <a:latin typeface="Aptos" panose="02110004020202020204"/>
              </a:rPr>
              <a:t>	Một thửa ruộng dạng hình chữ nhật có chiều dài 40 m, chiều rộng 25 m. Diện tích thửa ruộng đó là 1 ha.</a:t>
            </a:r>
            <a:endParaRPr lang="en-US" sz="440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: Rounded Corners 18">
                <a:extLst>
                  <a:ext uri="{FF2B5EF4-FFF2-40B4-BE49-F238E27FC236}">
                    <a16:creationId xmlns:a16="http://schemas.microsoft.com/office/drawing/2014/main" id="{4616A863-1A60-6B6C-47C3-8D84FB14CB15}"/>
                  </a:ext>
                </a:extLst>
              </p:cNvPr>
              <p:cNvSpPr/>
              <p:nvPr/>
            </p:nvSpPr>
            <p:spPr>
              <a:xfrm>
                <a:off x="8541359" y="2753375"/>
                <a:ext cx="1878991" cy="994665"/>
              </a:xfrm>
              <a:prstGeom prst="roundRect">
                <a:avLst>
                  <a:gd name="adj" fmla="val 23605"/>
                </a:avLst>
              </a:prstGeom>
              <a:solidFill>
                <a:srgbClr val="FFFFCC"/>
              </a:solidFill>
              <a:ln w="38100">
                <a:solidFill>
                  <a:schemeClr val="accent4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434911842">
                      <a:custGeom>
                        <a:avLst/>
                        <a:gdLst>
                          <a:gd name="connsiteX0" fmla="*/ 0 w 10719855"/>
                          <a:gd name="connsiteY0" fmla="*/ 452853 h 905706"/>
                          <a:gd name="connsiteX1" fmla="*/ 452853 w 10719855"/>
                          <a:gd name="connsiteY1" fmla="*/ 0 h 905706"/>
                          <a:gd name="connsiteX2" fmla="*/ 10267002 w 10719855"/>
                          <a:gd name="connsiteY2" fmla="*/ 0 h 905706"/>
                          <a:gd name="connsiteX3" fmla="*/ 10719855 w 10719855"/>
                          <a:gd name="connsiteY3" fmla="*/ 452853 h 905706"/>
                          <a:gd name="connsiteX4" fmla="*/ 10719855 w 10719855"/>
                          <a:gd name="connsiteY4" fmla="*/ 452853 h 905706"/>
                          <a:gd name="connsiteX5" fmla="*/ 10267002 w 10719855"/>
                          <a:gd name="connsiteY5" fmla="*/ 905706 h 905706"/>
                          <a:gd name="connsiteX6" fmla="*/ 452853 w 10719855"/>
                          <a:gd name="connsiteY6" fmla="*/ 905706 h 905706"/>
                          <a:gd name="connsiteX7" fmla="*/ 0 w 10719855"/>
                          <a:gd name="connsiteY7" fmla="*/ 452853 h 905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719855" h="905706" fill="none" extrusionOk="0">
                            <a:moveTo>
                              <a:pt x="0" y="452853"/>
                            </a:moveTo>
                            <a:cubicBezTo>
                              <a:pt x="-5327" y="168704"/>
                              <a:pt x="219408" y="-34578"/>
                              <a:pt x="452853" y="0"/>
                            </a:cubicBezTo>
                            <a:cubicBezTo>
                              <a:pt x="2278886" y="82930"/>
                              <a:pt x="6362538" y="28335"/>
                              <a:pt x="10267002" y="0"/>
                            </a:cubicBezTo>
                            <a:cubicBezTo>
                              <a:pt x="10519299" y="15995"/>
                              <a:pt x="10714599" y="195565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704845" y="720589"/>
                              <a:pt x="10523258" y="913892"/>
                              <a:pt x="10267002" y="905706"/>
                            </a:cubicBezTo>
                            <a:cubicBezTo>
                              <a:pt x="6746708" y="862379"/>
                              <a:pt x="3857011" y="880010"/>
                              <a:pt x="452853" y="905706"/>
                            </a:cubicBezTo>
                            <a:cubicBezTo>
                              <a:pt x="169375" y="891910"/>
                              <a:pt x="10933" y="747160"/>
                              <a:pt x="0" y="452853"/>
                            </a:cubicBezTo>
                            <a:close/>
                          </a:path>
                          <a:path w="10719855" h="905706" stroke="0" extrusionOk="0">
                            <a:moveTo>
                              <a:pt x="0" y="452853"/>
                            </a:moveTo>
                            <a:cubicBezTo>
                              <a:pt x="-38149" y="191622"/>
                              <a:pt x="207758" y="-35175"/>
                              <a:pt x="452853" y="0"/>
                            </a:cubicBezTo>
                            <a:cubicBezTo>
                              <a:pt x="2593770" y="158897"/>
                              <a:pt x="6022282" y="6292"/>
                              <a:pt x="10267002" y="0"/>
                            </a:cubicBezTo>
                            <a:cubicBezTo>
                              <a:pt x="10512254" y="-8643"/>
                              <a:pt x="10732535" y="210370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688394" y="718273"/>
                              <a:pt x="10533347" y="928649"/>
                              <a:pt x="10267002" y="905706"/>
                            </a:cubicBezTo>
                            <a:cubicBezTo>
                              <a:pt x="8122163" y="968088"/>
                              <a:pt x="5126377" y="950275"/>
                              <a:pt x="452853" y="905706"/>
                            </a:cubicBezTo>
                            <a:cubicBezTo>
                              <a:pt x="189966" y="929671"/>
                              <a:pt x="33801" y="725988"/>
                              <a:pt x="0" y="45285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66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𝐒</m:t>
                      </m:r>
                    </m:oMath>
                  </m:oMathPara>
                </a14:m>
                <a:endParaRPr kumimoji="0" lang="en-US" sz="6600" b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Rectangle: Rounded Corners 18">
                <a:extLst>
                  <a:ext uri="{FF2B5EF4-FFF2-40B4-BE49-F238E27FC236}">
                    <a16:creationId xmlns:a16="http://schemas.microsoft.com/office/drawing/2014/main" id="{4616A863-1A60-6B6C-47C3-8D84FB14CB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1359" y="2753375"/>
                <a:ext cx="1878991" cy="994665"/>
              </a:xfrm>
              <a:prstGeom prst="roundRect">
                <a:avLst>
                  <a:gd name="adj" fmla="val 23605"/>
                </a:avLst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accent4">
                    <a:lumMod val="50000"/>
                  </a:schemeClr>
                </a:solidFill>
                <a:prstDash val="dash"/>
                <a:extLst>
                  <a:ext uri="{C807C97D-BFC1-408E-A445-0C87EB9F89A2}">
                    <ask:lineSketchStyleProps xmlns:ask="http://schemas.microsoft.com/office/drawing/2018/sketchyshapes" sd="2434911842">
                      <a:custGeom>
                        <a:avLst/>
                        <a:gdLst>
                          <a:gd name="connsiteX0" fmla="*/ 0 w 10719855"/>
                          <a:gd name="connsiteY0" fmla="*/ 452853 h 905706"/>
                          <a:gd name="connsiteX1" fmla="*/ 452853 w 10719855"/>
                          <a:gd name="connsiteY1" fmla="*/ 0 h 905706"/>
                          <a:gd name="connsiteX2" fmla="*/ 10267002 w 10719855"/>
                          <a:gd name="connsiteY2" fmla="*/ 0 h 905706"/>
                          <a:gd name="connsiteX3" fmla="*/ 10719855 w 10719855"/>
                          <a:gd name="connsiteY3" fmla="*/ 452853 h 905706"/>
                          <a:gd name="connsiteX4" fmla="*/ 10719855 w 10719855"/>
                          <a:gd name="connsiteY4" fmla="*/ 452853 h 905706"/>
                          <a:gd name="connsiteX5" fmla="*/ 10267002 w 10719855"/>
                          <a:gd name="connsiteY5" fmla="*/ 905706 h 905706"/>
                          <a:gd name="connsiteX6" fmla="*/ 452853 w 10719855"/>
                          <a:gd name="connsiteY6" fmla="*/ 905706 h 905706"/>
                          <a:gd name="connsiteX7" fmla="*/ 0 w 10719855"/>
                          <a:gd name="connsiteY7" fmla="*/ 452853 h 9057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0719855" h="905706" fill="none" extrusionOk="0">
                            <a:moveTo>
                              <a:pt x="0" y="452853"/>
                            </a:moveTo>
                            <a:cubicBezTo>
                              <a:pt x="-5327" y="168704"/>
                              <a:pt x="219408" y="-34578"/>
                              <a:pt x="452853" y="0"/>
                            </a:cubicBezTo>
                            <a:cubicBezTo>
                              <a:pt x="2278886" y="82930"/>
                              <a:pt x="6362538" y="28335"/>
                              <a:pt x="10267002" y="0"/>
                            </a:cubicBezTo>
                            <a:cubicBezTo>
                              <a:pt x="10519299" y="15995"/>
                              <a:pt x="10714599" y="195565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704845" y="720589"/>
                              <a:pt x="10523258" y="913892"/>
                              <a:pt x="10267002" y="905706"/>
                            </a:cubicBezTo>
                            <a:cubicBezTo>
                              <a:pt x="6746708" y="862379"/>
                              <a:pt x="3857011" y="880010"/>
                              <a:pt x="452853" y="905706"/>
                            </a:cubicBezTo>
                            <a:cubicBezTo>
                              <a:pt x="169375" y="891910"/>
                              <a:pt x="10933" y="747160"/>
                              <a:pt x="0" y="452853"/>
                            </a:cubicBezTo>
                            <a:close/>
                          </a:path>
                          <a:path w="10719855" h="905706" stroke="0" extrusionOk="0">
                            <a:moveTo>
                              <a:pt x="0" y="452853"/>
                            </a:moveTo>
                            <a:cubicBezTo>
                              <a:pt x="-38149" y="191622"/>
                              <a:pt x="207758" y="-35175"/>
                              <a:pt x="452853" y="0"/>
                            </a:cubicBezTo>
                            <a:cubicBezTo>
                              <a:pt x="2593770" y="158897"/>
                              <a:pt x="6022282" y="6292"/>
                              <a:pt x="10267002" y="0"/>
                            </a:cubicBezTo>
                            <a:cubicBezTo>
                              <a:pt x="10512254" y="-8643"/>
                              <a:pt x="10732535" y="210370"/>
                              <a:pt x="10719855" y="452853"/>
                            </a:cubicBezTo>
                            <a:lnTo>
                              <a:pt x="10719855" y="452853"/>
                            </a:lnTo>
                            <a:cubicBezTo>
                              <a:pt x="10688394" y="718273"/>
                              <a:pt x="10533347" y="928649"/>
                              <a:pt x="10267002" y="905706"/>
                            </a:cubicBezTo>
                            <a:cubicBezTo>
                              <a:pt x="8122163" y="968088"/>
                              <a:pt x="5126377" y="950275"/>
                              <a:pt x="452853" y="905706"/>
                            </a:cubicBezTo>
                            <a:cubicBezTo>
                              <a:pt x="189966" y="929671"/>
                              <a:pt x="33801" y="725988"/>
                              <a:pt x="0" y="452853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783F63B-94A0-4E14-8749-5FBB28912D73}"/>
                  </a:ext>
                </a:extLst>
              </p:cNvPr>
              <p:cNvSpPr txBox="1"/>
              <p:nvPr/>
            </p:nvSpPr>
            <p:spPr>
              <a:xfrm>
                <a:off x="3979289" y="3926330"/>
                <a:ext cx="808700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defRPr/>
                </a:pPr>
                <a:r>
                  <a:rPr lang="it-IT" sz="4000">
                    <a:solidFill>
                      <a:srgbClr val="FF0000"/>
                    </a:solidFill>
                    <a:latin typeface="Aptos" panose="02110004020202020204"/>
                  </a:rPr>
                  <a:t>Vì 40 × 25 = 1 000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pt-BR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sz="4000">
                    <a:solidFill>
                      <a:srgbClr val="FF0000"/>
                    </a:solidFill>
                    <a:latin typeface="Aptos" panose="02110004020202020204"/>
                  </a:rPr>
                  <a:t> &lt; 10 000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00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783F63B-94A0-4E14-8749-5FBB28912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289" y="3926330"/>
                <a:ext cx="8087009" cy="830997"/>
              </a:xfrm>
              <a:prstGeom prst="rect">
                <a:avLst/>
              </a:prstGeom>
              <a:blipFill>
                <a:blip r:embed="rId9"/>
                <a:stretch>
                  <a:fillRect l="-2715" t="-1471" b="-27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01C8079-F00B-37A0-7E82-905E3125DE72}"/>
              </a:ext>
            </a:extLst>
          </p:cNvPr>
          <p:cNvSpPr txBox="1"/>
          <p:nvPr/>
        </p:nvSpPr>
        <p:spPr>
          <a:xfrm>
            <a:off x="4127940" y="4906331"/>
            <a:ext cx="78136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it-IT" sz="4000">
                <a:solidFill>
                  <a:srgbClr val="FF0000"/>
                </a:solidFill>
              </a:rPr>
              <a:t>- Diện tích thửa ruộng không bằng 1 ha.</a:t>
            </a:r>
            <a:endParaRPr lang="en-US" sz="4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546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7" grpId="0" animBg="1"/>
      <p:bldP spid="23" grpId="0" animBg="1"/>
      <p:bldP spid="2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8292396" cy="12459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1640697" y="555848"/>
            <a:ext cx="7452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Số?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254EDC5-F2BF-06D6-34A2-BE468E2E445E}"/>
              </a:ext>
            </a:extLst>
          </p:cNvPr>
          <p:cNvSpPr/>
          <p:nvPr/>
        </p:nvSpPr>
        <p:spPr>
          <a:xfrm>
            <a:off x="903821" y="545126"/>
            <a:ext cx="707677" cy="7076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1070120" y="64224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4BE68-D906-A972-B60E-38C87707415A}"/>
              </a:ext>
            </a:extLst>
          </p:cNvPr>
          <p:cNvSpPr txBox="1"/>
          <p:nvPr/>
        </p:nvSpPr>
        <p:spPr>
          <a:xfrm>
            <a:off x="476170" y="1882130"/>
            <a:ext cx="112395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4400">
                <a:latin typeface="Aptos" panose="02110004020202020204"/>
              </a:rPr>
              <a:t>Một khu vực trồng chè (trà) có diện tích là 35 ha. Hằng năm, trung bình 1 ha thu hoạch được 10 tấn chè búp tươi; 1 tấn chè búp tươi bán được khoảng 50 triệu đồng. Trong một năm, khu vực đó thu được .?. triệu đồng tiền bán chè búp tươi.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87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8292396" cy="12459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1640697" y="555848"/>
            <a:ext cx="74524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Số?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254EDC5-F2BF-06D6-34A2-BE468E2E445E}"/>
              </a:ext>
            </a:extLst>
          </p:cNvPr>
          <p:cNvSpPr/>
          <p:nvPr/>
        </p:nvSpPr>
        <p:spPr>
          <a:xfrm>
            <a:off x="903821" y="545126"/>
            <a:ext cx="707677" cy="7076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1070120" y="64224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4BE68-D906-A972-B60E-38C87707415A}"/>
              </a:ext>
            </a:extLst>
          </p:cNvPr>
          <p:cNvSpPr txBox="1"/>
          <p:nvPr/>
        </p:nvSpPr>
        <p:spPr>
          <a:xfrm>
            <a:off x="2324100" y="1851571"/>
            <a:ext cx="8096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</a:t>
            </a:r>
            <a:r>
              <a:rPr kumimoji="0" lang="vi-VN" sz="6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hảo luận nhóm bốn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TOP 6 Cách lập Dàn ý Học đi đôi với Hành chi tiết nhất">
            <a:extLst>
              <a:ext uri="{FF2B5EF4-FFF2-40B4-BE49-F238E27FC236}">
                <a16:creationId xmlns:a16="http://schemas.microsoft.com/office/drawing/2014/main" id="{BC4BB001-9D04-3ADE-32F2-BA0E2DEFE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3040825"/>
            <a:ext cx="66675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68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2101146" cy="12459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6542206" y="1995417"/>
            <a:ext cx="7452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Cách 1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254EDC5-F2BF-06D6-34A2-BE468E2E445E}"/>
              </a:ext>
            </a:extLst>
          </p:cNvPr>
          <p:cNvSpPr/>
          <p:nvPr/>
        </p:nvSpPr>
        <p:spPr>
          <a:xfrm>
            <a:off x="903821" y="545126"/>
            <a:ext cx="707677" cy="7076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1070120" y="64224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4BE68-D906-A972-B60E-38C87707415A}"/>
              </a:ext>
            </a:extLst>
          </p:cNvPr>
          <p:cNvSpPr txBox="1"/>
          <p:nvPr/>
        </p:nvSpPr>
        <p:spPr>
          <a:xfrm>
            <a:off x="3897407" y="2990126"/>
            <a:ext cx="74524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Tính khối lượng chè búp thu hoạch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được trong 1 năm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Sau đó </a:t>
            </a:r>
            <a:r>
              <a: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Tính tổng số tiền thu được.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4051EE-8184-157E-FF18-503B10F92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857" y="2716812"/>
            <a:ext cx="2942330" cy="390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3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419100"/>
            <a:ext cx="11663150" cy="618039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4794459" y="560326"/>
            <a:ext cx="2544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Bài giải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4BE68-D906-A972-B60E-38C87707415A}"/>
              </a:ext>
            </a:extLst>
          </p:cNvPr>
          <p:cNvSpPr txBox="1"/>
          <p:nvPr/>
        </p:nvSpPr>
        <p:spPr>
          <a:xfrm>
            <a:off x="1200150" y="1396135"/>
            <a:ext cx="986516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ptos" panose="02110004020202020204"/>
              </a:rPr>
              <a:t>			</a:t>
            </a:r>
            <a:r>
              <a:rPr kumimoji="0" lang="vi-VN" sz="4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ptos" panose="02110004020202020204"/>
              </a:rPr>
              <a:t>10 × 35 = 350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ptos" panose="0211000402020202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ptos" panose="02110004020202020204"/>
              </a:rPr>
              <a:t>Trong một năm, khu vực đó thu hoạch được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vi-VN" sz="4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ptos" panose="02110004020202020204"/>
              </a:rPr>
              <a:t>350 tấn búp chè búp tươi.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ptos" panose="02110004020202020204"/>
            </a:endParaRPr>
          </a:p>
          <a:p>
            <a:pPr lvl="0" algn="just"/>
            <a:r>
              <a:rPr lang="en-US" sz="4400">
                <a:solidFill>
                  <a:srgbClr val="9900FF"/>
                </a:solidFill>
              </a:rPr>
              <a:t>			50 × 350 = 17 500</a:t>
            </a:r>
          </a:p>
          <a:p>
            <a:pPr lvl="0" algn="just"/>
            <a:r>
              <a:rPr lang="vi-VN" sz="4400">
                <a:solidFill>
                  <a:srgbClr val="9900FF"/>
                </a:solidFill>
              </a:rPr>
              <a:t>Trong một năm, khu vực đó thu được</a:t>
            </a:r>
            <a:r>
              <a:rPr lang="en-US" sz="4400">
                <a:solidFill>
                  <a:srgbClr val="9900FF"/>
                </a:solidFill>
              </a:rPr>
              <a:t> 17 500 triệu đồng.</a:t>
            </a:r>
          </a:p>
          <a:p>
            <a:pPr lvl="0" algn="just"/>
            <a:endParaRPr lang="en-US" sz="4400">
              <a:solidFill>
                <a:srgbClr val="9900FF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4315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1504418"/>
            <a:ext cx="11663150" cy="5095075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002FD8-C509-823D-B844-ED0FBE4AF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90551" l="2452" r="96657">
                        <a14:foregroundMark x1="4309" y1="14764" x2="5349" y2="58071"/>
                        <a14:foregroundMark x1="5349" y1="58071" x2="7429" y2="68701"/>
                        <a14:foregroundMark x1="3938" y1="15748" x2="4012" y2="60827"/>
                        <a14:foregroundMark x1="4903" y1="89764" x2="21768" y2="89173"/>
                        <a14:foregroundMark x1="21768" y1="89173" x2="35215" y2="90551"/>
                        <a14:foregroundMark x1="35215" y1="90551" x2="47103" y2="89173"/>
                        <a14:foregroundMark x1="47103" y1="89173" x2="51932" y2="89173"/>
                        <a14:foregroundMark x1="51932" y1="89173" x2="59361" y2="88780"/>
                        <a14:foregroundMark x1="59361" y1="88780" x2="66122" y2="89764"/>
                        <a14:foregroundMark x1="66122" y1="89764" x2="70951" y2="89567"/>
                        <a14:foregroundMark x1="70951" y1="89567" x2="82764" y2="90945"/>
                        <a14:foregroundMark x1="82764" y1="90945" x2="88633" y2="89370"/>
                        <a14:foregroundMark x1="88633" y1="89370" x2="94131" y2="90157"/>
                        <a14:foregroundMark x1="94131" y1="90157" x2="96657" y2="50394"/>
                        <a14:foregroundMark x1="96657" y1="50394" x2="96657" y2="23425"/>
                        <a14:foregroundMark x1="96657" y1="23425" x2="88930" y2="15157"/>
                        <a14:foregroundMark x1="88930" y1="15157" x2="6018" y2="13780"/>
                        <a14:foregroundMark x1="91902" y1="90748" x2="94056" y2="90551"/>
                        <a14:foregroundMark x1="23997" y1="11220" x2="28752" y2="10827"/>
                        <a14:foregroundMark x1="28752" y1="10827" x2="33507" y2="10827"/>
                        <a14:foregroundMark x1="2452" y1="21063" x2="2600" y2="33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04" y="258507"/>
            <a:ext cx="2101146" cy="12459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6542206" y="1995417"/>
            <a:ext cx="7452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Cách 2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254EDC5-F2BF-06D6-34A2-BE468E2E445E}"/>
              </a:ext>
            </a:extLst>
          </p:cNvPr>
          <p:cNvSpPr/>
          <p:nvPr/>
        </p:nvSpPr>
        <p:spPr>
          <a:xfrm>
            <a:off x="903821" y="545126"/>
            <a:ext cx="707677" cy="7076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F66171-6909-F1AD-75CD-613E9AC5358F}"/>
              </a:ext>
            </a:extLst>
          </p:cNvPr>
          <p:cNvSpPr txBox="1"/>
          <p:nvPr/>
        </p:nvSpPr>
        <p:spPr>
          <a:xfrm>
            <a:off x="1070120" y="642244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4BE68-D906-A972-B60E-38C87707415A}"/>
              </a:ext>
            </a:extLst>
          </p:cNvPr>
          <p:cNvSpPr txBox="1"/>
          <p:nvPr/>
        </p:nvSpPr>
        <p:spPr>
          <a:xfrm>
            <a:off x="3897407" y="2990126"/>
            <a:ext cx="74524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Tính số tiền thu được trên 1 ha vườn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Sau đó </a:t>
            </a:r>
            <a:r>
              <a: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Tính tổng số tiền thu được.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4051EE-8184-157E-FF18-503B10F92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857" y="2716812"/>
            <a:ext cx="2942330" cy="390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0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419100"/>
            <a:ext cx="11663150" cy="618039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0C423-268C-5BE1-D368-685133585403}"/>
              </a:ext>
            </a:extLst>
          </p:cNvPr>
          <p:cNvSpPr txBox="1"/>
          <p:nvPr/>
        </p:nvSpPr>
        <p:spPr>
          <a:xfrm>
            <a:off x="4794459" y="560326"/>
            <a:ext cx="2544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Bài giải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4BE68-D906-A972-B60E-38C87707415A}"/>
              </a:ext>
            </a:extLst>
          </p:cNvPr>
          <p:cNvSpPr txBox="1"/>
          <p:nvPr/>
        </p:nvSpPr>
        <p:spPr>
          <a:xfrm>
            <a:off x="1200150" y="1396135"/>
            <a:ext cx="98651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	</a:t>
            </a:r>
            <a:r>
              <a:rPr lang="vi-VN" sz="4400">
                <a:solidFill>
                  <a:srgbClr val="9900FF"/>
                </a:solidFill>
                <a:latin typeface="Aptos" panose="02110004020202020204"/>
              </a:rPr>
              <a:t>50 × 10 = 500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 algn="just"/>
            <a:r>
              <a:rPr lang="vi-VN" sz="4400">
                <a:solidFill>
                  <a:srgbClr val="9900FF"/>
                </a:solidFill>
                <a:latin typeface="Aptos" panose="02110004020202020204"/>
              </a:rPr>
              <a:t>Trong  một  năm,  1  ha  vườn  thu  được</a:t>
            </a:r>
            <a:r>
              <a:rPr lang="en-US" sz="4400">
                <a:solidFill>
                  <a:srgbClr val="9900FF"/>
                </a:solidFill>
                <a:latin typeface="Aptos" panose="02110004020202020204"/>
              </a:rPr>
              <a:t> </a:t>
            </a:r>
            <a:r>
              <a:rPr lang="vi-VN" sz="4400">
                <a:solidFill>
                  <a:srgbClr val="9900FF"/>
                </a:solidFill>
                <a:latin typeface="Aptos" panose="02110004020202020204"/>
              </a:rPr>
              <a:t>500 triệu đồng.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	</a:t>
            </a:r>
          </a:p>
          <a:p>
            <a:pPr lvl="0" algn="just"/>
            <a:r>
              <a:rPr lang="en-US" sz="4400">
                <a:solidFill>
                  <a:srgbClr val="9900FF"/>
                </a:solidFill>
              </a:rPr>
              <a:t>			500 × 35 = 17 500</a:t>
            </a:r>
          </a:p>
          <a:p>
            <a:pPr lvl="0" algn="just"/>
            <a:r>
              <a:rPr lang="vi-VN" sz="4400">
                <a:solidFill>
                  <a:srgbClr val="9900FF"/>
                </a:solidFill>
              </a:rPr>
              <a:t>Trong một năm, khu vực đó thu được</a:t>
            </a:r>
            <a:r>
              <a:rPr lang="en-US" sz="4400">
                <a:solidFill>
                  <a:srgbClr val="9900FF"/>
                </a:solidFill>
              </a:rPr>
              <a:t> 17 500 triệu đồng.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9900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03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DC577E-D7BA-7A56-87EF-F31269ECA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CC320D-89BB-8F80-0524-6081721E5D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5591" y="2506916"/>
            <a:ext cx="1904262" cy="1844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23E07A-AA7E-45F0-C15D-4C9AAA1F93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4475" y="-1450582"/>
            <a:ext cx="3206774" cy="61270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63F296-8F68-0C6E-4CA0-4673544B976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4750"/>
          <a:stretch/>
        </p:blipFill>
        <p:spPr>
          <a:xfrm>
            <a:off x="0" y="3942080"/>
            <a:ext cx="12192000" cy="29159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E40C2A-4032-E975-CE11-624C72E0A5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8869679" y="958052"/>
            <a:ext cx="2763519" cy="34523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4AEB30-11DD-23FB-0A59-86823B0395D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56"/>
          <a:stretch/>
        </p:blipFill>
        <p:spPr>
          <a:xfrm>
            <a:off x="847458" y="4340483"/>
            <a:ext cx="2707920" cy="20150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1891CD-00ED-0186-EC58-B9A374605D6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56"/>
          <a:stretch/>
        </p:blipFill>
        <p:spPr>
          <a:xfrm flipH="1">
            <a:off x="8403565" y="3492789"/>
            <a:ext cx="2707920" cy="2015093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FC1D15A9-A9E6-5363-1055-E17CBAB1451C}"/>
              </a:ext>
            </a:extLst>
          </p:cNvPr>
          <p:cNvSpPr/>
          <p:nvPr/>
        </p:nvSpPr>
        <p:spPr>
          <a:xfrm>
            <a:off x="5723545" y="152978"/>
            <a:ext cx="4270847" cy="1003820"/>
          </a:xfrm>
          <a:prstGeom prst="wedgeRoundRectCallout">
            <a:avLst>
              <a:gd name="adj1" fmla="val 35538"/>
              <a:gd name="adj2" fmla="val 65452"/>
              <a:gd name="adj3" fmla="val 16667"/>
            </a:avLst>
          </a:prstGeom>
          <a:solidFill>
            <a:srgbClr val="CCFFFF"/>
          </a:solidFill>
          <a:ln w="38100">
            <a:solidFill>
              <a:srgbClr val="54E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>
                <a:solidFill>
                  <a:schemeClr val="tx1"/>
                </a:solidFill>
              </a:rPr>
              <a:t>A! </a:t>
            </a:r>
            <a:r>
              <a:rPr lang="en-US" sz="3200" dirty="0" err="1">
                <a:solidFill>
                  <a:schemeClr val="tx1"/>
                </a:solidFill>
              </a:rPr>
              <a:t>Mình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thấy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chú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vịt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rồi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  <a:endParaRPr lang="vi-VN" sz="3200" dirty="0">
              <a:solidFill>
                <a:schemeClr val="tx1"/>
              </a:solidFill>
            </a:endParaRPr>
          </a:p>
        </p:txBody>
      </p:sp>
      <p:pic>
        <p:nvPicPr>
          <p:cNvPr id="19" name="Tieng-yeah-tre-con-www_tiengdong_com (1)">
            <a:hlinkClick r:id="" action="ppaction://media"/>
            <a:extLst>
              <a:ext uri="{FF2B5EF4-FFF2-40B4-BE49-F238E27FC236}">
                <a16:creationId xmlns:a16="http://schemas.microsoft.com/office/drawing/2014/main" id="{8EA2C8E2-95C3-5A09-D3BA-7D2C8D8E3D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3525" y="-71200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36843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04167E-6 -1.11111E-6 L 0.06771 -0.00208 " pathEditMode="relative" rAng="0" ptsTypes="AA">
                                          <p:cBhvr>
                                            <p:cTn id="10" dur="4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85" y="-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1.11022E-16 L -0.11094 0.00162 " pathEditMode="relative" rAng="0" ptsTypes="AA">
                                          <p:cBhvr>
                                            <p:cTn id="12" dur="4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547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04167E-6 0 L 0.15625 0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1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1" presetClass="mediacall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4414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9"/>
                    </p:tgtEl>
                  </p:cMediaNode>
                </p:audio>
              </p:childTnLst>
            </p:cTn>
          </p:par>
        </p:tnLst>
        <p:bldLst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04167E-6 -1.11111E-6 L 0.06771 -0.00208 " pathEditMode="relative" rAng="0" ptsTypes="AA">
                                          <p:cBhvr>
                                            <p:cTn id="10" dur="4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85" y="-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4.16667E-7 1.11022E-16 L -0.11094 0.00162 " pathEditMode="relative" rAng="0" ptsTypes="AA">
                                          <p:cBhvr>
                                            <p:cTn id="12" dur="4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547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2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1.04167E-6 0 L 0.15625 0 " pathEditMode="relative" rAng="0" ptsTypes="AA">
                                          <p:cBhvr>
                                            <p:cTn id="1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1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32" presetClass="emph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1" presetClass="mediacall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5" dur="4414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9"/>
                    </p:tgtEl>
                  </p:cMediaNode>
                </p:audio>
              </p:childTnLst>
            </p:cTn>
          </p:par>
        </p:tnLst>
        <p:bldLst>
          <p:bldP spid="17" grpId="0" animBg="1"/>
        </p:bldLst>
      </p:timing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EB65A6-C0F9-84A7-A42C-8A2D82909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4483DA-0091-9F9C-C822-9315B39BC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255" y="2299648"/>
            <a:ext cx="7919390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40909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419100"/>
            <a:ext cx="11663150" cy="618039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80C423-268C-5BE1-D368-685133585403}"/>
                  </a:ext>
                </a:extLst>
              </p:cNvPr>
              <p:cNvSpPr txBox="1"/>
              <p:nvPr/>
            </p:nvSpPr>
            <p:spPr>
              <a:xfrm>
                <a:off x="493669" y="1093666"/>
                <a:ext cx="11146224" cy="4831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/>
                <a:r>
                  <a:rPr lang="en-US" sz="4800">
                    <a:solidFill>
                      <a:prstClr val="black"/>
                    </a:solidFill>
                  </a:rPr>
                  <a:t>Năm 2020, diện tích trồng chè của toàn tỉnh Thái Nguyên khoảng 22 400 ha, trong đó diện tích trồng chè của huyện Đại Từ chiếm khoảng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4800">
                    <a:solidFill>
                      <a:prstClr val="black"/>
                    </a:solidFill>
                  </a:rPr>
                  <a:t> diện tích trồng chè của cả tỉnh. Diện tích trồng chè của huyện Đại Từ là </a:t>
                </a:r>
                <a:r>
                  <a:rPr lang="en-US" sz="4800">
                    <a:solidFill>
                      <a:srgbClr val="9900FF"/>
                    </a:solidFill>
                  </a:rPr>
                  <a:t>.?.</a:t>
                </a:r>
                <a:r>
                  <a:rPr lang="en-US" sz="4800">
                    <a:solidFill>
                      <a:prstClr val="black"/>
                    </a:solidFill>
                  </a:rPr>
                  <a:t> ha. </a:t>
                </a:r>
                <a:endParaRPr kumimoji="0" lang="en-US" sz="4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80C423-268C-5BE1-D368-685133585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69" y="1093666"/>
                <a:ext cx="11146224" cy="4831259"/>
              </a:xfrm>
              <a:prstGeom prst="rect">
                <a:avLst/>
              </a:prstGeom>
              <a:blipFill>
                <a:blip r:embed="rId3"/>
                <a:stretch>
                  <a:fillRect l="-2516" t="-2900" r="-3611" b="-5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87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419100"/>
            <a:ext cx="11663150" cy="618039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772E7E-00BE-027D-9E7C-199905FFF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065" y="719847"/>
            <a:ext cx="9461870" cy="49306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1A42E6-6782-D90B-813B-CA393C22679A}"/>
              </a:ext>
            </a:extLst>
          </p:cNvPr>
          <p:cNvSpPr txBox="1"/>
          <p:nvPr/>
        </p:nvSpPr>
        <p:spPr>
          <a:xfrm>
            <a:off x="3276600" y="5740262"/>
            <a:ext cx="6438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/>
              <a:t>Hình ảnh những đồi chè</a:t>
            </a:r>
          </a:p>
        </p:txBody>
      </p:sp>
    </p:spTree>
    <p:extLst>
      <p:ext uri="{BB962C8B-B14F-4D97-AF65-F5344CB8AC3E}">
        <p14:creationId xmlns:p14="http://schemas.microsoft.com/office/powerpoint/2010/main" val="186006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2873F-E094-5496-CC21-938CE128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19" y="-31989"/>
            <a:ext cx="12192000" cy="68580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7F9955-5BB2-6556-D2A4-BBFC9E832DED}"/>
              </a:ext>
            </a:extLst>
          </p:cNvPr>
          <p:cNvSpPr/>
          <p:nvPr/>
        </p:nvSpPr>
        <p:spPr>
          <a:xfrm>
            <a:off x="203904" y="419100"/>
            <a:ext cx="11663150" cy="6180393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80C423-268C-5BE1-D368-685133585403}"/>
                  </a:ext>
                </a:extLst>
              </p:cNvPr>
              <p:cNvSpPr txBox="1"/>
              <p:nvPr/>
            </p:nvSpPr>
            <p:spPr>
              <a:xfrm>
                <a:off x="2132898" y="618615"/>
                <a:ext cx="7805162" cy="28103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4000">
                    <a:solidFill>
                      <a:srgbClr val="FF0000"/>
                    </a:solidFill>
                  </a:rPr>
                  <a:t>Tóm tắt</a:t>
                </a:r>
              </a:p>
              <a:p>
                <a:pPr lvl="0" algn="just"/>
                <a:r>
                  <a:rPr lang="en-US" sz="4000">
                    <a:solidFill>
                      <a:prstClr val="black"/>
                    </a:solidFill>
                  </a:rPr>
                  <a:t>Toàn tỉnh: 22 400 ha</a:t>
                </a:r>
              </a:p>
              <a:p>
                <a:pPr lvl="0" algn="just"/>
                <a:r>
                  <a:rPr lang="en-US" sz="4000">
                    <a:solidFill>
                      <a:prstClr val="black"/>
                    </a:solidFill>
                  </a:rPr>
                  <a:t>Huyện Đại Từ: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4000">
                    <a:solidFill>
                      <a:prstClr val="black"/>
                    </a:solidFill>
                  </a:rPr>
                  <a:t> diện tích</a:t>
                </a:r>
              </a:p>
              <a:p>
                <a:pPr lvl="0" algn="just"/>
                <a:r>
                  <a:rPr lang="en-US" sz="4000">
                    <a:solidFill>
                      <a:prstClr val="black"/>
                    </a:solidFill>
                  </a:rPr>
                  <a:t>Huyện Đại Từ: ? ha</a:t>
                </a: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80C423-268C-5BE1-D368-685133585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898" y="618615"/>
                <a:ext cx="7805162" cy="2810385"/>
              </a:xfrm>
              <a:prstGeom prst="rect">
                <a:avLst/>
              </a:prstGeom>
              <a:blipFill>
                <a:blip r:embed="rId3"/>
                <a:stretch>
                  <a:fillRect l="-2813" t="-3896" b="-8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D7B93CB-76CA-3D25-6141-F1B040B37CB7}"/>
                  </a:ext>
                </a:extLst>
              </p:cNvPr>
              <p:cNvSpPr txBox="1"/>
              <p:nvPr/>
            </p:nvSpPr>
            <p:spPr>
              <a:xfrm>
                <a:off x="1148438" y="3559447"/>
                <a:ext cx="9895123" cy="28103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4000">
                    <a:solidFill>
                      <a:srgbClr val="FF0000"/>
                    </a:solidFill>
                  </a:rPr>
                  <a:t>Bài giải</a:t>
                </a:r>
              </a:p>
              <a:p>
                <a:pPr lvl="0" algn="just"/>
                <a:r>
                  <a:rPr lang="en-US" sz="4000">
                    <a:solidFill>
                      <a:srgbClr val="0070C0"/>
                    </a:solidFill>
                  </a:rPr>
                  <a:t>Diện tích trồng chè của huyện Đại Từ là:</a:t>
                </a:r>
              </a:p>
              <a:p>
                <a:pPr lvl="0" algn="just"/>
                <a:r>
                  <a:rPr lang="en-US" sz="4000">
                    <a:solidFill>
                      <a:srgbClr val="0070C0"/>
                    </a:solidFill>
                  </a:rPr>
                  <a:t>		22 400 x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4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4000">
                    <a:solidFill>
                      <a:srgbClr val="0070C0"/>
                    </a:solidFill>
                  </a:rPr>
                  <a:t> = 6 400 (ha)</a:t>
                </a:r>
              </a:p>
              <a:p>
                <a:pPr lvl="0" algn="just"/>
                <a:r>
                  <a:rPr lang="en-US" sz="4000">
                    <a:solidFill>
                      <a:srgbClr val="0070C0"/>
                    </a:solidFill>
                  </a:rPr>
                  <a:t>					Đáp số: 6 400 ha</a:t>
                </a:r>
                <a:endPara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ptos" panose="02110004020202020204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D7B93CB-76CA-3D25-6141-F1B040B37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438" y="3559447"/>
                <a:ext cx="9895123" cy="2810385"/>
              </a:xfrm>
              <a:prstGeom prst="rect">
                <a:avLst/>
              </a:prstGeom>
              <a:blipFill>
                <a:blip r:embed="rId4"/>
                <a:stretch>
                  <a:fillRect l="-2155" t="-3905" b="-82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81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E2CD2F-A5EA-CB30-19C9-61AB181417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6C530F5F-4859-D934-4951-12921F5D577D}"/>
              </a:ext>
            </a:extLst>
          </p:cNvPr>
          <p:cNvGrpSpPr/>
          <p:nvPr/>
        </p:nvGrpSpPr>
        <p:grpSpPr>
          <a:xfrm>
            <a:off x="2166278" y="399925"/>
            <a:ext cx="4442867" cy="1571297"/>
            <a:chOff x="3085004" y="2450330"/>
            <a:chExt cx="6021992" cy="378364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9BBC603-CE8C-E8E2-1077-C413EE8A7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004" y="2450330"/>
              <a:ext cx="6021992" cy="3659088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DE625D8-F8B4-04F4-D41F-5871C4367264}"/>
                </a:ext>
              </a:extLst>
            </p:cNvPr>
            <p:cNvSpPr txBox="1"/>
            <p:nvPr/>
          </p:nvSpPr>
          <p:spPr>
            <a:xfrm>
              <a:off x="4379915" y="2960221"/>
              <a:ext cx="4599001" cy="3273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 err="1">
                  <a:ln w="19050">
                    <a:solidFill>
                      <a:srgbClr val="C00000"/>
                    </a:solidFill>
                  </a:ln>
                  <a:solidFill>
                    <a:schemeClr val="bg1"/>
                  </a:solidFill>
                  <a:latin typeface="UVN Banh Mi" pitchFamily="2" charset="0"/>
                </a:rPr>
                <a:t>Dặn</a:t>
              </a:r>
              <a:r>
                <a:rPr lang="en-US" sz="6600" dirty="0">
                  <a:ln w="19050">
                    <a:solidFill>
                      <a:srgbClr val="C00000"/>
                    </a:solidFill>
                  </a:ln>
                  <a:solidFill>
                    <a:schemeClr val="bg1"/>
                  </a:solidFill>
                  <a:latin typeface="UVN Banh Mi" pitchFamily="2" charset="0"/>
                </a:rPr>
                <a:t> </a:t>
              </a:r>
              <a:r>
                <a:rPr lang="en-US" sz="6600" dirty="0" err="1">
                  <a:ln w="19050">
                    <a:solidFill>
                      <a:srgbClr val="C00000"/>
                    </a:solidFill>
                  </a:ln>
                  <a:solidFill>
                    <a:schemeClr val="bg1"/>
                  </a:solidFill>
                  <a:latin typeface="UVN Banh Mi" pitchFamily="2" charset="0"/>
                </a:rPr>
                <a:t>dò</a:t>
              </a:r>
              <a:endParaRPr lang="vi-VN" sz="6600" dirty="0">
                <a:ln w="19050">
                  <a:solidFill>
                    <a:srgbClr val="C00000"/>
                  </a:solidFill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8E29DA2-F658-072E-8C47-A3B188616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736855" y="2893649"/>
            <a:ext cx="2750503" cy="3436129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B9C85FC-6C06-7282-4E40-4D4600E214BE}"/>
              </a:ext>
            </a:extLst>
          </p:cNvPr>
          <p:cNvSpPr/>
          <p:nvPr/>
        </p:nvSpPr>
        <p:spPr>
          <a:xfrm>
            <a:off x="704642" y="3331952"/>
            <a:ext cx="7072888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Giáo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viên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điền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vào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đây</a:t>
            </a:r>
            <a:endParaRPr lang="en-US" sz="32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467C7C6-51F7-3861-10AE-E9516F19CB94}"/>
              </a:ext>
            </a:extLst>
          </p:cNvPr>
          <p:cNvSpPr/>
          <p:nvPr/>
        </p:nvSpPr>
        <p:spPr>
          <a:xfrm>
            <a:off x="704642" y="2141714"/>
            <a:ext cx="7072888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Giáo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viên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điền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vào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đây</a:t>
            </a:r>
            <a:endParaRPr lang="en-US" sz="32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5032E44-BBA1-D91C-222E-C6505CE337F0}"/>
              </a:ext>
            </a:extLst>
          </p:cNvPr>
          <p:cNvSpPr/>
          <p:nvPr/>
        </p:nvSpPr>
        <p:spPr>
          <a:xfrm>
            <a:off x="704642" y="5664232"/>
            <a:ext cx="7072888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Giáo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viên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điền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vào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đây</a:t>
            </a:r>
            <a:endParaRPr lang="en-US" sz="32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9668183-AAD3-E44D-54E3-3020C8B8E093}"/>
              </a:ext>
            </a:extLst>
          </p:cNvPr>
          <p:cNvSpPr/>
          <p:nvPr/>
        </p:nvSpPr>
        <p:spPr>
          <a:xfrm>
            <a:off x="704642" y="4522190"/>
            <a:ext cx="7072888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Giáo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viên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điền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vào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đây</a:t>
            </a:r>
            <a:endParaRPr lang="en-US" sz="3200" b="1" i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781472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</p:bldLst>
      </p:timing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F055AF-D83C-FBF8-F2F5-BD81E1FCD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8806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A22EFC-7A73-C908-6EF4-64B923C64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66" y="617059"/>
            <a:ext cx="7431668" cy="371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4537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3615</TotalTime>
  <Words>919</Words>
  <Application>Microsoft Office PowerPoint</Application>
  <PresentationFormat>Widescreen</PresentationFormat>
  <Paragraphs>116</Paragraphs>
  <Slides>46</Slides>
  <Notes>0</Notes>
  <HiddenSlides>0</HiddenSlides>
  <MMClips>23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8" baseType="lpstr">
      <vt:lpstr>Arial</vt:lpstr>
      <vt:lpstr>Times New Roman</vt:lpstr>
      <vt:lpstr>UTM Duepuntozero</vt:lpstr>
      <vt:lpstr>Symbol</vt:lpstr>
      <vt:lpstr>Calibri</vt:lpstr>
      <vt:lpstr>#9Slide05 Phobia</vt:lpstr>
      <vt:lpstr>Aptos Display</vt:lpstr>
      <vt:lpstr>Cambria Math</vt:lpstr>
      <vt:lpstr>UVN Banh Mi</vt:lpstr>
      <vt:lpstr>Aptos</vt:lpstr>
      <vt:lpstr>LNTH-Hoa Nho LNTH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 Hương 0354473852</dc:creator>
  <cp:lastModifiedBy>Admin</cp:lastModifiedBy>
  <cp:revision>1</cp:revision>
  <dcterms:created xsi:type="dcterms:W3CDTF">2022-07-16T05:45:32Z</dcterms:created>
  <dcterms:modified xsi:type="dcterms:W3CDTF">2024-10-09T23:13:55Z</dcterms:modified>
</cp:coreProperties>
</file>