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56" r:id="rId1"/>
    <p:sldMasterId id="2147483768" r:id="rId2"/>
    <p:sldMasterId id="2147483780" r:id="rId3"/>
    <p:sldMasterId id="2147483792" r:id="rId4"/>
  </p:sldMasterIdLst>
  <p:notesMasterIdLst>
    <p:notesMasterId r:id="rId58"/>
  </p:notesMasterIdLst>
  <p:sldIdLst>
    <p:sldId id="256" r:id="rId5"/>
    <p:sldId id="258" r:id="rId6"/>
    <p:sldId id="257" r:id="rId7"/>
    <p:sldId id="260" r:id="rId8"/>
    <p:sldId id="487" r:id="rId9"/>
    <p:sldId id="491" r:id="rId10"/>
    <p:sldId id="488" r:id="rId11"/>
    <p:sldId id="497" r:id="rId12"/>
    <p:sldId id="263" r:id="rId13"/>
    <p:sldId id="489" r:id="rId14"/>
    <p:sldId id="492" r:id="rId15"/>
    <p:sldId id="493" r:id="rId16"/>
    <p:sldId id="494" r:id="rId17"/>
    <p:sldId id="495" r:id="rId18"/>
    <p:sldId id="496" r:id="rId19"/>
    <p:sldId id="259" r:id="rId20"/>
    <p:sldId id="498" r:id="rId21"/>
    <p:sldId id="499" r:id="rId22"/>
    <p:sldId id="501" r:id="rId23"/>
    <p:sldId id="502" r:id="rId24"/>
    <p:sldId id="503" r:id="rId25"/>
    <p:sldId id="504" r:id="rId26"/>
    <p:sldId id="264" r:id="rId27"/>
    <p:sldId id="505" r:id="rId28"/>
    <p:sldId id="506" r:id="rId29"/>
    <p:sldId id="507" r:id="rId30"/>
    <p:sldId id="525" r:id="rId31"/>
    <p:sldId id="508" r:id="rId32"/>
    <p:sldId id="526" r:id="rId33"/>
    <p:sldId id="510" r:id="rId34"/>
    <p:sldId id="512" r:id="rId35"/>
    <p:sldId id="527" r:id="rId36"/>
    <p:sldId id="514" r:id="rId37"/>
    <p:sldId id="511" r:id="rId38"/>
    <p:sldId id="265" r:id="rId39"/>
    <p:sldId id="513" r:id="rId40"/>
    <p:sldId id="528" r:id="rId41"/>
    <p:sldId id="515" r:id="rId42"/>
    <p:sldId id="516" r:id="rId43"/>
    <p:sldId id="517" r:id="rId44"/>
    <p:sldId id="518" r:id="rId45"/>
    <p:sldId id="529" r:id="rId46"/>
    <p:sldId id="519" r:id="rId47"/>
    <p:sldId id="520" r:id="rId48"/>
    <p:sldId id="521" r:id="rId49"/>
    <p:sldId id="522" r:id="rId50"/>
    <p:sldId id="523" r:id="rId51"/>
    <p:sldId id="485" r:id="rId52"/>
    <p:sldId id="484" r:id="rId53"/>
    <p:sldId id="304" r:id="rId54"/>
    <p:sldId id="524" r:id="rId55"/>
    <p:sldId id="2631" r:id="rId56"/>
    <p:sldId id="2633" r:id="rId57"/>
  </p:sldIdLst>
  <p:sldSz cx="9144000" cy="5143500" type="screen16x9"/>
  <p:notesSz cx="6858000" cy="9144000"/>
  <p:embeddedFontLst>
    <p:embeddedFont>
      <p:font typeface="#9Slide05 Phobia" panose="02000506000000020003" pitchFamily="2" charset="0"/>
      <p:regular r:id="rId59"/>
    </p:embeddedFont>
    <p:embeddedFont>
      <p:font typeface="Comic Sans MS" panose="030F0702030302020204" pitchFamily="66" charset="0"/>
      <p:regular r:id="rId60"/>
      <p:bold r:id="rId61"/>
      <p:italic r:id="rId62"/>
      <p:boldItalic r:id="rId63"/>
    </p:embeddedFont>
    <p:embeddedFont>
      <p:font typeface="LNTH-Hoa Nho LNTH" pitchFamily="2" charset="0"/>
      <p:regular r:id="rId64"/>
    </p:embeddedFont>
    <p:embeddedFont>
      <p:font typeface="LNTH-LuoLuoNotangYuanTi 1" pitchFamily="2" charset="-128"/>
      <p:regular r:id="rId65"/>
    </p:embeddedFont>
    <p:embeddedFont>
      <p:font typeface="Roboto" panose="02000000000000000000" pitchFamily="2" charset="0"/>
      <p:regular r:id="rId66"/>
      <p:bold r:id="rId67"/>
      <p:italic r:id="rId68"/>
      <p:boldItalic r:id="rId69"/>
    </p:embeddedFont>
    <p:embeddedFont>
      <p:font typeface="SVN-Apple" panose="02040603050506020204" pitchFamily="18" charset="0"/>
      <p:regular r:id="rId70"/>
    </p:embeddedFont>
    <p:embeddedFont>
      <p:font typeface="UTM Cookies" panose="02040603050506020204" pitchFamily="18" charset="0"/>
      <p:regular r:id="rId71"/>
    </p:embeddedFont>
    <p:embeddedFont>
      <p:font typeface="UTM Duepuntozero" panose="02040603050506020204" pitchFamily="18" charset="0"/>
      <p:regular r:id="rId72"/>
      <p:bold r:id="rId73"/>
    </p:embeddedFont>
    <p:embeddedFont>
      <p:font typeface="UTM Edwardian" panose="02040603050506020204" pitchFamily="18" charset="0"/>
      <p:regular r:id="rId74"/>
      <p:bold r:id="rId75"/>
    </p:embeddedFont>
    <p:embeddedFont>
      <p:font typeface="UVN Banh Mi" pitchFamily="2" charset="0"/>
      <p:regular r:id="rId76"/>
    </p:embeddedFont>
  </p:embeddedFontLst>
  <p:custDataLst>
    <p:tags r:id="rId7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09">
          <p15:clr>
            <a:srgbClr val="FF0000"/>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giang.k21dgdth@gmail.com" initials="p" lastIdx="1" clrIdx="0">
    <p:extLst>
      <p:ext uri="{19B8F6BF-5375-455C-9EA6-DF929625EA0E}">
        <p15:presenceInfo xmlns:p15="http://schemas.microsoft.com/office/powerpoint/2012/main" userId="d9335de34c27a59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66"/>
    <a:srgbClr val="00FF00"/>
    <a:srgbClr val="99FF66"/>
    <a:srgbClr val="FFCCCC"/>
    <a:srgbClr val="FFFFFF"/>
    <a:srgbClr val="FEFEE0"/>
    <a:srgbClr val="E7C367"/>
    <a:srgbClr val="191337"/>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7D9DA5-F47E-433E-97E9-EB6A038AAD32}">
  <a:tblStyle styleId="{007D9DA5-F47E-433E-97E9-EB6A038AAD3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66" d="100"/>
          <a:sy n="66" d="100"/>
        </p:scale>
        <p:origin x="930" y="558"/>
      </p:cViewPr>
      <p:guideLst>
        <p:guide orient="horz" pos="60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notesMaster" Target="notesMasters/notesMaster1.xml"/><Relationship Id="rId74" Type="http://schemas.openxmlformats.org/officeDocument/2006/relationships/font" Target="fonts/font16.fntdata"/><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3.fntdata"/><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4.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8.fntdata"/><Relationship Id="rId7" Type="http://schemas.openxmlformats.org/officeDocument/2006/relationships/slide" Target="slides/slide3.xml"/><Relationship Id="rId71"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FBC8FC-B0C4-457D-8AB7-E6D4931CBE62}" type="slidenum">
              <a:rPr kumimoji="0" lang="en-US" sz="1200" b="0" i="0" u="none" strike="noStrike" kern="1200" cap="none" spc="0" normalizeH="0" baseline="0" noProof="0" smtClean="0">
                <a:ln>
                  <a:noFill/>
                </a:ln>
                <a:solidFill>
                  <a:prstClr val="black"/>
                </a:solidFill>
                <a:effectLst/>
                <a:uLnTx/>
                <a:uFillTx/>
                <a:latin typeface="Calibri"/>
                <a:ea typeface="inpin heiti"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inpin heiti" charset="-122"/>
              <a:cs typeface="Arial"/>
              <a:sym typeface="Arial"/>
            </a:endParaRPr>
          </a:p>
        </p:txBody>
      </p:sp>
    </p:spTree>
    <p:extLst>
      <p:ext uri="{BB962C8B-B14F-4D97-AF65-F5344CB8AC3E}">
        <p14:creationId xmlns:p14="http://schemas.microsoft.com/office/powerpoint/2010/main" val="2122158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FBC8FC-B0C4-457D-8AB7-E6D4931CBE62}" type="slidenum">
              <a:rPr kumimoji="0" lang="en-US" sz="1200" b="0" i="0" u="none" strike="noStrike" kern="1200" cap="none" spc="0" normalizeH="0" baseline="0" noProof="0" smtClean="0">
                <a:ln>
                  <a:noFill/>
                </a:ln>
                <a:solidFill>
                  <a:prstClr val="black"/>
                </a:solidFill>
                <a:effectLst/>
                <a:uLnTx/>
                <a:uFillTx/>
                <a:latin typeface="Calibri"/>
                <a:ea typeface="inpin heiti"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inpin heiti" charset="-122"/>
              <a:cs typeface="Arial"/>
              <a:sym typeface="Arial"/>
            </a:endParaRPr>
          </a:p>
        </p:txBody>
      </p:sp>
    </p:spTree>
    <p:extLst>
      <p:ext uri="{BB962C8B-B14F-4D97-AF65-F5344CB8AC3E}">
        <p14:creationId xmlns:p14="http://schemas.microsoft.com/office/powerpoint/2010/main" val="599632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1B05-4560-C3FC-C7C3-C10B8B9E1C57}"/>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B682B7-0C7D-928C-E2D3-B76F2960AEB2}"/>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3DE1B8-EB82-A03E-FCFC-D02F1D5D8913}"/>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F2EEE3D9-6FA2-7A62-97A6-B2ACC77238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15A896-24B7-D524-14EA-54593E4258E3}"/>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4076347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2CBA4-B2FC-4580-FEC2-A720DC9A29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3F7103-F72F-322B-F7B7-89513AB528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736A5C-921B-A9B1-7B39-0D2B92AFA139}"/>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A75DE82A-AAD5-D9AA-015B-6DC9F4347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8E4EDF-D0BD-9E97-88EF-A98C6DD0012C}"/>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2404049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76C948-D84A-8966-2D38-C88B88A882CC}"/>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A16A4F-89D7-9E87-82A0-C8DAF302CCC7}"/>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8CDAFF-06D5-3A49-60B9-5F5D49FAB3DE}"/>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105C8ADE-B573-9086-C24A-4F3C6B8668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75958-29A8-F5EB-6C48-8B28857BF8CB}"/>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3260006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977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2595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7652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7646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0989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6150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3818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16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4C7-9198-21FE-EAC3-4FB58545A0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30A917-FC6D-38FD-BB00-B51FAD8518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082DE-3C45-3FB3-35CF-16F557758969}"/>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AEFDAC8B-05FE-4100-4FE1-145BE094E0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9417D3-B8DE-8C62-2215-287B35B9D704}"/>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1620496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3129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61797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6580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149932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610695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EB4B6-BD15-4E68-8BFA-8A2D3AAA4790}" type="datetimeFigureOut">
              <a:rPr lang="en-US" smtClean="0"/>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519959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EB4B6-BD15-4E68-8BFA-8A2D3AAA4790}" type="datetimeFigureOut">
              <a:rPr lang="en-US" smtClean="0"/>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4139590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EB4B6-BD15-4E68-8BFA-8A2D3AAA4790}" type="datetimeFigureOut">
              <a:rPr lang="en-US" smtClean="0"/>
              <a:t>25/08/2024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6554215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5EB4B6-BD15-4E68-8BFA-8A2D3AAA4790}" type="datetimeFigureOut">
              <a:rPr lang="en-US" smtClean="0"/>
              <a:t>25/08/2024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683851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EB4B6-BD15-4E68-8BFA-8A2D3AAA4790}" type="datetimeFigureOut">
              <a:rPr lang="en-US" smtClean="0"/>
              <a:t>25/08/2024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53126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67066-E8AA-8EA5-F25C-56502920162A}"/>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F7D9A1-A507-9F29-B635-EA9C4B2B3D72}"/>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D1D36C-D245-1C86-228B-813F86810B88}"/>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7905AA70-6A59-BD5C-254A-6F994A7D6C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750E7-FC7C-FEAE-257C-2C9449BE1CA2}"/>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2082453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711058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174132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472681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4083344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36BF-6640-BC28-F5EC-EF01515EA2A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9AA23A0-6F4F-5AAB-70B2-30272A1B062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95AD2A7-E983-FB4E-988C-B76F0C2800E2}"/>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58810C67-4446-5CB6-E777-4B763F942F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DB124-77EE-35C8-2534-3888AD5EF1FA}"/>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9275069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75023-D8FE-9424-05F3-72AD1D66AB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44973F-1939-17A0-DAC1-786EB94F6E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A9A7BF-7782-9377-A4A5-DFCFE03B6650}"/>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4C8E9DAC-5CF7-E141-3A86-5564A68559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E491EC-5DDD-90CA-A905-9C680A9E42E9}"/>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25591827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EEA4-7ACF-A48F-3624-56F9FFE432F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EDB19A1-8BC2-4536-2ED2-FAD9733A7F1F}"/>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466304-B197-E91D-96AA-9E4C0C48CC07}"/>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5546EA49-8509-0F84-370B-53AAD01EF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28FA69-3858-5FA2-931A-5EDE255AC23C}"/>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19985681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0BE5-836B-8978-79EA-4BDF27A6A2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058BC9-1913-A28E-AB7F-66821912A2EE}"/>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8CA3E2-B14B-21D4-0590-A4A2F958EE5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F2F11C-BFC4-9B51-4BF9-C48D87ECCEA4}"/>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6" name="Footer Placeholder 5">
            <a:extLst>
              <a:ext uri="{FF2B5EF4-FFF2-40B4-BE49-F238E27FC236}">
                <a16:creationId xmlns:a16="http://schemas.microsoft.com/office/drawing/2014/main" id="{C25C408E-CB87-15DC-319D-936F16E7FE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27C4BB-A375-6B8B-C789-B099A4F89948}"/>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342615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2FB5-ACEA-23D3-F5FA-5E5AB5EF68D3}"/>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DB29F8-2C6F-5A87-F37D-03783C939FE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93E7CF6-DB36-3194-8357-AC79DEC51672}"/>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D75393-9048-94BE-6F55-1CA186CA2A7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DFB38E7-CCE6-11AF-EC14-8231E8BF5C8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A880D7-DD5B-24E3-FEFB-51306CA9DA3F}"/>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8" name="Footer Placeholder 7">
            <a:extLst>
              <a:ext uri="{FF2B5EF4-FFF2-40B4-BE49-F238E27FC236}">
                <a16:creationId xmlns:a16="http://schemas.microsoft.com/office/drawing/2014/main" id="{171F1526-E0D5-1A2F-0DAC-6004DE6DB4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08F007-BA18-CA05-041F-F034479DD09E}"/>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17273664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88712-CF05-8229-CEF6-2B3ED9EF8C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17C8D8-2B59-BBE8-0F0C-0E4262C20B51}"/>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4" name="Footer Placeholder 3">
            <a:extLst>
              <a:ext uri="{FF2B5EF4-FFF2-40B4-BE49-F238E27FC236}">
                <a16:creationId xmlns:a16="http://schemas.microsoft.com/office/drawing/2014/main" id="{843F4C14-801A-8AE4-2D33-210A005A77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A49715-5760-F4DA-9D32-FC17BEA7BDBD}"/>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41665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D2C50-ED55-DB86-F22D-A335BD34E2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775D48-5B25-17AE-E4ED-D2D74AEB64C7}"/>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525DBC-27D9-096B-207C-9A121B38315C}"/>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9B6AE1-812B-AAA9-97AD-9887D2B99841}"/>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6" name="Footer Placeholder 5">
            <a:extLst>
              <a:ext uri="{FF2B5EF4-FFF2-40B4-BE49-F238E27FC236}">
                <a16:creationId xmlns:a16="http://schemas.microsoft.com/office/drawing/2014/main" id="{2AF2D60F-B4E3-06F8-8C03-DB7D696F2E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BC91C7-973B-C601-BC78-7C12C484BEBD}"/>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14688006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12A2A-2AFB-4757-E0EE-45095BF83E71}"/>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3" name="Footer Placeholder 2">
            <a:extLst>
              <a:ext uri="{FF2B5EF4-FFF2-40B4-BE49-F238E27FC236}">
                <a16:creationId xmlns:a16="http://schemas.microsoft.com/office/drawing/2014/main" id="{0D0DE234-3C04-4897-02E9-787073A8D8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BDFF2B-2953-C29A-D141-0074F7EFD9B7}"/>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4023984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564E4-B489-9A64-80F7-03520B8D45A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C575035-56CA-D083-DF9F-003B64ABBA5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2A20DF-FDBA-F59C-23D4-3D8CFC80BFF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EC9766B-51DB-424E-968B-B4B8C6E70286}"/>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6" name="Footer Placeholder 5">
            <a:extLst>
              <a:ext uri="{FF2B5EF4-FFF2-40B4-BE49-F238E27FC236}">
                <a16:creationId xmlns:a16="http://schemas.microsoft.com/office/drawing/2014/main" id="{5D408D19-6CF4-BA1F-64E9-156ECAFA18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6A6803-DF62-EEA9-51F2-B012C1C505D6}"/>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955919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E9467-FE29-CA2A-E01C-5CA7178D226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1D99E53-0DBF-52F4-052B-BFE84C8A5D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C5F3B43-A0F5-DB27-CE27-BCABB178D21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900FEC5-9C73-4178-F814-FC670B8C8ED3}"/>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6" name="Footer Placeholder 5">
            <a:extLst>
              <a:ext uri="{FF2B5EF4-FFF2-40B4-BE49-F238E27FC236}">
                <a16:creationId xmlns:a16="http://schemas.microsoft.com/office/drawing/2014/main" id="{7D13E09E-5BB1-D466-3D0E-10C356B066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BB4F4-D225-7D31-ED03-6FC15D7705A5}"/>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14306019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F1417-AEA5-B058-A3B0-F5B78F568C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31F88E-0874-795F-A1F1-C591511842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9F9A4A-320E-D258-1401-7F3646B0CA9E}"/>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A5542A4F-A35D-C630-CBE1-9644ADE8A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D23B5-FF74-5D98-6EFC-3E4B3CCCBEA9}"/>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1476509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1BBA1F-C4C2-FF94-86DD-C20E376D5704}"/>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BBCCC9-ADD3-FED2-D398-30B04D6A6ADE}"/>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E7DF85-DC5C-8E9D-A517-1D64E1400DDC}"/>
              </a:ext>
            </a:extLst>
          </p:cNvPr>
          <p:cNvSpPr>
            <a:spLocks noGrp="1"/>
          </p:cNvSpPr>
          <p:nvPr>
            <p:ph type="dt" sz="half" idx="10"/>
          </p:nvPr>
        </p:nvSpPr>
        <p:spPr/>
        <p:txBody>
          <a:body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C028BDF7-E871-AFE1-B7FD-804D48298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4204D9-B05E-ECEF-DDA6-62A9CA4BB894}"/>
              </a:ext>
            </a:extLst>
          </p:cNvPr>
          <p:cNvSpPr>
            <a:spLocks noGrp="1"/>
          </p:cNvSpPr>
          <p:nvPr>
            <p:ph type="sldNum" sz="quarter" idx="12"/>
          </p:nvPr>
        </p:nvSpPr>
        <p:spPr/>
        <p:txBody>
          <a:bodyPr/>
          <a:lstStyle/>
          <a:p>
            <a:fld id="{A100D655-8907-4898-8AD2-B8061F3EF3C2}" type="slidenum">
              <a:rPr lang="en-US" smtClean="0"/>
              <a:t>‹#›</a:t>
            </a:fld>
            <a:endParaRPr lang="en-US"/>
          </a:p>
        </p:txBody>
      </p:sp>
    </p:spTree>
    <p:extLst>
      <p:ext uri="{BB962C8B-B14F-4D97-AF65-F5344CB8AC3E}">
        <p14:creationId xmlns:p14="http://schemas.microsoft.com/office/powerpoint/2010/main" val="2527373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766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E78BA-C3DC-4541-1DF7-D7E932F4A4F3}"/>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E7908D-ED48-2A38-CD3F-60657B746146}"/>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D11436-DBCB-EC89-D10C-0643A6EC2569}"/>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EAD4C8-993E-0E02-833D-6D8BA3B8F437}"/>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C3AEF-9044-CF35-2CCF-D4C87452B0FC}"/>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0F4B0C-A566-B818-1BB4-C7EF4FEA743D}"/>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8" name="Footer Placeholder 7">
            <a:extLst>
              <a:ext uri="{FF2B5EF4-FFF2-40B4-BE49-F238E27FC236}">
                <a16:creationId xmlns:a16="http://schemas.microsoft.com/office/drawing/2014/main" id="{0DC9ACF4-E2D1-56BF-E01C-6C97332983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BAB853-844E-42A0-2A1A-1C0F5C4F8A6A}"/>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242527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0F5D7-A8A3-79D2-2420-D81ABC614F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F51C46-B4E1-054F-41F6-0714CC3DA4DA}"/>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4" name="Footer Placeholder 3">
            <a:extLst>
              <a:ext uri="{FF2B5EF4-FFF2-40B4-BE49-F238E27FC236}">
                <a16:creationId xmlns:a16="http://schemas.microsoft.com/office/drawing/2014/main" id="{AA5D1A94-A3A1-8950-DD03-95C839F138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6DE46E-C097-12B8-F9DC-6B97C6738187}"/>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786751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27958C-C807-B37A-E7A2-1E01BC56FBCF}"/>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3" name="Footer Placeholder 2">
            <a:extLst>
              <a:ext uri="{FF2B5EF4-FFF2-40B4-BE49-F238E27FC236}">
                <a16:creationId xmlns:a16="http://schemas.microsoft.com/office/drawing/2014/main" id="{82D3E2A6-CCF0-C8DF-8C9E-5A2F1462C6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BD1D4C-CB58-BD22-2B1F-3D0FC403F7BF}"/>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425701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BB91E-3C90-88B6-A7C4-FA3D53592706}"/>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437523-54AD-7D62-1406-F08382EE940A}"/>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7FB339-9410-05AC-1807-F395410619E9}"/>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F104D7-BECF-70A5-CD30-B6E411ED9F93}"/>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6" name="Footer Placeholder 5">
            <a:extLst>
              <a:ext uri="{FF2B5EF4-FFF2-40B4-BE49-F238E27FC236}">
                <a16:creationId xmlns:a16="http://schemas.microsoft.com/office/drawing/2014/main" id="{5B6EEE2A-A349-07F2-B0F3-0034703EBD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58C9AA-1CB6-8A20-A0E8-715CDC44F1DB}"/>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162228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AF31-53B9-619C-1C75-CE7994E5AE33}"/>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6DE61F-47E3-C0D2-AE9A-D4A3BCC3A4D0}"/>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B359AA-A3EE-E215-4CFB-10A571ADE2C1}"/>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72576D-6305-4A82-08B9-33EA2CDE3CC2}"/>
              </a:ext>
            </a:extLst>
          </p:cNvPr>
          <p:cNvSpPr>
            <a:spLocks noGrp="1"/>
          </p:cNvSpPr>
          <p:nvPr>
            <p:ph type="dt" sz="half" idx="10"/>
          </p:nvPr>
        </p:nvSpPr>
        <p:spPr/>
        <p:txBody>
          <a:bodyPr/>
          <a:lstStyle/>
          <a:p>
            <a:fld id="{79C197C1-10DB-4654-88D1-97EB957369F3}" type="datetimeFigureOut">
              <a:rPr lang="en-US" smtClean="0"/>
              <a:t>25/08/2024</a:t>
            </a:fld>
            <a:endParaRPr lang="en-US"/>
          </a:p>
        </p:txBody>
      </p:sp>
      <p:sp>
        <p:nvSpPr>
          <p:cNvPr id="6" name="Footer Placeholder 5">
            <a:extLst>
              <a:ext uri="{FF2B5EF4-FFF2-40B4-BE49-F238E27FC236}">
                <a16:creationId xmlns:a16="http://schemas.microsoft.com/office/drawing/2014/main" id="{A85EFC02-1DFB-A5F7-1D95-0C67A69BEC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AAF386-465F-10D1-9765-B3C555AD4700}"/>
              </a:ext>
            </a:extLst>
          </p:cNvPr>
          <p:cNvSpPr>
            <a:spLocks noGrp="1"/>
          </p:cNvSpPr>
          <p:nvPr>
            <p:ph type="sldNum" sz="quarter" idx="12"/>
          </p:nvPr>
        </p:nvSpPr>
        <p:spPr/>
        <p:txBody>
          <a:bodyPr/>
          <a:lstStyle/>
          <a:p>
            <a:fld id="{302C6E3C-E437-4D87-BFBB-284AE1A95C17}" type="slidenum">
              <a:rPr lang="en-US" smtClean="0"/>
              <a:t>‹#›</a:t>
            </a:fld>
            <a:endParaRPr lang="en-US"/>
          </a:p>
        </p:txBody>
      </p:sp>
    </p:spTree>
    <p:extLst>
      <p:ext uri="{BB962C8B-B14F-4D97-AF65-F5344CB8AC3E}">
        <p14:creationId xmlns:p14="http://schemas.microsoft.com/office/powerpoint/2010/main" val="190774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6EBC443D-3367-EC66-2A36-8C715004C99E}"/>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a:extLst>
              <a:ext uri="{FF2B5EF4-FFF2-40B4-BE49-F238E27FC236}">
                <a16:creationId xmlns:a16="http://schemas.microsoft.com/office/drawing/2014/main" id="{F1D605E3-3BFB-ED5C-0757-766BBFEB9374}"/>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AE363E-A620-2392-2268-0ADC882A1919}"/>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802E47-34AA-22FC-E490-328DBC3B15EA}"/>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79C197C1-10DB-4654-88D1-97EB957369F3}" type="datetimeFigureOut">
              <a:rPr lang="en-US" smtClean="0"/>
              <a:t>25/08/2024</a:t>
            </a:fld>
            <a:endParaRPr lang="en-US"/>
          </a:p>
        </p:txBody>
      </p:sp>
      <p:sp>
        <p:nvSpPr>
          <p:cNvPr id="5" name="Footer Placeholder 4">
            <a:extLst>
              <a:ext uri="{FF2B5EF4-FFF2-40B4-BE49-F238E27FC236}">
                <a16:creationId xmlns:a16="http://schemas.microsoft.com/office/drawing/2014/main" id="{FD20C366-7C79-E890-E34F-55FC0A099720}"/>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7E21FF7-E621-5EED-878C-600CE35984D6}"/>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302C6E3C-E437-4D87-BFBB-284AE1A95C17}" type="slidenum">
              <a:rPr lang="en-US" smtClean="0"/>
              <a:t>‹#›</a:t>
            </a:fld>
            <a:endParaRPr lang="en-US"/>
          </a:p>
        </p:txBody>
      </p:sp>
      <p:pic>
        <p:nvPicPr>
          <p:cNvPr id="8" name="Picture 7">
            <a:extLst>
              <a:ext uri="{FF2B5EF4-FFF2-40B4-BE49-F238E27FC236}">
                <a16:creationId xmlns:a16="http://schemas.microsoft.com/office/drawing/2014/main" id="{08A3B198-F66B-E200-EE86-49033C2D215A}"/>
              </a:ext>
            </a:extLst>
          </p:cNvPr>
          <p:cNvPicPr>
            <a:picLocks noChangeAspect="1"/>
          </p:cNvPicPr>
          <p:nvPr userDrawn="1"/>
        </p:nvPicPr>
        <p:blipFill>
          <a:blip r:embed="rId13"/>
          <a:stretch>
            <a:fillRect/>
          </a:stretch>
        </p:blipFill>
        <p:spPr>
          <a:xfrm>
            <a:off x="-3379687" y="1036575"/>
            <a:ext cx="1961823" cy="1964594"/>
          </a:xfrm>
          <a:prstGeom prst="rect">
            <a:avLst/>
          </a:prstGeom>
        </p:spPr>
      </p:pic>
      <p:pic>
        <p:nvPicPr>
          <p:cNvPr id="10" name="Picture 9">
            <a:extLst>
              <a:ext uri="{FF2B5EF4-FFF2-40B4-BE49-F238E27FC236}">
                <a16:creationId xmlns:a16="http://schemas.microsoft.com/office/drawing/2014/main" id="{37283411-E424-0EAC-ECD3-AC142B5EDB8D}"/>
              </a:ext>
            </a:extLst>
          </p:cNvPr>
          <p:cNvPicPr>
            <a:picLocks noChangeAspect="1"/>
          </p:cNvPicPr>
          <p:nvPr userDrawn="1"/>
        </p:nvPicPr>
        <p:blipFill>
          <a:blip r:embed="rId14"/>
          <a:stretch>
            <a:fillRect/>
          </a:stretch>
        </p:blipFill>
        <p:spPr>
          <a:xfrm>
            <a:off x="10388174" y="0"/>
            <a:ext cx="3375422" cy="5143500"/>
          </a:xfrm>
          <a:prstGeom prst="rect">
            <a:avLst/>
          </a:prstGeom>
        </p:spPr>
      </p:pic>
    </p:spTree>
    <p:extLst>
      <p:ext uri="{BB962C8B-B14F-4D97-AF65-F5344CB8AC3E}">
        <p14:creationId xmlns:p14="http://schemas.microsoft.com/office/powerpoint/2010/main" val="209815140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0D93CED8-463E-ADAF-FFB9-7173940ADDF9}"/>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25/08/2024</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7339667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277FA090-918E-D347-6CF7-3D562B96A624}"/>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25EB4B6-BD15-4E68-8BFA-8A2D3AAA4790}" type="datetimeFigureOut">
              <a:rPr lang="en-US" smtClean="0"/>
              <a:t>25/08/2024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A026279-CC7E-44C3-BE74-605769375488}" type="slidenum">
              <a:rPr lang="en-US" smtClean="0"/>
              <a:t>‹#›</a:t>
            </a:fld>
            <a:endParaRPr lang="en-US"/>
          </a:p>
        </p:txBody>
      </p:sp>
    </p:spTree>
    <p:extLst>
      <p:ext uri="{BB962C8B-B14F-4D97-AF65-F5344CB8AC3E}">
        <p14:creationId xmlns:p14="http://schemas.microsoft.com/office/powerpoint/2010/main" val="106179424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5E631314-23D0-6C0D-AB64-DAA2C12D3BAB}"/>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a:extLst>
              <a:ext uri="{FF2B5EF4-FFF2-40B4-BE49-F238E27FC236}">
                <a16:creationId xmlns:a16="http://schemas.microsoft.com/office/drawing/2014/main" id="{EB1F35BC-FFC4-3130-BFC6-379BC31C33BE}"/>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FC8303-A8B5-07DE-6D52-2103E2AFC22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3EDD5A-2F3F-F56C-A720-D57C4798009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22C5AE06-28D5-4F22-973B-2A07B6E547CE}" type="datetimeFigureOut">
              <a:rPr lang="en-US" smtClean="0"/>
              <a:t>25/08/2024</a:t>
            </a:fld>
            <a:endParaRPr lang="en-US"/>
          </a:p>
        </p:txBody>
      </p:sp>
      <p:sp>
        <p:nvSpPr>
          <p:cNvPr id="5" name="Footer Placeholder 4">
            <a:extLst>
              <a:ext uri="{FF2B5EF4-FFF2-40B4-BE49-F238E27FC236}">
                <a16:creationId xmlns:a16="http://schemas.microsoft.com/office/drawing/2014/main" id="{873E3AD6-5A13-B96C-974D-152D1272FF4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54A2CD-8830-B48C-AB38-18EC092D7477}"/>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A100D655-8907-4898-8AD2-B8061F3EF3C2}" type="slidenum">
              <a:rPr lang="en-US" smtClean="0"/>
              <a:t>‹#›</a:t>
            </a:fld>
            <a:endParaRPr lang="en-US"/>
          </a:p>
        </p:txBody>
      </p:sp>
      <p:pic>
        <p:nvPicPr>
          <p:cNvPr id="2050" name="Picture 2" descr="Hình ảnh Nền Gia đình, Gia đình Vector Nền Và Tập Tin Tải về Miễn Phí |  Pngtree">
            <a:extLst>
              <a:ext uri="{FF2B5EF4-FFF2-40B4-BE49-F238E27FC236}">
                <a16:creationId xmlns:a16="http://schemas.microsoft.com/office/drawing/2014/main" id="{9026374D-8182-AAD2-240B-2ECFFC81103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5179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10332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13" Type="http://schemas.microsoft.com/office/2007/relationships/hdphoto" Target="../media/hdphoto1.wdp"/><Relationship Id="rId3" Type="http://schemas.openxmlformats.org/officeDocument/2006/relationships/image" Target="../media/image35.png"/><Relationship Id="rId7" Type="http://schemas.openxmlformats.org/officeDocument/2006/relationships/image" Target="../media/image19.svg"/><Relationship Id="rId12" Type="http://schemas.openxmlformats.org/officeDocument/2006/relationships/image" Target="../media/image4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44.png"/><Relationship Id="rId5" Type="http://schemas.openxmlformats.org/officeDocument/2006/relationships/image" Target="../media/image39.sv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jpeg"/><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9.svg"/><Relationship Id="rId11" Type="http://schemas.microsoft.com/office/2007/relationships/hdphoto" Target="../media/hdphoto1.wdp"/><Relationship Id="rId5" Type="http://schemas.openxmlformats.org/officeDocument/2006/relationships/image" Target="../media/image38.png"/><Relationship Id="rId10" Type="http://schemas.openxmlformats.org/officeDocument/2006/relationships/image" Target="../media/image45.png"/><Relationship Id="rId4" Type="http://schemas.openxmlformats.org/officeDocument/2006/relationships/image" Target="../media/image35.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jpeg"/><Relationship Id="rId7" Type="http://schemas.openxmlformats.org/officeDocument/2006/relationships/image" Target="../media/image19.sv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51.svg"/><Relationship Id="rId12" Type="http://schemas.openxmlformats.org/officeDocument/2006/relationships/image" Target="../media/image4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4.svg"/><Relationship Id="rId5" Type="http://schemas.openxmlformats.org/officeDocument/2006/relationships/image" Target="../media/image49.svg"/><Relationship Id="rId10" Type="http://schemas.openxmlformats.org/officeDocument/2006/relationships/image" Target="../media/image14.png"/><Relationship Id="rId4" Type="http://schemas.openxmlformats.org/officeDocument/2006/relationships/image" Target="../media/image18.png"/><Relationship Id="rId9" Type="http://schemas.openxmlformats.org/officeDocument/2006/relationships/image" Target="../media/image53.sv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53.sv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47.png"/><Relationship Id="rId5" Type="http://schemas.openxmlformats.org/officeDocument/2006/relationships/image" Target="../media/image19.svg"/><Relationship Id="rId10" Type="http://schemas.openxmlformats.org/officeDocument/2006/relationships/image" Target="../media/image49.svg"/><Relationship Id="rId4" Type="http://schemas.openxmlformats.org/officeDocument/2006/relationships/image" Target="../media/image18.png"/><Relationship Id="rId9" Type="http://schemas.openxmlformats.org/officeDocument/2006/relationships/image" Target="../media/image54.sv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35.png"/><Relationship Id="rId7" Type="http://schemas.openxmlformats.org/officeDocument/2006/relationships/image" Target="../media/image19.svg"/><Relationship Id="rId12" Type="http://schemas.openxmlformats.org/officeDocument/2006/relationships/image" Target="../media/image6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59.png"/><Relationship Id="rId5" Type="http://schemas.openxmlformats.org/officeDocument/2006/relationships/image" Target="../media/image39.svg"/><Relationship Id="rId10" Type="http://schemas.openxmlformats.org/officeDocument/2006/relationships/image" Target="../media/image58.svg"/><Relationship Id="rId4" Type="http://schemas.openxmlformats.org/officeDocument/2006/relationships/image" Target="../media/image38.png"/><Relationship Id="rId9"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sv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6.png"/><Relationship Id="rId3" Type="http://schemas.openxmlformats.org/officeDocument/2006/relationships/image" Target="../media/image18.png"/><Relationship Id="rId7" Type="http://schemas.openxmlformats.org/officeDocument/2006/relationships/image" Target="../media/image26.png"/><Relationship Id="rId12" Type="http://schemas.openxmlformats.org/officeDocument/2006/relationships/image" Target="../media/image65.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3.svg"/><Relationship Id="rId11" Type="http://schemas.openxmlformats.org/officeDocument/2006/relationships/image" Target="../media/image64.png"/><Relationship Id="rId5" Type="http://schemas.openxmlformats.org/officeDocument/2006/relationships/image" Target="../media/image62.png"/><Relationship Id="rId10" Type="http://schemas.openxmlformats.org/officeDocument/2006/relationships/image" Target="../media/image54.svg"/><Relationship Id="rId4" Type="http://schemas.openxmlformats.org/officeDocument/2006/relationships/image" Target="../media/image49.svg"/><Relationship Id="rId9" Type="http://schemas.openxmlformats.org/officeDocument/2006/relationships/image" Target="../media/image15.sv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15.sv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7.png"/><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14.png"/><Relationship Id="rId7" Type="http://schemas.openxmlformats.org/officeDocument/2006/relationships/image" Target="../media/image71.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7.png"/><Relationship Id="rId4"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6.png"/><Relationship Id="rId12" Type="http://schemas.microsoft.com/office/2007/relationships/hdphoto" Target="../media/hdphoto6.wdp"/><Relationship Id="rId2" Type="http://schemas.openxmlformats.org/officeDocument/2006/relationships/image" Target="../media/image73.jpg"/><Relationship Id="rId16" Type="http://schemas.openxmlformats.org/officeDocument/2006/relationships/image" Target="../media/image80.png"/><Relationship Id="rId1" Type="http://schemas.openxmlformats.org/officeDocument/2006/relationships/slideLayout" Target="../slideLayouts/slideLayout29.xml"/><Relationship Id="rId6" Type="http://schemas.microsoft.com/office/2007/relationships/hdphoto" Target="../media/hdphoto3.wdp"/><Relationship Id="rId11" Type="http://schemas.openxmlformats.org/officeDocument/2006/relationships/image" Target="../media/image78.png"/><Relationship Id="rId5" Type="http://schemas.openxmlformats.org/officeDocument/2006/relationships/image" Target="../media/image75.png"/><Relationship Id="rId15" Type="http://schemas.openxmlformats.org/officeDocument/2006/relationships/slide" Target="slide28.xml"/><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7.png"/><Relationship Id="rId14"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15.sv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18" Type="http://schemas.openxmlformats.org/officeDocument/2006/relationships/image" Target="../media/image90.png"/><Relationship Id="rId3" Type="http://schemas.openxmlformats.org/officeDocument/2006/relationships/image" Target="../media/image83.png"/><Relationship Id="rId21" Type="http://schemas.openxmlformats.org/officeDocument/2006/relationships/image" Target="../media/image92.png"/><Relationship Id="rId7" Type="http://schemas.openxmlformats.org/officeDocument/2006/relationships/image" Target="../media/image85.png"/><Relationship Id="rId12" Type="http://schemas.openxmlformats.org/officeDocument/2006/relationships/slide" Target="slide9.xml"/><Relationship Id="rId17" Type="http://schemas.openxmlformats.org/officeDocument/2006/relationships/slide" Target="slide16.xml"/><Relationship Id="rId2" Type="http://schemas.openxmlformats.org/officeDocument/2006/relationships/image" Target="../media/image82.jpg"/><Relationship Id="rId16" Type="http://schemas.openxmlformats.org/officeDocument/2006/relationships/slide" Target="slide35.xml"/><Relationship Id="rId20" Type="http://schemas.microsoft.com/office/2007/relationships/hdphoto" Target="../media/hdphoto12.wdp"/><Relationship Id="rId1" Type="http://schemas.openxmlformats.org/officeDocument/2006/relationships/slideLayout" Target="../slideLayouts/slideLayout29.xml"/><Relationship Id="rId6" Type="http://schemas.microsoft.com/office/2007/relationships/hdphoto" Target="../media/hdphoto9.wdp"/><Relationship Id="rId11" Type="http://schemas.microsoft.com/office/2007/relationships/hdphoto" Target="../media/hdphoto11.wdp"/><Relationship Id="rId24" Type="http://schemas.microsoft.com/office/2007/relationships/hdphoto" Target="../media/hdphoto14.wdp"/><Relationship Id="rId5" Type="http://schemas.openxmlformats.org/officeDocument/2006/relationships/image" Target="../media/image84.png"/><Relationship Id="rId15" Type="http://schemas.openxmlformats.org/officeDocument/2006/relationships/image" Target="../media/image89.png"/><Relationship Id="rId23" Type="http://schemas.openxmlformats.org/officeDocument/2006/relationships/image" Target="../media/image93.png"/><Relationship Id="rId10" Type="http://schemas.openxmlformats.org/officeDocument/2006/relationships/image" Target="../media/image87.png"/><Relationship Id="rId19" Type="http://schemas.openxmlformats.org/officeDocument/2006/relationships/image" Target="../media/image91.png"/><Relationship Id="rId4" Type="http://schemas.microsoft.com/office/2007/relationships/hdphoto" Target="../media/hdphoto8.wdp"/><Relationship Id="rId9" Type="http://schemas.microsoft.com/office/2007/relationships/hdphoto" Target="../media/hdphoto10.wdp"/><Relationship Id="rId14" Type="http://schemas.openxmlformats.org/officeDocument/2006/relationships/slide" Target="slide23.xml"/><Relationship Id="rId22" Type="http://schemas.microsoft.com/office/2007/relationships/hdphoto" Target="../media/hdphoto13.wdp"/></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6.sv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25.sv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14.png"/><Relationship Id="rId7" Type="http://schemas.openxmlformats.org/officeDocument/2006/relationships/image" Target="../media/image9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gif"/><Relationship Id="rId4" Type="http://schemas.openxmlformats.org/officeDocument/2006/relationships/image" Target="../media/image15.svg"/></Relationships>
</file>

<file path=ppt/slides/_rels/slide3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9.png"/><Relationship Id="rId18" Type="http://schemas.microsoft.com/office/2007/relationships/hdphoto" Target="../media/hdphoto14.wdp"/><Relationship Id="rId3" Type="http://schemas.openxmlformats.org/officeDocument/2006/relationships/image" Target="../media/image83.png"/><Relationship Id="rId7" Type="http://schemas.openxmlformats.org/officeDocument/2006/relationships/image" Target="../media/image85.png"/><Relationship Id="rId12" Type="http://schemas.openxmlformats.org/officeDocument/2006/relationships/slide" Target="slide23.xml"/><Relationship Id="rId17" Type="http://schemas.openxmlformats.org/officeDocument/2006/relationships/image" Target="../media/image93.png"/><Relationship Id="rId2" Type="http://schemas.openxmlformats.org/officeDocument/2006/relationships/image" Target="../media/image82.jpg"/><Relationship Id="rId16" Type="http://schemas.microsoft.com/office/2007/relationships/hdphoto" Target="../media/hdphoto13.wdp"/><Relationship Id="rId20" Type="http://schemas.microsoft.com/office/2007/relationships/hdphoto" Target="../media/hdphoto16.wdp"/><Relationship Id="rId1" Type="http://schemas.openxmlformats.org/officeDocument/2006/relationships/slideLayout" Target="../slideLayouts/slideLayout29.xml"/><Relationship Id="rId6" Type="http://schemas.microsoft.com/office/2007/relationships/hdphoto" Target="../media/hdphoto9.wdp"/><Relationship Id="rId11" Type="http://schemas.openxmlformats.org/officeDocument/2006/relationships/image" Target="../media/image88.png"/><Relationship Id="rId5" Type="http://schemas.openxmlformats.org/officeDocument/2006/relationships/image" Target="../media/image84.png"/><Relationship Id="rId15" Type="http://schemas.openxmlformats.org/officeDocument/2006/relationships/image" Target="../media/image92.png"/><Relationship Id="rId10" Type="http://schemas.openxmlformats.org/officeDocument/2006/relationships/slide" Target="slide9.xml"/><Relationship Id="rId19" Type="http://schemas.openxmlformats.org/officeDocument/2006/relationships/image" Target="../media/image97.png"/><Relationship Id="rId4" Type="http://schemas.microsoft.com/office/2007/relationships/hdphoto" Target="../media/hdphoto8.wdp"/><Relationship Id="rId9" Type="http://schemas.microsoft.com/office/2007/relationships/hdphoto" Target="../media/hdphoto10.wdp"/><Relationship Id="rId14" Type="http://schemas.openxmlformats.org/officeDocument/2006/relationships/slide" Target="slide35.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14.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14.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14.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8" Type="http://schemas.openxmlformats.org/officeDocument/2006/relationships/image" Target="../media/image89.png"/><Relationship Id="rId13" Type="http://schemas.microsoft.com/office/2007/relationships/hdphoto" Target="../media/hdphoto14.wdp"/><Relationship Id="rId3" Type="http://schemas.openxmlformats.org/officeDocument/2006/relationships/image" Target="../media/image83.png"/><Relationship Id="rId7" Type="http://schemas.microsoft.com/office/2007/relationships/hdphoto" Target="../media/hdphoto10.wdp"/><Relationship Id="rId12" Type="http://schemas.openxmlformats.org/officeDocument/2006/relationships/image" Target="../media/image93.png"/><Relationship Id="rId2" Type="http://schemas.openxmlformats.org/officeDocument/2006/relationships/image" Target="../media/image82.jpg"/><Relationship Id="rId1" Type="http://schemas.openxmlformats.org/officeDocument/2006/relationships/slideLayout" Target="../slideLayouts/slideLayout29.xml"/><Relationship Id="rId6" Type="http://schemas.openxmlformats.org/officeDocument/2006/relationships/image" Target="../media/image86.png"/><Relationship Id="rId11" Type="http://schemas.microsoft.com/office/2007/relationships/hdphoto" Target="../media/hdphoto13.wdp"/><Relationship Id="rId5" Type="http://schemas.openxmlformats.org/officeDocument/2006/relationships/image" Target="../media/image85.png"/><Relationship Id="rId10" Type="http://schemas.openxmlformats.org/officeDocument/2006/relationships/image" Target="../media/image92.png"/><Relationship Id="rId4" Type="http://schemas.microsoft.com/office/2007/relationships/hdphoto" Target="../media/hdphoto8.wdp"/><Relationship Id="rId9" Type="http://schemas.openxmlformats.org/officeDocument/2006/relationships/slide" Target="slide35.xml"/><Relationship Id="rId14" Type="http://schemas.openxmlformats.org/officeDocument/2006/relationships/image" Target="../media/image99.png"/></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4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3.png"/><Relationship Id="rId7" Type="http://schemas.openxmlformats.org/officeDocument/2006/relationships/image" Target="../media/image89.png"/><Relationship Id="rId12" Type="http://schemas.openxmlformats.org/officeDocument/2006/relationships/image" Target="../media/image100.png"/><Relationship Id="rId2" Type="http://schemas.openxmlformats.org/officeDocument/2006/relationships/image" Target="../media/image82.jpg"/><Relationship Id="rId1" Type="http://schemas.openxmlformats.org/officeDocument/2006/relationships/slideLayout" Target="../slideLayouts/slideLayout29.xml"/><Relationship Id="rId6" Type="http://schemas.microsoft.com/office/2007/relationships/hdphoto" Target="../media/hdphoto10.wdp"/><Relationship Id="rId11" Type="http://schemas.microsoft.com/office/2007/relationships/hdphoto" Target="../media/hdphoto14.wdp"/><Relationship Id="rId5" Type="http://schemas.openxmlformats.org/officeDocument/2006/relationships/image" Target="../media/image86.png"/><Relationship Id="rId10" Type="http://schemas.openxmlformats.org/officeDocument/2006/relationships/image" Target="../media/image93.png"/><Relationship Id="rId4" Type="http://schemas.microsoft.com/office/2007/relationships/hdphoto" Target="../media/hdphoto8.wdp"/><Relationship Id="rId9" Type="http://schemas.microsoft.com/office/2007/relationships/hdphoto" Target="../media/hdphoto13.wdp"/></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4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103.png"/><Relationship Id="rId5" Type="http://schemas.openxmlformats.org/officeDocument/2006/relationships/image" Target="../media/image101.sv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102.svg"/></Relationships>
</file>

<file path=ppt/slides/_rels/slide4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4.png"/><Relationship Id="rId3" Type="http://schemas.openxmlformats.org/officeDocument/2006/relationships/image" Target="../media/image18.png"/><Relationship Id="rId7" Type="http://schemas.openxmlformats.org/officeDocument/2006/relationships/image" Target="../media/image26.png"/><Relationship Id="rId12" Type="http://schemas.openxmlformats.org/officeDocument/2006/relationships/image" Target="../media/image65.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3.svg"/><Relationship Id="rId11" Type="http://schemas.openxmlformats.org/officeDocument/2006/relationships/image" Target="../media/image64.png"/><Relationship Id="rId5" Type="http://schemas.openxmlformats.org/officeDocument/2006/relationships/image" Target="../media/image62.png"/><Relationship Id="rId10" Type="http://schemas.openxmlformats.org/officeDocument/2006/relationships/image" Target="../media/image54.svg"/><Relationship Id="rId4" Type="http://schemas.openxmlformats.org/officeDocument/2006/relationships/image" Target="../media/image49.svg"/><Relationship Id="rId9" Type="http://schemas.openxmlformats.org/officeDocument/2006/relationships/image" Target="../media/image15.svg"/></Relationships>
</file>

<file path=ppt/slides/_rels/slide4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10" Type="http://schemas.openxmlformats.org/officeDocument/2006/relationships/image" Target="../media/image105.png"/><Relationship Id="rId4" Type="http://schemas.openxmlformats.org/officeDocument/2006/relationships/image" Target="../media/image38.png"/><Relationship Id="rId9"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svg"/><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8.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60.png"/><Relationship Id="rId5" Type="http://schemas.openxmlformats.org/officeDocument/2006/relationships/image" Target="../media/image18.png"/><Relationship Id="rId10" Type="http://schemas.openxmlformats.org/officeDocument/2006/relationships/image" Target="../media/image59.png"/><Relationship Id="rId4" Type="http://schemas.openxmlformats.org/officeDocument/2006/relationships/image" Target="../media/image39.svg"/><Relationship Id="rId9" Type="http://schemas.openxmlformats.org/officeDocument/2006/relationships/image" Target="../media/image58.svg"/></Relationships>
</file>

<file path=ppt/slides/_rels/slide4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8.png"/><Relationship Id="rId7" Type="http://schemas.openxmlformats.org/officeDocument/2006/relationships/image" Target="../media/image57.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61.png"/><Relationship Id="rId5" Type="http://schemas.openxmlformats.org/officeDocument/2006/relationships/image" Target="../media/image18.png"/><Relationship Id="rId10" Type="http://schemas.openxmlformats.org/officeDocument/2006/relationships/image" Target="../media/image60.png"/><Relationship Id="rId4" Type="http://schemas.openxmlformats.org/officeDocument/2006/relationships/image" Target="../media/image39.svg"/><Relationship Id="rId9"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5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9.svg"/></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6.pn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54.svg"/><Relationship Id="rId5" Type="http://schemas.openxmlformats.org/officeDocument/2006/relationships/image" Target="../media/image14.pn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microsoft.com/office/2007/relationships/hdphoto" Target="../media/hdphoto17.wdp"/><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image" Target="../media/image2.jpg"/><Relationship Id="rId5" Type="http://schemas.microsoft.com/office/2007/relationships/hdphoto" Target="../media/hdphoto17.wdp"/><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1.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434" t="-6209" r="-3588" b="-38479"/>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3"/>
          <p:cNvSpPr/>
          <p:nvPr/>
        </p:nvSpPr>
        <p:spPr>
          <a:xfrm>
            <a:off x="935991" y="689183"/>
            <a:ext cx="5827415" cy="3765135"/>
          </a:xfrm>
          <a:custGeom>
            <a:avLst/>
            <a:gdLst/>
            <a:ahLst/>
            <a:cxnLst/>
            <a:rect l="l" t="t" r="r" b="b"/>
            <a:pathLst>
              <a:path w="11654830" h="7530269">
                <a:moveTo>
                  <a:pt x="0" y="0"/>
                </a:moveTo>
                <a:lnTo>
                  <a:pt x="11654830" y="0"/>
                </a:lnTo>
                <a:lnTo>
                  <a:pt x="11654830" y="7530270"/>
                </a:lnTo>
                <a:lnTo>
                  <a:pt x="0" y="75302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5" name="Freeform 5"/>
          <p:cNvSpPr/>
          <p:nvPr/>
        </p:nvSpPr>
        <p:spPr>
          <a:xfrm flipH="1">
            <a:off x="5511359" y="1322277"/>
            <a:ext cx="4241042" cy="4241042"/>
          </a:xfrm>
          <a:custGeom>
            <a:avLst/>
            <a:gdLst/>
            <a:ahLst/>
            <a:cxnLst/>
            <a:rect l="l" t="t" r="r" b="b"/>
            <a:pathLst>
              <a:path w="8482084" h="8482084">
                <a:moveTo>
                  <a:pt x="8482084" y="0"/>
                </a:moveTo>
                <a:lnTo>
                  <a:pt x="0" y="0"/>
                </a:lnTo>
                <a:lnTo>
                  <a:pt x="0" y="8482083"/>
                </a:lnTo>
                <a:lnTo>
                  <a:pt x="8482084" y="8482083"/>
                </a:lnTo>
                <a:lnTo>
                  <a:pt x="8482084"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6" name="Freeform 6"/>
          <p:cNvSpPr/>
          <p:nvPr/>
        </p:nvSpPr>
        <p:spPr>
          <a:xfrm>
            <a:off x="-248785" y="-344597"/>
            <a:ext cx="2119071" cy="2899226"/>
          </a:xfrm>
          <a:custGeom>
            <a:avLst/>
            <a:gdLst/>
            <a:ahLst/>
            <a:cxnLst/>
            <a:rect l="l" t="t" r="r" b="b"/>
            <a:pathLst>
              <a:path w="4238141" h="5798451">
                <a:moveTo>
                  <a:pt x="0" y="0"/>
                </a:moveTo>
                <a:lnTo>
                  <a:pt x="4238141" y="0"/>
                </a:lnTo>
                <a:lnTo>
                  <a:pt x="4238141" y="5798452"/>
                </a:lnTo>
                <a:lnTo>
                  <a:pt x="0" y="57984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7" name="Freeform 7"/>
          <p:cNvSpPr/>
          <p:nvPr/>
        </p:nvSpPr>
        <p:spPr>
          <a:xfrm>
            <a:off x="226723" y="3496241"/>
            <a:ext cx="3327797" cy="1647260"/>
          </a:xfrm>
          <a:custGeom>
            <a:avLst/>
            <a:gdLst/>
            <a:ahLst/>
            <a:cxnLst/>
            <a:rect l="l" t="t" r="r" b="b"/>
            <a:pathLst>
              <a:path w="6655594" h="3294519">
                <a:moveTo>
                  <a:pt x="0" y="0"/>
                </a:moveTo>
                <a:lnTo>
                  <a:pt x="6655594" y="0"/>
                </a:lnTo>
                <a:lnTo>
                  <a:pt x="6655594" y="3294519"/>
                </a:lnTo>
                <a:lnTo>
                  <a:pt x="0" y="3294519"/>
                </a:lnTo>
                <a:lnTo>
                  <a:pt x="0" y="0"/>
                </a:lnTo>
                <a:close/>
              </a:path>
            </a:pathLst>
          </a:custGeom>
          <a:blipFill>
            <a:blip r:embed="rId9"/>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9" name="TextBox 8">
            <a:extLst>
              <a:ext uri="{FF2B5EF4-FFF2-40B4-BE49-F238E27FC236}">
                <a16:creationId xmlns:a16="http://schemas.microsoft.com/office/drawing/2014/main" id="{D44DB32B-F17D-4D40-BC02-90138B46748B}"/>
              </a:ext>
            </a:extLst>
          </p:cNvPr>
          <p:cNvSpPr txBox="1"/>
          <p:nvPr/>
        </p:nvSpPr>
        <p:spPr>
          <a:xfrm>
            <a:off x="749238" y="843406"/>
            <a:ext cx="6358144" cy="523220"/>
          </a:xfrm>
          <a:prstGeom prst="rect">
            <a:avLst/>
          </a:prstGeom>
          <a:noFill/>
        </p:spPr>
        <p:txBody>
          <a:bodyPr wrap="square" rtlCol="0">
            <a:spAutoFit/>
          </a:bodyPr>
          <a:lstStyle/>
          <a:p>
            <a:pPr algn="ctr"/>
            <a:r>
              <a:rPr lang="en-US" sz="2800" b="1" dirty="0" err="1">
                <a:solidFill>
                  <a:schemeClr val="bg1">
                    <a:lumMod val="10000"/>
                  </a:schemeClr>
                </a:solidFill>
                <a:latin typeface="UTM Edwardian" panose="02040603050506020204" pitchFamily="18" charset="0"/>
              </a:rPr>
              <a:t>Thứ</a:t>
            </a:r>
            <a:r>
              <a:rPr lang="en-US" sz="2800" b="1" dirty="0">
                <a:solidFill>
                  <a:schemeClr val="bg1">
                    <a:lumMod val="10000"/>
                  </a:schemeClr>
                </a:solidFill>
                <a:latin typeface="UTM Edwardian" panose="02040603050506020204" pitchFamily="18" charset="0"/>
              </a:rPr>
              <a:t> … </a:t>
            </a:r>
            <a:r>
              <a:rPr lang="en-US" sz="2800" b="1" dirty="0" err="1">
                <a:solidFill>
                  <a:schemeClr val="bg1">
                    <a:lumMod val="10000"/>
                  </a:schemeClr>
                </a:solidFill>
                <a:latin typeface="UTM Edwardian" panose="02040603050506020204" pitchFamily="18" charset="0"/>
              </a:rPr>
              <a:t>ngày</a:t>
            </a:r>
            <a:r>
              <a:rPr lang="en-US" sz="2800" b="1" dirty="0">
                <a:solidFill>
                  <a:schemeClr val="bg1">
                    <a:lumMod val="10000"/>
                  </a:schemeClr>
                </a:solidFill>
                <a:latin typeface="UTM Edwardian" panose="02040603050506020204" pitchFamily="18" charset="0"/>
              </a:rPr>
              <a:t> … </a:t>
            </a:r>
            <a:r>
              <a:rPr lang="en-US" sz="2800" b="1" dirty="0" err="1">
                <a:solidFill>
                  <a:schemeClr val="bg1">
                    <a:lumMod val="10000"/>
                  </a:schemeClr>
                </a:solidFill>
                <a:latin typeface="UTM Edwardian" panose="02040603050506020204" pitchFamily="18" charset="0"/>
              </a:rPr>
              <a:t>tháng</a:t>
            </a:r>
            <a:r>
              <a:rPr lang="en-US" sz="2800" b="1" dirty="0">
                <a:solidFill>
                  <a:schemeClr val="bg1">
                    <a:lumMod val="10000"/>
                  </a:schemeClr>
                </a:solidFill>
                <a:latin typeface="UTM Edwardian" panose="02040603050506020204" pitchFamily="18" charset="0"/>
              </a:rPr>
              <a:t> … </a:t>
            </a:r>
            <a:r>
              <a:rPr lang="en-US" sz="2800" b="1" dirty="0" err="1">
                <a:solidFill>
                  <a:schemeClr val="bg1">
                    <a:lumMod val="10000"/>
                  </a:schemeClr>
                </a:solidFill>
                <a:latin typeface="UTM Edwardian" panose="02040603050506020204" pitchFamily="18" charset="0"/>
              </a:rPr>
              <a:t>năm</a:t>
            </a:r>
            <a:r>
              <a:rPr lang="en-US" sz="2800" b="1" dirty="0">
                <a:solidFill>
                  <a:schemeClr val="bg1">
                    <a:lumMod val="10000"/>
                  </a:schemeClr>
                </a:solidFill>
                <a:latin typeface="UTM Edwardian" panose="02040603050506020204" pitchFamily="18" charset="0"/>
              </a:rPr>
              <a:t> …</a:t>
            </a:r>
          </a:p>
        </p:txBody>
      </p:sp>
      <p:sp>
        <p:nvSpPr>
          <p:cNvPr id="10" name="TextBox 9">
            <a:extLst>
              <a:ext uri="{FF2B5EF4-FFF2-40B4-BE49-F238E27FC236}">
                <a16:creationId xmlns:a16="http://schemas.microsoft.com/office/drawing/2014/main" id="{CC13C1E7-00DA-0D50-F9E7-D69F3BC2C830}"/>
              </a:ext>
            </a:extLst>
          </p:cNvPr>
          <p:cNvSpPr txBox="1"/>
          <p:nvPr/>
        </p:nvSpPr>
        <p:spPr>
          <a:xfrm>
            <a:off x="749238" y="1232867"/>
            <a:ext cx="6358144" cy="707886"/>
          </a:xfrm>
          <a:prstGeom prst="rect">
            <a:avLst/>
          </a:prstGeom>
          <a:noFill/>
        </p:spPr>
        <p:txBody>
          <a:bodyPr wrap="square" rtlCol="0">
            <a:spAutoFit/>
          </a:bodyPr>
          <a:lstStyle/>
          <a:p>
            <a:pPr algn="ctr"/>
            <a:r>
              <a:rPr lang="en-US" sz="4000" b="1" dirty="0" err="1">
                <a:ln w="9525">
                  <a:solidFill>
                    <a:srgbClr val="FFFFFF"/>
                  </a:solidFill>
                  <a:prstDash val="solid"/>
                </a:ln>
                <a:solidFill>
                  <a:srgbClr val="002060"/>
                </a:solidFill>
                <a:effectLst>
                  <a:outerShdw blurRad="12700" dist="38100" dir="2700000" algn="tl" rotWithShape="0">
                    <a:schemeClr val="accent5">
                      <a:lumMod val="60000"/>
                      <a:lumOff val="40000"/>
                    </a:schemeClr>
                  </a:outerShdw>
                </a:effectLst>
                <a:latin typeface="SVN-Apple" panose="02040603050506020204" pitchFamily="18" charset="0"/>
              </a:rPr>
              <a:t>Tiếng</a:t>
            </a:r>
            <a:r>
              <a:rPr lang="en-US" sz="4000" b="1" dirty="0">
                <a:ln w="9525">
                  <a:solidFill>
                    <a:srgbClr val="FFFFFF"/>
                  </a:solidFill>
                  <a:prstDash val="solid"/>
                </a:ln>
                <a:solidFill>
                  <a:srgbClr val="002060"/>
                </a:solidFill>
                <a:effectLst>
                  <a:outerShdw blurRad="12700" dist="38100" dir="2700000" algn="tl" rotWithShape="0">
                    <a:schemeClr val="accent5">
                      <a:lumMod val="60000"/>
                      <a:lumOff val="40000"/>
                    </a:schemeClr>
                  </a:outerShdw>
                </a:effectLst>
                <a:latin typeface="SVN-Apple" panose="02040603050506020204" pitchFamily="18" charset="0"/>
              </a:rPr>
              <a:t> </a:t>
            </a:r>
            <a:r>
              <a:rPr lang="en-US" sz="4000" b="1" dirty="0" err="1">
                <a:ln w="9525">
                  <a:solidFill>
                    <a:srgbClr val="FFFFFF"/>
                  </a:solidFill>
                  <a:prstDash val="solid"/>
                </a:ln>
                <a:solidFill>
                  <a:srgbClr val="002060"/>
                </a:solidFill>
                <a:effectLst>
                  <a:outerShdw blurRad="12700" dist="38100" dir="2700000" algn="tl" rotWithShape="0">
                    <a:schemeClr val="accent5">
                      <a:lumMod val="60000"/>
                      <a:lumOff val="40000"/>
                    </a:schemeClr>
                  </a:outerShdw>
                </a:effectLst>
                <a:latin typeface="SVN-Apple" panose="02040603050506020204" pitchFamily="18" charset="0"/>
              </a:rPr>
              <a:t>Việt</a:t>
            </a:r>
            <a:endParaRPr lang="en-US" sz="4000" b="1" dirty="0">
              <a:ln w="9525">
                <a:solidFill>
                  <a:srgbClr val="FFFFFF"/>
                </a:solidFill>
                <a:prstDash val="solid"/>
              </a:ln>
              <a:solidFill>
                <a:srgbClr val="002060"/>
              </a:solidFill>
              <a:effectLst>
                <a:outerShdw blurRad="12700" dist="38100" dir="2700000" algn="tl" rotWithShape="0">
                  <a:schemeClr val="accent5">
                    <a:lumMod val="60000"/>
                    <a:lumOff val="40000"/>
                  </a:schemeClr>
                </a:outerShdw>
              </a:effectLst>
              <a:latin typeface="SVN-Apple" panose="02040603050506020204" pitchFamily="18" charset="0"/>
            </a:endParaRPr>
          </a:p>
        </p:txBody>
      </p:sp>
      <p:pic>
        <p:nvPicPr>
          <p:cNvPr id="4" name="Picture 3">
            <a:extLst>
              <a:ext uri="{FF2B5EF4-FFF2-40B4-BE49-F238E27FC236}">
                <a16:creationId xmlns:a16="http://schemas.microsoft.com/office/drawing/2014/main" id="{82E0766F-F571-3FED-90AC-9A7C30C55E6B}"/>
              </a:ext>
            </a:extLst>
          </p:cNvPr>
          <p:cNvPicPr>
            <a:picLocks noChangeAspect="1"/>
          </p:cNvPicPr>
          <p:nvPr/>
        </p:nvPicPr>
        <p:blipFill>
          <a:blip r:embed="rId10"/>
          <a:stretch>
            <a:fillRect/>
          </a:stretch>
        </p:blipFill>
        <p:spPr>
          <a:xfrm>
            <a:off x="2097009" y="1923672"/>
            <a:ext cx="4115157" cy="1822862"/>
          </a:xfrm>
          <a:prstGeom prst="rect">
            <a:avLst/>
          </a:prstGeom>
        </p:spPr>
      </p:pic>
      <p:pic>
        <p:nvPicPr>
          <p:cNvPr id="8" name="Picture 7">
            <a:extLst>
              <a:ext uri="{FF2B5EF4-FFF2-40B4-BE49-F238E27FC236}">
                <a16:creationId xmlns:a16="http://schemas.microsoft.com/office/drawing/2014/main" id="{EA30E5E7-6482-40F4-6C8F-0E5D391DD9A5}"/>
              </a:ext>
            </a:extLst>
          </p:cNvPr>
          <p:cNvPicPr>
            <a:picLocks noChangeAspect="1"/>
          </p:cNvPicPr>
          <p:nvPr/>
        </p:nvPicPr>
        <p:blipFill>
          <a:blip r:embed="rId11"/>
          <a:stretch>
            <a:fillRect/>
          </a:stretch>
        </p:blipFill>
        <p:spPr>
          <a:xfrm>
            <a:off x="1104194" y="1996657"/>
            <a:ext cx="1475360" cy="1030313"/>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9" name="Group 8">
            <a:extLst>
              <a:ext uri="{FF2B5EF4-FFF2-40B4-BE49-F238E27FC236}">
                <a16:creationId xmlns:a16="http://schemas.microsoft.com/office/drawing/2014/main" id="{26C7CD17-C451-4521-BA7A-A11D00D1F667}"/>
              </a:ext>
            </a:extLst>
          </p:cNvPr>
          <p:cNvGrpSpPr/>
          <p:nvPr/>
        </p:nvGrpSpPr>
        <p:grpSpPr>
          <a:xfrm>
            <a:off x="1635665" y="1936303"/>
            <a:ext cx="2231083" cy="1162566"/>
            <a:chOff x="139959" y="1387023"/>
            <a:chExt cx="3172408" cy="1636095"/>
          </a:xfrm>
        </p:grpSpPr>
        <p:sp>
          <p:nvSpPr>
            <p:cNvPr id="11" name="Rectangle: Rounded Corners 14">
              <a:extLst>
                <a:ext uri="{FF2B5EF4-FFF2-40B4-BE49-F238E27FC236}">
                  <a16:creationId xmlns:a16="http://schemas.microsoft.com/office/drawing/2014/main" id="{32738110-F58C-4761-870D-39D01F471D18}"/>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UTM Duepuntozero" panose="02040603050506020204" pitchFamily="18" charset="0"/>
                </a:rPr>
                <a:t>Mắt</a:t>
              </a:r>
              <a:r>
                <a:rPr lang="en-US" sz="4000" b="1" dirty="0">
                  <a:solidFill>
                    <a:srgbClr val="002060"/>
                  </a:solidFill>
                  <a:latin typeface="UTM Duepuntozero" panose="02040603050506020204" pitchFamily="18" charset="0"/>
                </a:rPr>
                <a:t> </a:t>
              </a:r>
              <a:r>
                <a:rPr lang="en-US" sz="4000" b="1" dirty="0" err="1">
                  <a:solidFill>
                    <a:srgbClr val="002060"/>
                  </a:solidFill>
                  <a:latin typeface="UTM Duepuntozero" panose="02040603050506020204" pitchFamily="18" charset="0"/>
                </a:rPr>
                <a:t>dõi</a:t>
              </a:r>
              <a:endParaRPr lang="en-US" sz="4000" b="1" dirty="0">
                <a:solidFill>
                  <a:srgbClr val="002060"/>
                </a:solidFill>
                <a:latin typeface="UTM Duepuntozero" panose="02040603050506020204" pitchFamily="18" charset="0"/>
              </a:endParaRPr>
            </a:p>
          </p:txBody>
        </p:sp>
        <p:pic>
          <p:nvPicPr>
            <p:cNvPr id="5" name="Picture 4">
              <a:extLst>
                <a:ext uri="{FF2B5EF4-FFF2-40B4-BE49-F238E27FC236}">
                  <a16:creationId xmlns:a16="http://schemas.microsoft.com/office/drawing/2014/main" id="{D11DC2E7-50E3-43D4-A1A2-044AF5DA4249}"/>
                </a:ext>
              </a:extLst>
            </p:cNvPr>
            <p:cNvPicPr>
              <a:picLocks noChangeAspect="1"/>
            </p:cNvPicPr>
            <p:nvPr/>
          </p:nvPicPr>
          <p:blipFill>
            <a:blip r:embed="rId8"/>
            <a:stretch>
              <a:fillRect/>
            </a:stretch>
          </p:blipFill>
          <p:spPr>
            <a:xfrm>
              <a:off x="139959" y="1387023"/>
              <a:ext cx="947057" cy="947057"/>
            </a:xfrm>
            <a:prstGeom prst="rect">
              <a:avLst/>
            </a:prstGeom>
          </p:spPr>
        </p:pic>
      </p:grpSp>
      <p:grpSp>
        <p:nvGrpSpPr>
          <p:cNvPr id="6" name="Group 5">
            <a:extLst>
              <a:ext uri="{FF2B5EF4-FFF2-40B4-BE49-F238E27FC236}">
                <a16:creationId xmlns:a16="http://schemas.microsoft.com/office/drawing/2014/main" id="{FCB9CDC0-D5AD-4343-857F-6E402A06E74E}"/>
              </a:ext>
            </a:extLst>
          </p:cNvPr>
          <p:cNvGrpSpPr/>
          <p:nvPr/>
        </p:nvGrpSpPr>
        <p:grpSpPr>
          <a:xfrm>
            <a:off x="4108932" y="1936303"/>
            <a:ext cx="2738655" cy="1107996"/>
            <a:chOff x="4424729" y="3902060"/>
            <a:chExt cx="3397434" cy="1559458"/>
          </a:xfrm>
        </p:grpSpPr>
        <p:sp>
          <p:nvSpPr>
            <p:cNvPr id="18" name="Rectangle: Rounded Corners 20">
              <a:extLst>
                <a:ext uri="{FF2B5EF4-FFF2-40B4-BE49-F238E27FC236}">
                  <a16:creationId xmlns:a16="http://schemas.microsoft.com/office/drawing/2014/main" id="{2890BFC4-BBD6-4FBA-A26C-5914FD8FE035}"/>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latin typeface="UTM Duepuntozero" panose="02040603050506020204" pitchFamily="18" charset="0"/>
                </a:rPr>
                <a:t>Tai </a:t>
              </a:r>
              <a:r>
                <a:rPr lang="en-US" sz="4000" b="1" dirty="0" err="1">
                  <a:solidFill>
                    <a:srgbClr val="002060"/>
                  </a:solidFill>
                  <a:latin typeface="UTM Duepuntozero" panose="02040603050506020204" pitchFamily="18" charset="0"/>
                </a:rPr>
                <a:t>nghe</a:t>
              </a:r>
              <a:endParaRPr lang="en-US" sz="4000" b="1" dirty="0">
                <a:solidFill>
                  <a:srgbClr val="002060"/>
                </a:solidFill>
                <a:latin typeface="UTM Duepuntozero" panose="02040603050506020204" pitchFamily="18" charset="0"/>
              </a:endParaRPr>
            </a:p>
          </p:txBody>
        </p:sp>
        <p:pic>
          <p:nvPicPr>
            <p:cNvPr id="19" name="Picture 18">
              <a:extLst>
                <a:ext uri="{FF2B5EF4-FFF2-40B4-BE49-F238E27FC236}">
                  <a16:creationId xmlns:a16="http://schemas.microsoft.com/office/drawing/2014/main" id="{4AA6C160-0DDC-4CFB-A9E6-1DD2E27F086A}"/>
                </a:ext>
              </a:extLst>
            </p:cNvPr>
            <p:cNvPicPr>
              <a:picLocks noChangeAspect="1"/>
            </p:cNvPicPr>
            <p:nvPr/>
          </p:nvPicPr>
          <p:blipFill>
            <a:blip r:embed="rId9"/>
            <a:stretch>
              <a:fillRect/>
            </a:stretch>
          </p:blipFill>
          <p:spPr>
            <a:xfrm>
              <a:off x="4424729" y="3902060"/>
              <a:ext cx="1083597" cy="1083597"/>
            </a:xfrm>
            <a:prstGeom prst="rect">
              <a:avLst/>
            </a:prstGeom>
          </p:spPr>
        </p:pic>
      </p:grpSp>
      <p:grpSp>
        <p:nvGrpSpPr>
          <p:cNvPr id="20" name="Group 19">
            <a:extLst>
              <a:ext uri="{FF2B5EF4-FFF2-40B4-BE49-F238E27FC236}">
                <a16:creationId xmlns:a16="http://schemas.microsoft.com/office/drawing/2014/main" id="{2D9C5B47-1E42-41AE-AF1C-6CF146061E4D}"/>
              </a:ext>
            </a:extLst>
          </p:cNvPr>
          <p:cNvGrpSpPr/>
          <p:nvPr/>
        </p:nvGrpSpPr>
        <p:grpSpPr>
          <a:xfrm>
            <a:off x="2659355" y="3403436"/>
            <a:ext cx="2470787" cy="1042826"/>
            <a:chOff x="8110962" y="1828720"/>
            <a:chExt cx="3329164" cy="1371679"/>
          </a:xfrm>
        </p:grpSpPr>
        <p:sp>
          <p:nvSpPr>
            <p:cNvPr id="21" name="Rectangle: Rounded Corners 26">
              <a:extLst>
                <a:ext uri="{FF2B5EF4-FFF2-40B4-BE49-F238E27FC236}">
                  <a16:creationId xmlns:a16="http://schemas.microsoft.com/office/drawing/2014/main" id="{421C4723-B451-4CC2-B531-EF9DC2B70AD8}"/>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latin typeface="UTM Duepuntozero" panose="02040603050506020204" pitchFamily="18" charset="0"/>
                </a:rPr>
                <a:t>Tay </a:t>
              </a:r>
              <a:r>
                <a:rPr lang="en-US" sz="4000" b="1" dirty="0" err="1">
                  <a:solidFill>
                    <a:srgbClr val="002060"/>
                  </a:solidFill>
                  <a:latin typeface="UTM Duepuntozero" panose="02040603050506020204" pitchFamily="18" charset="0"/>
                </a:rPr>
                <a:t>dò</a:t>
              </a:r>
              <a:endParaRPr lang="en-US" sz="4000" b="1" dirty="0">
                <a:solidFill>
                  <a:srgbClr val="002060"/>
                </a:solidFill>
                <a:latin typeface="UTM Duepuntozero" panose="02040603050506020204" pitchFamily="18" charset="0"/>
              </a:endParaRPr>
            </a:p>
          </p:txBody>
        </p:sp>
        <p:pic>
          <p:nvPicPr>
            <p:cNvPr id="22" name="Picture 21">
              <a:extLst>
                <a:ext uri="{FF2B5EF4-FFF2-40B4-BE49-F238E27FC236}">
                  <a16:creationId xmlns:a16="http://schemas.microsoft.com/office/drawing/2014/main" id="{55EFC3D1-4107-4160-9354-68E65B63E480}"/>
                </a:ext>
              </a:extLst>
            </p:cNvPr>
            <p:cNvPicPr>
              <a:picLocks noChangeAspect="1"/>
            </p:cNvPicPr>
            <p:nvPr/>
          </p:nvPicPr>
          <p:blipFill>
            <a:blip r:embed="rId10"/>
            <a:stretch>
              <a:fillRect/>
            </a:stretch>
          </p:blipFill>
          <p:spPr>
            <a:xfrm>
              <a:off x="8110962" y="1828720"/>
              <a:ext cx="1023707" cy="1023707"/>
            </a:xfrm>
            <a:prstGeom prst="rect">
              <a:avLst/>
            </a:prstGeom>
          </p:spPr>
        </p:pic>
      </p:grpSp>
      <p:pic>
        <p:nvPicPr>
          <p:cNvPr id="23" name="Picture 22">
            <a:extLst>
              <a:ext uri="{FF2B5EF4-FFF2-40B4-BE49-F238E27FC236}">
                <a16:creationId xmlns:a16="http://schemas.microsoft.com/office/drawing/2014/main" id="{D1A487D1-A729-41C9-B4E9-EE1553EA5E5E}"/>
              </a:ext>
            </a:extLst>
          </p:cNvPr>
          <p:cNvPicPr>
            <a:picLocks noChangeAspect="1"/>
          </p:cNvPicPr>
          <p:nvPr/>
        </p:nvPicPr>
        <p:blipFill>
          <a:blip r:embed="rId11"/>
          <a:stretch>
            <a:fillRect/>
          </a:stretch>
        </p:blipFill>
        <p:spPr>
          <a:xfrm>
            <a:off x="2632725" y="594777"/>
            <a:ext cx="3954746" cy="1182547"/>
          </a:xfrm>
          <a:prstGeom prst="rect">
            <a:avLst/>
          </a:prstGeom>
        </p:spPr>
      </p:pic>
      <p:pic>
        <p:nvPicPr>
          <p:cNvPr id="66562" name="Picture 2" descr="Book Cartoon Images - Free Download on Freepik">
            <a:extLst>
              <a:ext uri="{FF2B5EF4-FFF2-40B4-BE49-F238E27FC236}">
                <a16:creationId xmlns:a16="http://schemas.microsoft.com/office/drawing/2014/main" id="{4720698C-9C52-415A-92FB-D3DD530ECF12}"/>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5000" b="46000" l="5278" r="53056">
                        <a14:foregroundMark x1="50833" y1="45333" x2="50833" y2="45333"/>
                        <a14:foregroundMark x1="53333" y1="41000" x2="53333" y2="41000"/>
                        <a14:foregroundMark x1="17500" y1="46000" x2="17500" y2="46000"/>
                        <a14:foregroundMark x1="10278" y1="34333" x2="27778" y2="26667"/>
                      </a14:backgroundRemoval>
                    </a14:imgEffect>
                  </a14:imgLayer>
                </a14:imgProps>
              </a:ext>
              <a:ext uri="{28A0092B-C50C-407E-A947-70E740481C1C}">
                <a14:useLocalDpi xmlns:a14="http://schemas.microsoft.com/office/drawing/2010/main" val="0"/>
              </a:ext>
            </a:extLst>
          </a:blip>
          <a:srcRect r="45399" b="50000"/>
          <a:stretch/>
        </p:blipFill>
        <p:spPr bwMode="auto">
          <a:xfrm>
            <a:off x="5753581" y="3445486"/>
            <a:ext cx="1667779" cy="1272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42437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66000">
                                          <p:cBhvr additive="base">
                                            <p:cTn id="12"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6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dirty="0">
              <a:solidFill>
                <a:schemeClr val="bg1">
                  <a:lumMod val="10000"/>
                </a:schemeClr>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C6F4A8E7-46B3-4EEE-B282-CF386B335E61}"/>
              </a:ext>
            </a:extLst>
          </p:cNvPr>
          <p:cNvSpPr/>
          <p:nvPr/>
        </p:nvSpPr>
        <p:spPr>
          <a:xfrm>
            <a:off x="468505" y="963891"/>
            <a:ext cx="8332595" cy="3216265"/>
          </a:xfrm>
          <a:prstGeom prst="rect">
            <a:avLst/>
          </a:prstGeom>
        </p:spPr>
        <p:txBody>
          <a:bodyPr wrap="square">
            <a:spAutoFit/>
          </a:bodyPr>
          <a:lstStyle/>
          <a:p>
            <a:pPr algn="just"/>
            <a:r>
              <a:rPr lang="en-US" sz="2900">
                <a:latin typeface="Calibri" panose="020F0502020204030204" pitchFamily="34" charset="0"/>
                <a:cs typeface="Calibri" panose="020F0502020204030204" pitchFamily="34" charset="0"/>
              </a:rPr>
              <a:t>	</a:t>
            </a:r>
            <a:r>
              <a:rPr lang="vi-VN" sz="2900">
                <a:latin typeface="Calibri" panose="020F0502020204030204" pitchFamily="34" charset="0"/>
                <a:cs typeface="Calibri" panose="020F0502020204030204" pitchFamily="34" charset="0"/>
              </a:rPr>
              <a:t>Khu Bảo tồn Hi-ơ-lơ-vin ở nước Úc được thiết kế dành riêng cho động vật bản địa. Với diện tích hơn 30 héc-ta, động vật ở đây được sống trong môi trường rộng lớn và tươi xanh không khác tự nhiên.</a:t>
            </a:r>
          </a:p>
          <a:p>
            <a:pPr algn="just"/>
            <a:r>
              <a:rPr lang="en-US" sz="2900">
                <a:latin typeface="Calibri" panose="020F0502020204030204" pitchFamily="34" charset="0"/>
                <a:cs typeface="Calibri" panose="020F0502020204030204" pitchFamily="34" charset="0"/>
              </a:rPr>
              <a:t>	</a:t>
            </a:r>
            <a:r>
              <a:rPr lang="vi-VN" sz="2900">
                <a:latin typeface="Calibri" panose="020F0502020204030204" pitchFamily="34" charset="0"/>
                <a:cs typeface="Calibri" panose="020F0502020204030204" pitchFamily="34" charset="0"/>
              </a:rPr>
              <a:t>Thiên đường rừng rậm này có hơn 200 loài động vật hoang dã của Úc như gấu túi, kăng-gu-ru, thú mỏ vịt, chó đin-gô, gấu túi mũi trần, đà điểu,…</a:t>
            </a:r>
            <a:endParaRPr lang="vi-VN" sz="29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3BF0651D-C4DD-4C6D-90BF-57FE042143DA}"/>
              </a:ext>
            </a:extLst>
          </p:cNvPr>
          <p:cNvSpPr txBox="1"/>
          <p:nvPr/>
        </p:nvSpPr>
        <p:spPr>
          <a:xfrm>
            <a:off x="532638" y="346690"/>
            <a:ext cx="8204328" cy="523220"/>
          </a:xfrm>
          <a:prstGeom prst="rect">
            <a:avLst/>
          </a:prstGeom>
          <a:noFill/>
        </p:spPr>
        <p:txBody>
          <a:bodyPr wrap="square">
            <a:spAutoFit/>
          </a:bodyPr>
          <a:lstStyle/>
          <a:p>
            <a:pPr marR="0" lvl="0" algn="ctr" defTabSz="914400" rtl="0" eaLnBrk="1" fontAlgn="base" latinLnBrk="0" hangingPunct="1">
              <a:lnSpc>
                <a:spcPct val="100000"/>
              </a:lnSpc>
              <a:spcBef>
                <a:spcPts val="0"/>
              </a:spcBef>
              <a:spcAft>
                <a:spcPts val="600"/>
              </a:spcAft>
              <a:buClrTx/>
              <a:buSzTx/>
              <a:tabLst/>
              <a:defRPr/>
            </a:pPr>
            <a:r>
              <a:rPr lang="vi-VN" sz="2800">
                <a:ln w="19050">
                  <a:solidFill>
                    <a:srgbClr val="002060"/>
                  </a:solidFill>
                </a:ln>
                <a:solidFill>
                  <a:srgbClr val="FFC000"/>
                </a:solidFill>
                <a:latin typeface="UTM Cookies" panose="02040603050506020204" pitchFamily="18" charset="0"/>
                <a:cs typeface="Arial" panose="020B0604020202020204" pitchFamily="34" charset="0"/>
              </a:rPr>
              <a:t>Thiên đường của các loài động vật hoang dã</a:t>
            </a:r>
            <a:endParaRPr lang="sv-SE" sz="2800" dirty="0">
              <a:ln w="19050">
                <a:solidFill>
                  <a:srgbClr val="002060"/>
                </a:solidFill>
              </a:ln>
              <a:solidFill>
                <a:srgbClr val="FFC000"/>
              </a:solidFill>
              <a:latin typeface="UTM Cookies" panose="02040603050506020204" pitchFamily="18" charset="0"/>
              <a:cs typeface="Arial" panose="020B0604020202020204" pitchFamily="34" charset="0"/>
            </a:endParaRPr>
          </a:p>
        </p:txBody>
      </p:sp>
    </p:spTree>
    <p:extLst>
      <p:ext uri="{BB962C8B-B14F-4D97-AF65-F5344CB8AC3E}">
        <p14:creationId xmlns:p14="http://schemas.microsoft.com/office/powerpoint/2010/main" val="98868272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6">
            <a:extLst>
              <a:ext uri="{FF2B5EF4-FFF2-40B4-BE49-F238E27FC236}">
                <a16:creationId xmlns:a16="http://schemas.microsoft.com/office/drawing/2014/main" id="{C6F4A8E7-46B3-4EEE-B282-CF386B335E61}"/>
              </a:ext>
            </a:extLst>
          </p:cNvPr>
          <p:cNvSpPr/>
          <p:nvPr/>
        </p:nvSpPr>
        <p:spPr>
          <a:xfrm>
            <a:off x="442180" y="627683"/>
            <a:ext cx="8332595" cy="41088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Tại đây còn có Trung tâm Sức khoẻ Động vật hoang dã – nơi chăm sóc những con thú bị bệnh, bị thương hoặc mồ côi. Mỗi năm, đội ngũ chuyên gia, bác sĩ thú y và y tá của bệnh viện động vật đã chăm sóc cho hơn 1 500 cá thể động vật bản địa. Những người yêu động vật có thể ghé thăm một số “bệnh nhân” đang hồi phục, xem bác sĩ thú y làm việc hoặc tận tình chữa trị cho những con vật bị ốm hay bị thương.</a:t>
            </a:r>
            <a:endParaRPr kumimoji="0" lang="vi-VN" sz="2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03014653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6">
            <a:extLst>
              <a:ext uri="{FF2B5EF4-FFF2-40B4-BE49-F238E27FC236}">
                <a16:creationId xmlns:a16="http://schemas.microsoft.com/office/drawing/2014/main" id="{C6F4A8E7-46B3-4EEE-B282-CF386B335E61}"/>
              </a:ext>
            </a:extLst>
          </p:cNvPr>
          <p:cNvSpPr/>
          <p:nvPr/>
        </p:nvSpPr>
        <p:spPr>
          <a:xfrm>
            <a:off x="442180" y="627683"/>
            <a:ext cx="8332595" cy="36625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Đến đây, du khách có dịp chiêm ngưỡng loài chim săn mồi sải cánh trên bầu trời, ngắm dáng vẻ đáng yêu của loài gấu túi đu ngủ trên cành cây,... Cũng ở đây, du khách còn được xem các chú vẹt phô diễn bộ lông lộng lẫy trong chương trình biểu diễn “Linh hồn của bầu trời” nổi tiếng hay chơi đùa cùng loài thú mỏ vịt duy nhất trên thế giới.</a:t>
            </a:r>
            <a:endPar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Nguyễn Hoài Linh tổng hợp</a:t>
            </a:r>
            <a:endParaRPr kumimoji="0" lang="vi-VN" sz="29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5230245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4"/>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alpha val="78000"/>
            </a:srgbClr>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grpSp>
        <p:nvGrpSpPr>
          <p:cNvPr id="18" name="Group 17">
            <a:extLst>
              <a:ext uri="{FF2B5EF4-FFF2-40B4-BE49-F238E27FC236}">
                <a16:creationId xmlns:a16="http://schemas.microsoft.com/office/drawing/2014/main" id="{89EE6FF3-B10D-4812-B179-4FE51F2C4043}"/>
              </a:ext>
            </a:extLst>
          </p:cNvPr>
          <p:cNvGrpSpPr/>
          <p:nvPr/>
        </p:nvGrpSpPr>
        <p:grpSpPr>
          <a:xfrm>
            <a:off x="2421021" y="562521"/>
            <a:ext cx="3995515" cy="2037128"/>
            <a:chOff x="632010" y="0"/>
            <a:chExt cx="2979158" cy="2037128"/>
          </a:xfrm>
        </p:grpSpPr>
        <p:grpSp>
          <p:nvGrpSpPr>
            <p:cNvPr id="28" name="Group 27">
              <a:extLst>
                <a:ext uri="{FF2B5EF4-FFF2-40B4-BE49-F238E27FC236}">
                  <a16:creationId xmlns:a16="http://schemas.microsoft.com/office/drawing/2014/main" id="{BD95E85A-F496-4965-A4AD-B1BE5F717405}"/>
                </a:ext>
              </a:extLst>
            </p:cNvPr>
            <p:cNvGrpSpPr/>
            <p:nvPr/>
          </p:nvGrpSpPr>
          <p:grpSpPr>
            <a:xfrm>
              <a:off x="1169905" y="0"/>
              <a:ext cx="2441263" cy="2037128"/>
              <a:chOff x="1570650" y="446027"/>
              <a:chExt cx="2715973" cy="2037128"/>
            </a:xfrm>
          </p:grpSpPr>
          <p:sp>
            <p:nvSpPr>
              <p:cNvPr id="29" name="TextBox 28">
                <a:extLst>
                  <a:ext uri="{FF2B5EF4-FFF2-40B4-BE49-F238E27FC236}">
                    <a16:creationId xmlns:a16="http://schemas.microsoft.com/office/drawing/2014/main" id="{5C821BD1-9B0A-4C2C-9628-FE25CCA67B6A}"/>
                  </a:ext>
                </a:extLst>
              </p:cNvPr>
              <p:cNvSpPr txBox="1"/>
              <p:nvPr/>
            </p:nvSpPr>
            <p:spPr>
              <a:xfrm>
                <a:off x="1575313" y="446027"/>
                <a:ext cx="2711310" cy="2031325"/>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600"/>
                  </a:spcAft>
                  <a:buClrTx/>
                  <a:buSzTx/>
                  <a:tabLst/>
                  <a:defRPr/>
                </a:pPr>
                <a:r>
                  <a:rPr lang="sv-SE" sz="6000" b="1" dirty="0">
                    <a:ln w="231775">
                      <a:solidFill>
                        <a:srgbClr val="FFFFFF"/>
                      </a:solidFill>
                      <a:prstDash val="solid"/>
                    </a:ln>
                    <a:solidFill>
                      <a:srgbClr val="FFFFFF"/>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GIỌNG</a:t>
                </a:r>
                <a:r>
                  <a:rPr lang="sv-SE" sz="6600" dirty="0">
                    <a:ln w="231775">
                      <a:solidFill>
                        <a:srgbClr val="FFFFFF"/>
                      </a:solidFill>
                    </a:ln>
                    <a:solidFill>
                      <a:srgbClr val="FFFFFF"/>
                    </a:solidFill>
                    <a:latin typeface="LNTH-Hoa Nho LNTH" pitchFamily="2" charset="0"/>
                    <a:ea typeface="LNTH-LuoLuoNotangYuanTi 1" pitchFamily="2" charset="-128"/>
                    <a:cs typeface="LNTH-LuoLuoNotangYuanTi 1" pitchFamily="2" charset="-128"/>
                  </a:rPr>
                  <a:t> </a:t>
                </a:r>
                <a:r>
                  <a:rPr lang="sv-SE" sz="6000" b="1" dirty="0">
                    <a:ln w="231775">
                      <a:solidFill>
                        <a:srgbClr val="FFFFFF"/>
                      </a:solidFill>
                      <a:prstDash val="solid"/>
                    </a:ln>
                    <a:solidFill>
                      <a:srgbClr val="FFFFFF"/>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ĐỌC</a:t>
                </a:r>
              </a:p>
            </p:txBody>
          </p:sp>
          <p:sp>
            <p:nvSpPr>
              <p:cNvPr id="30" name="TextBox 29">
                <a:extLst>
                  <a:ext uri="{FF2B5EF4-FFF2-40B4-BE49-F238E27FC236}">
                    <a16:creationId xmlns:a16="http://schemas.microsoft.com/office/drawing/2014/main" id="{FCAB600F-FAA9-4FC0-AEE6-0956CF442AA4}"/>
                  </a:ext>
                </a:extLst>
              </p:cNvPr>
              <p:cNvSpPr txBox="1"/>
              <p:nvPr/>
            </p:nvSpPr>
            <p:spPr>
              <a:xfrm>
                <a:off x="1570650" y="451830"/>
                <a:ext cx="2715972" cy="2031325"/>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600"/>
                  </a:spcAft>
                  <a:buClrTx/>
                  <a:buSzTx/>
                  <a:tabLst/>
                  <a:defRPr/>
                </a:pPr>
                <a:r>
                  <a:rPr lang="sv-SE" sz="6000" b="1" dirty="0">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G</a:t>
                </a:r>
                <a:r>
                  <a:rPr lang="sv-SE" sz="6000" b="1" dirty="0">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I</a:t>
                </a:r>
                <a:r>
                  <a:rPr lang="sv-SE" sz="6000" b="1" dirty="0">
                    <a:ln w="19050">
                      <a:solidFill>
                        <a:srgbClr val="002060"/>
                      </a:solidFill>
                      <a:prstDash val="solid"/>
                    </a:ln>
                    <a:solidFill>
                      <a:srgbClr val="FF99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Ọ</a:t>
                </a:r>
                <a:r>
                  <a:rPr lang="sv-SE" sz="6000" b="1" dirty="0">
                    <a:ln w="19050">
                      <a:solidFill>
                        <a:srgbClr val="002060"/>
                      </a:solidFill>
                      <a:prstDash val="solid"/>
                    </a:ln>
                    <a:solidFill>
                      <a:srgbClr val="CC99FF"/>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N</a:t>
                </a:r>
                <a:r>
                  <a:rPr lang="sv-SE" sz="6000" b="1" dirty="0">
                    <a:ln w="19050">
                      <a:solidFill>
                        <a:srgbClr val="002060"/>
                      </a:solidFill>
                      <a:prstDash val="solid"/>
                    </a:ln>
                    <a:solidFill>
                      <a:srgbClr val="FFCC66"/>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G</a:t>
                </a:r>
                <a:r>
                  <a:rPr lang="sv-SE" sz="6600" dirty="0">
                    <a:solidFill>
                      <a:srgbClr val="77D460"/>
                    </a:solidFill>
                    <a:latin typeface="LNTH-Hoa Nho LNTH" pitchFamily="2" charset="0"/>
                    <a:ea typeface="LNTH-LuoLuoNotangYuanTi 1" pitchFamily="2" charset="-128"/>
                    <a:cs typeface="LNTH-LuoLuoNotangYuanTi 1" pitchFamily="2" charset="-128"/>
                  </a:rPr>
                  <a:t> </a:t>
                </a:r>
                <a:r>
                  <a:rPr lang="sv-SE" sz="6000" b="1" dirty="0">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Đ</a:t>
                </a:r>
                <a:r>
                  <a:rPr lang="sv-SE" sz="6000" b="1" dirty="0">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Ọ</a:t>
                </a:r>
                <a:r>
                  <a:rPr lang="sv-SE" sz="6000" b="1" dirty="0">
                    <a:ln w="19050">
                      <a:solidFill>
                        <a:srgbClr val="002060"/>
                      </a:solidFill>
                      <a:prstDash val="solid"/>
                    </a:ln>
                    <a:solidFill>
                      <a:srgbClr val="FFCC66"/>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rPr>
                  <a:t>C</a:t>
                </a:r>
                <a:endParaRPr lang="sv-SE" sz="6000" b="1" dirty="0">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LNTH-Hoa Nho LNTH" pitchFamily="2" charset="0"/>
                  <a:ea typeface="LNTH-LuoLuoNotangYuanTi 1" pitchFamily="2" charset="-128"/>
                  <a:cs typeface="LNTH-LuoLuoNotangYuanTi 1" pitchFamily="2" charset="-128"/>
                </a:endParaRPr>
              </a:p>
            </p:txBody>
          </p:sp>
        </p:grpSp>
        <p:pic>
          <p:nvPicPr>
            <p:cNvPr id="19" name="Picture 18">
              <a:extLst>
                <a:ext uri="{FF2B5EF4-FFF2-40B4-BE49-F238E27FC236}">
                  <a16:creationId xmlns:a16="http://schemas.microsoft.com/office/drawing/2014/main" id="{745AC99F-C592-4DF9-A4CA-BDC3BB7F321B}"/>
                </a:ext>
              </a:extLst>
            </p:cNvPr>
            <p:cNvPicPr>
              <a:picLocks noChangeAspect="1"/>
            </p:cNvPicPr>
            <p:nvPr/>
          </p:nvPicPr>
          <p:blipFill>
            <a:blip r:embed="rId9"/>
            <a:stretch>
              <a:fillRect/>
            </a:stretch>
          </p:blipFill>
          <p:spPr>
            <a:xfrm rot="20591673">
              <a:off x="632010" y="117367"/>
              <a:ext cx="665088" cy="814029"/>
            </a:xfrm>
            <a:prstGeom prst="rect">
              <a:avLst/>
            </a:prstGeom>
          </p:spPr>
        </p:pic>
      </p:grpSp>
      <p:pic>
        <p:nvPicPr>
          <p:cNvPr id="25" name="Picture 2" descr="Book Cartoon Images - Free Download on Freepik">
            <a:extLst>
              <a:ext uri="{FF2B5EF4-FFF2-40B4-BE49-F238E27FC236}">
                <a16:creationId xmlns:a16="http://schemas.microsoft.com/office/drawing/2014/main" id="{10C550A1-2145-4D59-A819-E5AE0A52647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5000" b="46000" l="5278" r="53056">
                        <a14:foregroundMark x1="50833" y1="45333" x2="50833" y2="45333"/>
                        <a14:foregroundMark x1="53333" y1="41000" x2="53333" y2="41000"/>
                        <a14:foregroundMark x1="17500" y1="46000" x2="17500" y2="46000"/>
                        <a14:foregroundMark x1="10278" y1="34333" x2="27778" y2="26667"/>
                      </a14:backgroundRemoval>
                    </a14:imgEffect>
                  </a14:imgLayer>
                </a14:imgProps>
              </a:ext>
              <a:ext uri="{28A0092B-C50C-407E-A947-70E740481C1C}">
                <a14:useLocalDpi xmlns:a14="http://schemas.microsoft.com/office/drawing/2010/main" val="0"/>
              </a:ext>
            </a:extLst>
          </a:blip>
          <a:srcRect r="45399" b="50000"/>
          <a:stretch/>
        </p:blipFill>
        <p:spPr bwMode="auto">
          <a:xfrm>
            <a:off x="7259377" y="3424468"/>
            <a:ext cx="1674374" cy="127772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F739B95-C2BC-4270-B6F0-A26AB07237A6}"/>
              </a:ext>
            </a:extLst>
          </p:cNvPr>
          <p:cNvSpPr txBox="1"/>
          <p:nvPr/>
        </p:nvSpPr>
        <p:spPr>
          <a:xfrm>
            <a:off x="1812443" y="1905267"/>
            <a:ext cx="5728387" cy="2009061"/>
          </a:xfrm>
          <a:prstGeom prst="roundRect">
            <a:avLst/>
          </a:prstGeom>
          <a:solidFill>
            <a:schemeClr val="bg1"/>
          </a:solidFill>
          <a:ln w="38100">
            <a:solidFill>
              <a:schemeClr val="accent1"/>
            </a:solidFill>
          </a:ln>
        </p:spPr>
        <p:txBody>
          <a:bodyPr wrap="square" rtlCol="0">
            <a:spAutoFit/>
          </a:bodyPr>
          <a:lstStyle/>
          <a:p>
            <a:pPr algn="just"/>
            <a:r>
              <a:rPr lang="vi-VN" sz="2800">
                <a:ea typeface="Roboto" panose="02000000000000000000" pitchFamily="2" charset="0"/>
              </a:rPr>
              <a:t>Toàn bài đọc với giọng thong thả</a:t>
            </a:r>
            <a:endParaRPr lang="en-US" sz="2800">
              <a:ea typeface="Roboto" panose="02000000000000000000" pitchFamily="2" charset="0"/>
            </a:endParaRPr>
          </a:p>
          <a:p>
            <a:pPr algn="just"/>
            <a:r>
              <a:rPr lang="en-US" sz="2800">
                <a:ea typeface="Roboto" panose="02000000000000000000" pitchFamily="2" charset="0"/>
              </a:rPr>
              <a:t>Nhấn giọng ở những từ ngữ chỉ thông tin và hoạt động đáng chú ý của khu bảo tồn.</a:t>
            </a:r>
            <a:endParaRPr lang="en-US" sz="2800" dirty="0">
              <a:ea typeface="Roboto" panose="02000000000000000000" pitchFamily="2" charset="0"/>
            </a:endParaRPr>
          </a:p>
        </p:txBody>
      </p:sp>
    </p:spTree>
    <p:extLst>
      <p:ext uri="{BB962C8B-B14F-4D97-AF65-F5344CB8AC3E}">
        <p14:creationId xmlns:p14="http://schemas.microsoft.com/office/powerpoint/2010/main" val="17205488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1000"/>
                                        <p:tgtEl>
                                          <p:spTgt spid="27"/>
                                        </p:tgtEl>
                                      </p:cBhvr>
                                    </p:animEffect>
                                    <p:anim calcmode="lin" valueType="num">
                                      <p:cBhvr>
                                        <p:cTn id="16" dur="1000" fill="hold"/>
                                        <p:tgtEl>
                                          <p:spTgt spid="27"/>
                                        </p:tgtEl>
                                        <p:attrNameLst>
                                          <p:attrName>ppt_x</p:attrName>
                                        </p:attrNameLst>
                                      </p:cBhvr>
                                      <p:tavLst>
                                        <p:tav tm="0">
                                          <p:val>
                                            <p:strVal val="#ppt_x"/>
                                          </p:val>
                                        </p:tav>
                                        <p:tav tm="100000">
                                          <p:val>
                                            <p:strVal val="#ppt_x"/>
                                          </p:val>
                                        </p:tav>
                                      </p:tavLst>
                                    </p:anim>
                                    <p:anim calcmode="lin" valueType="num">
                                      <p:cBhvr>
                                        <p:cTn id="1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alpha val="78000"/>
            </a:srgbClr>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6" name="TextBox 15">
            <a:extLst>
              <a:ext uri="{FF2B5EF4-FFF2-40B4-BE49-F238E27FC236}">
                <a16:creationId xmlns:a16="http://schemas.microsoft.com/office/drawing/2014/main" id="{F6560D31-3E44-43D0-A138-AEDC74D7B2A1}"/>
              </a:ext>
            </a:extLst>
          </p:cNvPr>
          <p:cNvSpPr txBox="1"/>
          <p:nvPr/>
        </p:nvSpPr>
        <p:spPr>
          <a:xfrm>
            <a:off x="2068045" y="1992868"/>
            <a:ext cx="6235911" cy="578882"/>
          </a:xfrm>
          <a:prstGeom prst="roundRect">
            <a:avLst/>
          </a:prstGeom>
          <a:solidFill>
            <a:srgbClr val="FFFFCC"/>
          </a:solidFill>
          <a:ln w="38100">
            <a:solidFill>
              <a:srgbClr val="FFC000"/>
            </a:solidFill>
          </a:ln>
        </p:spPr>
        <p:txBody>
          <a:bodyPr wrap="square" rtlCol="0">
            <a:spAutoFit/>
          </a:bodyPr>
          <a:lstStyle/>
          <a:p>
            <a:pPr algn="just"/>
            <a:r>
              <a:rPr lang="en-US" sz="2800" b="1">
                <a:latin typeface="Calibri" panose="020F0502020204030204" pitchFamily="34" charset="0"/>
                <a:ea typeface="Roboto" panose="02000000000000000000" pitchFamily="2" charset="0"/>
                <a:cs typeface="Calibri" panose="020F0502020204030204" pitchFamily="34" charset="0"/>
              </a:rPr>
              <a:t>Đoạn 1:</a:t>
            </a:r>
            <a:r>
              <a:rPr lang="en-US" sz="2800">
                <a:latin typeface="Calibri" panose="020F0502020204030204" pitchFamily="34" charset="0"/>
                <a:ea typeface="Roboto" panose="02000000000000000000" pitchFamily="2" charset="0"/>
                <a:cs typeface="Calibri" panose="020F0502020204030204" pitchFamily="34" charset="0"/>
              </a:rPr>
              <a:t> Từ đầu đến “đà điểu”.</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sp>
        <p:nvSpPr>
          <p:cNvPr id="20" name="TextBox 19">
            <a:extLst>
              <a:ext uri="{FF2B5EF4-FFF2-40B4-BE49-F238E27FC236}">
                <a16:creationId xmlns:a16="http://schemas.microsoft.com/office/drawing/2014/main" id="{7CFC9F57-6FA1-4520-839B-247D0530F47E}"/>
              </a:ext>
            </a:extLst>
          </p:cNvPr>
          <p:cNvSpPr txBox="1"/>
          <p:nvPr/>
        </p:nvSpPr>
        <p:spPr>
          <a:xfrm>
            <a:off x="2068047" y="2693351"/>
            <a:ext cx="6235910" cy="578882"/>
          </a:xfrm>
          <a:prstGeom prst="roundRect">
            <a:avLst/>
          </a:prstGeom>
          <a:solidFill>
            <a:srgbClr val="FFFFCC"/>
          </a:solidFill>
          <a:ln w="38100">
            <a:solidFill>
              <a:srgbClr val="FFC000"/>
            </a:solidFill>
          </a:ln>
        </p:spPr>
        <p:txBody>
          <a:bodyPr wrap="square" rtlCol="0">
            <a:spAutoFit/>
          </a:bodyPr>
          <a:lstStyle/>
          <a:p>
            <a:pPr algn="just"/>
            <a:r>
              <a:rPr lang="vi-VN" sz="2800" b="1">
                <a:latin typeface="Calibri" panose="020F0502020204030204" pitchFamily="34" charset="0"/>
                <a:ea typeface="Roboto" panose="02000000000000000000" pitchFamily="2" charset="0"/>
                <a:cs typeface="Calibri" panose="020F0502020204030204" pitchFamily="34" charset="0"/>
              </a:rPr>
              <a:t>Đoạn 2: </a:t>
            </a:r>
            <a:r>
              <a:rPr lang="vi-VN" sz="2800">
                <a:latin typeface="Calibri" panose="020F0502020204030204" pitchFamily="34" charset="0"/>
                <a:ea typeface="Roboto" panose="02000000000000000000" pitchFamily="2" charset="0"/>
                <a:cs typeface="Calibri" panose="020F0502020204030204" pitchFamily="34" charset="0"/>
              </a:rPr>
              <a:t>Tiếp theo đến “bị thương”.</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grpSp>
        <p:nvGrpSpPr>
          <p:cNvPr id="24" name="Group 23">
            <a:extLst>
              <a:ext uri="{FF2B5EF4-FFF2-40B4-BE49-F238E27FC236}">
                <a16:creationId xmlns:a16="http://schemas.microsoft.com/office/drawing/2014/main" id="{A8590D52-3D50-4D11-81EC-230E621DEE08}"/>
              </a:ext>
            </a:extLst>
          </p:cNvPr>
          <p:cNvGrpSpPr/>
          <p:nvPr/>
        </p:nvGrpSpPr>
        <p:grpSpPr>
          <a:xfrm>
            <a:off x="1126934" y="778984"/>
            <a:ext cx="6557152" cy="653215"/>
            <a:chOff x="1507322" y="860201"/>
            <a:chExt cx="8173942" cy="653215"/>
          </a:xfrm>
        </p:grpSpPr>
        <p:sp>
          <p:nvSpPr>
            <p:cNvPr id="5" name="TextBox 4">
              <a:extLst>
                <a:ext uri="{FF2B5EF4-FFF2-40B4-BE49-F238E27FC236}">
                  <a16:creationId xmlns:a16="http://schemas.microsoft.com/office/drawing/2014/main" id="{01858E4A-7D7B-4F86-8324-CD5878C972F6}"/>
                </a:ext>
              </a:extLst>
            </p:cNvPr>
            <p:cNvSpPr txBox="1"/>
            <p:nvPr/>
          </p:nvSpPr>
          <p:spPr>
            <a:xfrm>
              <a:off x="1907773" y="926145"/>
              <a:ext cx="7773491" cy="578882"/>
            </a:xfrm>
            <a:prstGeom prst="roundRect">
              <a:avLst/>
            </a:prstGeom>
            <a:solidFill>
              <a:srgbClr val="CCFFFF"/>
            </a:solidFill>
            <a:ln w="38100">
              <a:solidFill>
                <a:srgbClr val="0070C0"/>
              </a:solidFill>
            </a:ln>
          </p:spPr>
          <p:txBody>
            <a:bodyPr wrap="square" rtlCol="0">
              <a:spAutoFit/>
            </a:bodyPr>
            <a:lstStyle/>
            <a:p>
              <a:pPr algn="ct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Bài</a:t>
              </a: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tập</a:t>
              </a: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đọc</a:t>
              </a: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được</a:t>
              </a:r>
              <a:r>
                <a:rPr lang="en-US" sz="2800" b="1" dirty="0">
                  <a:latin typeface="Calibri" panose="020F0502020204030204" pitchFamily="34" charset="0"/>
                  <a:ea typeface="Roboto" panose="02000000000000000000" pitchFamily="2" charset="0"/>
                  <a:cs typeface="Calibri" panose="020F0502020204030204" pitchFamily="34" charset="0"/>
                </a:rPr>
                <a:t> chia </a:t>
              </a:r>
              <a:r>
                <a:rPr lang="en-US" sz="2800" b="1" dirty="0" err="1">
                  <a:latin typeface="Calibri" panose="020F0502020204030204" pitchFamily="34" charset="0"/>
                  <a:ea typeface="Roboto" panose="02000000000000000000" pitchFamily="2" charset="0"/>
                  <a:cs typeface="Calibri" panose="020F0502020204030204" pitchFamily="34" charset="0"/>
                </a:rPr>
                <a:t>làm</a:t>
              </a: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mấy</a:t>
              </a:r>
              <a:r>
                <a:rPr lang="en-US" sz="2800" b="1"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đoạn</a:t>
              </a:r>
              <a:r>
                <a:rPr lang="en-US" sz="2800" b="1" dirty="0">
                  <a:latin typeface="Calibri" panose="020F0502020204030204" pitchFamily="34" charset="0"/>
                  <a:ea typeface="Roboto" panose="02000000000000000000" pitchFamily="2" charset="0"/>
                  <a:cs typeface="Calibri" panose="020F0502020204030204" pitchFamily="34" charset="0"/>
                </a:rPr>
                <a:t>?</a:t>
              </a:r>
            </a:p>
          </p:txBody>
        </p:sp>
        <p:pic>
          <p:nvPicPr>
            <p:cNvPr id="26" name="Picture 25">
              <a:extLst>
                <a:ext uri="{FF2B5EF4-FFF2-40B4-BE49-F238E27FC236}">
                  <a16:creationId xmlns:a16="http://schemas.microsoft.com/office/drawing/2014/main" id="{6A8B23D3-F76D-43AE-9EAD-1CB8BA8B9F9B}"/>
                </a:ext>
              </a:extLst>
            </p:cNvPr>
            <p:cNvPicPr>
              <a:picLocks noChangeAspect="1"/>
            </p:cNvPicPr>
            <p:nvPr/>
          </p:nvPicPr>
          <p:blipFill>
            <a:blip r:embed="rId8"/>
            <a:stretch>
              <a:fillRect/>
            </a:stretch>
          </p:blipFill>
          <p:spPr>
            <a:xfrm>
              <a:off x="1507322" y="860201"/>
              <a:ext cx="800902" cy="653215"/>
            </a:xfrm>
            <a:prstGeom prst="rect">
              <a:avLst/>
            </a:prstGeom>
          </p:spPr>
        </p:pic>
      </p:grpSp>
      <p:sp>
        <p:nvSpPr>
          <p:cNvPr id="6" name="TextBox 5">
            <a:extLst>
              <a:ext uri="{FF2B5EF4-FFF2-40B4-BE49-F238E27FC236}">
                <a16:creationId xmlns:a16="http://schemas.microsoft.com/office/drawing/2014/main" id="{9E08392F-0AD6-4641-99D8-659865E854F3}"/>
              </a:ext>
            </a:extLst>
          </p:cNvPr>
          <p:cNvSpPr txBox="1"/>
          <p:nvPr/>
        </p:nvSpPr>
        <p:spPr>
          <a:xfrm>
            <a:off x="2093910" y="3424468"/>
            <a:ext cx="6235910" cy="578882"/>
          </a:xfrm>
          <a:prstGeom prst="roundRect">
            <a:avLst/>
          </a:prstGeom>
          <a:solidFill>
            <a:srgbClr val="FFFFCC"/>
          </a:solidFill>
          <a:ln w="38100">
            <a:solidFill>
              <a:srgbClr val="FFC000"/>
            </a:solidFill>
          </a:ln>
        </p:spPr>
        <p:txBody>
          <a:bodyPr wrap="square" rtlCol="0">
            <a:spAutoFit/>
          </a:bodyPr>
          <a:lstStyle/>
          <a:p>
            <a:pPr algn="just"/>
            <a:r>
              <a:rPr lang="en-US" sz="2800"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Đoạn</a:t>
            </a:r>
            <a:r>
              <a:rPr lang="en-US" sz="2800" b="1" dirty="0">
                <a:latin typeface="Calibri" panose="020F0502020204030204" pitchFamily="34" charset="0"/>
                <a:ea typeface="Roboto" panose="02000000000000000000" pitchFamily="2" charset="0"/>
                <a:cs typeface="Calibri" panose="020F0502020204030204" pitchFamily="34" charset="0"/>
              </a:rPr>
              <a:t> </a:t>
            </a:r>
            <a:r>
              <a:rPr lang="vi-VN" sz="2800" b="1" dirty="0">
                <a:latin typeface="Calibri" panose="020F0502020204030204" pitchFamily="34" charset="0"/>
                <a:ea typeface="Roboto" panose="02000000000000000000" pitchFamily="2" charset="0"/>
                <a:cs typeface="Calibri" panose="020F0502020204030204" pitchFamily="34" charset="0"/>
              </a:rPr>
              <a:t>3</a:t>
            </a:r>
            <a:r>
              <a:rPr lang="en-US" sz="2800" b="1" dirty="0">
                <a:latin typeface="Calibri" panose="020F0502020204030204" pitchFamily="34" charset="0"/>
                <a:ea typeface="Roboto" panose="02000000000000000000" pitchFamily="2" charset="0"/>
                <a:cs typeface="Calibri" panose="020F0502020204030204" pitchFamily="34" charset="0"/>
              </a:rPr>
              <a:t>:</a:t>
            </a:r>
            <a:r>
              <a:rPr lang="vi-VN" sz="2800" dirty="0">
                <a:latin typeface="Calibri" panose="020F0502020204030204" pitchFamily="34" charset="0"/>
                <a:ea typeface="Roboto" panose="02000000000000000000" pitchFamily="2" charset="0"/>
                <a:cs typeface="Calibri" panose="020F0502020204030204" pitchFamily="34" charset="0"/>
              </a:rPr>
              <a:t> Còn lại</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sp>
        <p:nvSpPr>
          <p:cNvPr id="7" name="Freeform 5">
            <a:extLst>
              <a:ext uri="{FF2B5EF4-FFF2-40B4-BE49-F238E27FC236}">
                <a16:creationId xmlns:a16="http://schemas.microsoft.com/office/drawing/2014/main" id="{AE633A34-AE56-6791-4CE7-E0A3BBC0B772}"/>
              </a:ext>
            </a:extLst>
          </p:cNvPr>
          <p:cNvSpPr/>
          <p:nvPr/>
        </p:nvSpPr>
        <p:spPr>
          <a:xfrm>
            <a:off x="-517232" y="2176986"/>
            <a:ext cx="2585277" cy="2787536"/>
          </a:xfrm>
          <a:custGeom>
            <a:avLst/>
            <a:gdLst/>
            <a:ahLst/>
            <a:cxnLst/>
            <a:rect l="l" t="t" r="r" b="b"/>
            <a:pathLst>
              <a:path w="7812843" h="7500330">
                <a:moveTo>
                  <a:pt x="0" y="0"/>
                </a:moveTo>
                <a:lnTo>
                  <a:pt x="7812843" y="0"/>
                </a:lnTo>
                <a:lnTo>
                  <a:pt x="7812843" y="7500330"/>
                </a:lnTo>
                <a:lnTo>
                  <a:pt x="0" y="7500330"/>
                </a:lnTo>
                <a:lnTo>
                  <a:pt x="0" y="0"/>
                </a:lnTo>
                <a:close/>
              </a:path>
            </a:pathLst>
          </a:custGeom>
          <a:blipFill>
            <a:blip r:embed="rId9"/>
            <a:stretch>
              <a:fillRect/>
            </a:stretch>
          </a:blipFill>
        </p:spPr>
        <p:txBody>
          <a:bodyPr/>
          <a:lstStyle/>
          <a:p>
            <a:endParaRPr lang="en-US"/>
          </a:p>
        </p:txBody>
      </p:sp>
    </p:spTree>
    <p:extLst>
      <p:ext uri="{BB962C8B-B14F-4D97-AF65-F5344CB8AC3E}">
        <p14:creationId xmlns:p14="http://schemas.microsoft.com/office/powerpoint/2010/main" val="3385514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0607" t="-5706" r="-2927" b="-52014"/>
            </a:stretch>
          </a:blipFill>
        </p:spPr>
        <p:txBody>
          <a:bodyPr/>
          <a:lstStyle/>
          <a:p>
            <a:pPr defTabSz="457200">
              <a:buClrTx/>
            </a:pPr>
            <a:endParaRPr lang="en-US" sz="900" kern="1200">
              <a:solidFill>
                <a:prstClr val="black"/>
              </a:solidFill>
              <a:latin typeface="Calibri"/>
              <a:ea typeface="+mn-ea"/>
              <a:cs typeface="+mn-cs"/>
            </a:endParaRPr>
          </a:p>
        </p:txBody>
      </p:sp>
      <p:sp>
        <p:nvSpPr>
          <p:cNvPr id="6" name="Freeform 6"/>
          <p:cNvSpPr/>
          <p:nvPr/>
        </p:nvSpPr>
        <p:spPr>
          <a:xfrm>
            <a:off x="6842813" y="3201309"/>
            <a:ext cx="3279044" cy="2659007"/>
          </a:xfrm>
          <a:custGeom>
            <a:avLst/>
            <a:gdLst/>
            <a:ahLst/>
            <a:cxnLst/>
            <a:rect l="l" t="t" r="r" b="b"/>
            <a:pathLst>
              <a:path w="6558088" h="5318013">
                <a:moveTo>
                  <a:pt x="0" y="0"/>
                </a:moveTo>
                <a:lnTo>
                  <a:pt x="6558088" y="0"/>
                </a:lnTo>
                <a:lnTo>
                  <a:pt x="6558088" y="5318014"/>
                </a:lnTo>
                <a:lnTo>
                  <a:pt x="0" y="53180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7" name="Freeform 7"/>
          <p:cNvSpPr/>
          <p:nvPr/>
        </p:nvSpPr>
        <p:spPr>
          <a:xfrm>
            <a:off x="2676957" y="722957"/>
            <a:ext cx="4429517" cy="4453811"/>
          </a:xfrm>
          <a:custGeom>
            <a:avLst/>
            <a:gdLst/>
            <a:ahLst/>
            <a:cxnLst/>
            <a:rect l="l" t="t" r="r" b="b"/>
            <a:pathLst>
              <a:path w="8859034" h="8907621">
                <a:moveTo>
                  <a:pt x="0" y="0"/>
                </a:moveTo>
                <a:lnTo>
                  <a:pt x="8859034" y="0"/>
                </a:lnTo>
                <a:lnTo>
                  <a:pt x="8859034" y="8907621"/>
                </a:lnTo>
                <a:lnTo>
                  <a:pt x="0" y="89076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8" name="Freeform 8"/>
          <p:cNvSpPr/>
          <p:nvPr/>
        </p:nvSpPr>
        <p:spPr>
          <a:xfrm>
            <a:off x="4946946" y="619605"/>
            <a:ext cx="1209398" cy="886159"/>
          </a:xfrm>
          <a:custGeom>
            <a:avLst/>
            <a:gdLst/>
            <a:ahLst/>
            <a:cxnLst/>
            <a:rect l="l" t="t" r="r" b="b"/>
            <a:pathLst>
              <a:path w="2418796" h="1772318">
                <a:moveTo>
                  <a:pt x="0" y="0"/>
                </a:moveTo>
                <a:lnTo>
                  <a:pt x="2418795" y="0"/>
                </a:lnTo>
                <a:lnTo>
                  <a:pt x="2418795" y="1772318"/>
                </a:lnTo>
                <a:lnTo>
                  <a:pt x="0" y="177231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2" name="Freeform 12"/>
          <p:cNvSpPr/>
          <p:nvPr/>
        </p:nvSpPr>
        <p:spPr>
          <a:xfrm>
            <a:off x="0" y="-679193"/>
            <a:ext cx="2347656" cy="2057400"/>
          </a:xfrm>
          <a:custGeom>
            <a:avLst/>
            <a:gdLst/>
            <a:ahLst/>
            <a:cxnLst/>
            <a:rect l="l" t="t" r="r" b="b"/>
            <a:pathLst>
              <a:path w="4695311" h="4114800">
                <a:moveTo>
                  <a:pt x="0" y="0"/>
                </a:moveTo>
                <a:lnTo>
                  <a:pt x="4695311" y="0"/>
                </a:lnTo>
                <a:lnTo>
                  <a:pt x="4695311"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3" name="Freeform 13"/>
          <p:cNvSpPr/>
          <p:nvPr/>
        </p:nvSpPr>
        <p:spPr>
          <a:xfrm>
            <a:off x="-593027" y="3509328"/>
            <a:ext cx="3279044" cy="2659007"/>
          </a:xfrm>
          <a:custGeom>
            <a:avLst/>
            <a:gdLst/>
            <a:ahLst/>
            <a:cxnLst/>
            <a:rect l="l" t="t" r="r" b="b"/>
            <a:pathLst>
              <a:path w="6558088" h="5318013">
                <a:moveTo>
                  <a:pt x="0" y="0"/>
                </a:moveTo>
                <a:lnTo>
                  <a:pt x="6558089" y="0"/>
                </a:lnTo>
                <a:lnTo>
                  <a:pt x="6558089" y="5318014"/>
                </a:lnTo>
                <a:lnTo>
                  <a:pt x="0" y="53180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grpSp>
        <p:nvGrpSpPr>
          <p:cNvPr id="17" name="Group 16">
            <a:extLst>
              <a:ext uri="{FF2B5EF4-FFF2-40B4-BE49-F238E27FC236}">
                <a16:creationId xmlns:a16="http://schemas.microsoft.com/office/drawing/2014/main" id="{A529E523-5D1B-D68B-804B-1E5CA5CA7F2B}"/>
              </a:ext>
            </a:extLst>
          </p:cNvPr>
          <p:cNvGrpSpPr/>
          <p:nvPr/>
        </p:nvGrpSpPr>
        <p:grpSpPr>
          <a:xfrm>
            <a:off x="2676957" y="176021"/>
            <a:ext cx="3600375" cy="653215"/>
            <a:chOff x="1507322" y="860201"/>
            <a:chExt cx="4488116" cy="653215"/>
          </a:xfrm>
        </p:grpSpPr>
        <p:sp>
          <p:nvSpPr>
            <p:cNvPr id="18" name="TextBox 17">
              <a:extLst>
                <a:ext uri="{FF2B5EF4-FFF2-40B4-BE49-F238E27FC236}">
                  <a16:creationId xmlns:a16="http://schemas.microsoft.com/office/drawing/2014/main" id="{51B66B3C-0577-DAEA-762E-7267CEFD0D82}"/>
                </a:ext>
              </a:extLst>
            </p:cNvPr>
            <p:cNvSpPr txBox="1"/>
            <p:nvPr/>
          </p:nvSpPr>
          <p:spPr>
            <a:xfrm>
              <a:off x="2089412" y="924040"/>
              <a:ext cx="3906026" cy="578882"/>
            </a:xfrm>
            <a:prstGeom prst="roundRect">
              <a:avLst/>
            </a:prstGeom>
            <a:solidFill>
              <a:srgbClr val="CCFFFF"/>
            </a:solidFill>
            <a:ln w="38100">
              <a:solidFill>
                <a:srgbClr val="0070C0"/>
              </a:solidFill>
            </a:ln>
          </p:spPr>
          <p:txBody>
            <a:bodyPr wrap="square" rtlCol="0">
              <a:spAutoFit/>
            </a:bodyPr>
            <a:lstStyle/>
            <a:p>
              <a:pPr algn="ctr"/>
              <a:r>
                <a:rPr lang="en-US" sz="2800" b="1">
                  <a:latin typeface="Calibri" panose="020F0502020204030204" pitchFamily="34" charset="0"/>
                  <a:ea typeface="Roboto" panose="02000000000000000000" pitchFamily="2" charset="0"/>
                  <a:cs typeface="Calibri" panose="020F0502020204030204" pitchFamily="34" charset="0"/>
                </a:rPr>
                <a:t>   Luyện đọc từ khó</a:t>
              </a:r>
              <a:endParaRPr lang="en-US" sz="2800" b="1" dirty="0">
                <a:latin typeface="Calibri" panose="020F0502020204030204" pitchFamily="34" charset="0"/>
                <a:ea typeface="Roboto" panose="02000000000000000000" pitchFamily="2" charset="0"/>
                <a:cs typeface="Calibri" panose="020F0502020204030204" pitchFamily="34" charset="0"/>
              </a:endParaRPr>
            </a:p>
          </p:txBody>
        </p:sp>
        <p:pic>
          <p:nvPicPr>
            <p:cNvPr id="19" name="Picture 18">
              <a:extLst>
                <a:ext uri="{FF2B5EF4-FFF2-40B4-BE49-F238E27FC236}">
                  <a16:creationId xmlns:a16="http://schemas.microsoft.com/office/drawing/2014/main" id="{5B053EBA-A36F-F7D2-99A6-DB1AD074F12D}"/>
                </a:ext>
              </a:extLst>
            </p:cNvPr>
            <p:cNvPicPr>
              <a:picLocks noChangeAspect="1"/>
            </p:cNvPicPr>
            <p:nvPr/>
          </p:nvPicPr>
          <p:blipFill>
            <a:blip r:embed="rId12"/>
            <a:stretch>
              <a:fillRect/>
            </a:stretch>
          </p:blipFill>
          <p:spPr>
            <a:xfrm>
              <a:off x="1507322" y="860201"/>
              <a:ext cx="800902" cy="653215"/>
            </a:xfrm>
            <a:prstGeom prst="rect">
              <a:avLst/>
            </a:prstGeom>
          </p:spPr>
        </p:pic>
      </p:grpSp>
      <p:sp>
        <p:nvSpPr>
          <p:cNvPr id="20" name="TextBox 19">
            <a:extLst>
              <a:ext uri="{FF2B5EF4-FFF2-40B4-BE49-F238E27FC236}">
                <a16:creationId xmlns:a16="http://schemas.microsoft.com/office/drawing/2014/main" id="{5D2E6CF1-3503-5CB2-DF73-0A20BFEE9378}"/>
              </a:ext>
            </a:extLst>
          </p:cNvPr>
          <p:cNvSpPr txBox="1"/>
          <p:nvPr/>
        </p:nvSpPr>
        <p:spPr>
          <a:xfrm>
            <a:off x="241242" y="1447174"/>
            <a:ext cx="2106414" cy="578882"/>
          </a:xfrm>
          <a:prstGeom prst="roundRect">
            <a:avLst/>
          </a:prstGeom>
          <a:solidFill>
            <a:schemeClr val="bg1"/>
          </a:solidFill>
          <a:ln w="38100">
            <a:solidFill>
              <a:schemeClr val="accent1"/>
            </a:solidFill>
          </a:ln>
        </p:spPr>
        <p:txBody>
          <a:bodyPr wrap="square" rtlCol="0">
            <a:spAutoFit/>
          </a:bodyPr>
          <a:lstStyle/>
          <a:p>
            <a:pPr algn="just"/>
            <a:r>
              <a:rPr lang="vi-VN" sz="2800">
                <a:ea typeface="Roboto" panose="02000000000000000000" pitchFamily="2" charset="0"/>
              </a:rPr>
              <a:t>Hi-ơ-lơ-vin</a:t>
            </a:r>
            <a:endParaRPr lang="en-US" sz="2800" dirty="0">
              <a:ea typeface="Roboto" panose="02000000000000000000" pitchFamily="2" charset="0"/>
            </a:endParaRPr>
          </a:p>
        </p:txBody>
      </p:sp>
      <p:sp>
        <p:nvSpPr>
          <p:cNvPr id="21" name="TextBox 20">
            <a:extLst>
              <a:ext uri="{FF2B5EF4-FFF2-40B4-BE49-F238E27FC236}">
                <a16:creationId xmlns:a16="http://schemas.microsoft.com/office/drawing/2014/main" id="{18F18BC5-41B7-F5AC-E7AF-D531ED783D35}"/>
              </a:ext>
            </a:extLst>
          </p:cNvPr>
          <p:cNvSpPr txBox="1"/>
          <p:nvPr/>
        </p:nvSpPr>
        <p:spPr>
          <a:xfrm>
            <a:off x="274030" y="2503071"/>
            <a:ext cx="2106414" cy="578882"/>
          </a:xfrm>
          <a:prstGeom prst="roundRect">
            <a:avLst/>
          </a:prstGeom>
          <a:solidFill>
            <a:schemeClr val="bg1"/>
          </a:solidFill>
          <a:ln w="38100">
            <a:solidFill>
              <a:schemeClr val="accent1"/>
            </a:solidFill>
          </a:ln>
        </p:spPr>
        <p:txBody>
          <a:bodyPr wrap="square" rtlCol="0">
            <a:spAutoFit/>
          </a:bodyPr>
          <a:lstStyle/>
          <a:p>
            <a:pPr algn="just"/>
            <a:r>
              <a:rPr lang="vi-VN" sz="2800">
                <a:ea typeface="Roboto" panose="02000000000000000000" pitchFamily="2" charset="0"/>
              </a:rPr>
              <a:t>kăng-gu-ru</a:t>
            </a:r>
            <a:endParaRPr lang="en-US" sz="2800" dirty="0">
              <a:ea typeface="Roboto" panose="02000000000000000000" pitchFamily="2" charset="0"/>
            </a:endParaRPr>
          </a:p>
        </p:txBody>
      </p:sp>
      <p:sp>
        <p:nvSpPr>
          <p:cNvPr id="22" name="TextBox 21">
            <a:extLst>
              <a:ext uri="{FF2B5EF4-FFF2-40B4-BE49-F238E27FC236}">
                <a16:creationId xmlns:a16="http://schemas.microsoft.com/office/drawing/2014/main" id="{E98ED1AD-AC1A-E373-394B-1BEE5718FACE}"/>
              </a:ext>
            </a:extLst>
          </p:cNvPr>
          <p:cNvSpPr txBox="1"/>
          <p:nvPr/>
        </p:nvSpPr>
        <p:spPr>
          <a:xfrm>
            <a:off x="6277332" y="1319675"/>
            <a:ext cx="2625426" cy="578882"/>
          </a:xfrm>
          <a:prstGeom prst="roundRect">
            <a:avLst/>
          </a:prstGeom>
          <a:solidFill>
            <a:schemeClr val="bg1"/>
          </a:solidFill>
          <a:ln w="38100">
            <a:solidFill>
              <a:schemeClr val="accent1"/>
            </a:solidFill>
          </a:ln>
        </p:spPr>
        <p:txBody>
          <a:bodyPr wrap="square" rtlCol="0">
            <a:spAutoFit/>
          </a:bodyPr>
          <a:lstStyle/>
          <a:p>
            <a:pPr algn="ctr"/>
            <a:r>
              <a:rPr lang="vi-VN" sz="2800">
                <a:ea typeface="Roboto" panose="02000000000000000000" pitchFamily="2" charset="0"/>
              </a:rPr>
              <a:t>đin-gô</a:t>
            </a:r>
            <a:endParaRPr lang="en-US" sz="2800" dirty="0">
              <a:ea typeface="Roboto" panose="02000000000000000000" pitchFamily="2" charset="0"/>
            </a:endParaRPr>
          </a:p>
        </p:txBody>
      </p:sp>
      <p:sp>
        <p:nvSpPr>
          <p:cNvPr id="23" name="TextBox 22">
            <a:extLst>
              <a:ext uri="{FF2B5EF4-FFF2-40B4-BE49-F238E27FC236}">
                <a16:creationId xmlns:a16="http://schemas.microsoft.com/office/drawing/2014/main" id="{FD6CA502-15DF-8680-E17C-810A116DA0E5}"/>
              </a:ext>
            </a:extLst>
          </p:cNvPr>
          <p:cNvSpPr txBox="1"/>
          <p:nvPr/>
        </p:nvSpPr>
        <p:spPr>
          <a:xfrm>
            <a:off x="6277331" y="2380879"/>
            <a:ext cx="2712289" cy="578882"/>
          </a:xfrm>
          <a:prstGeom prst="roundRect">
            <a:avLst/>
          </a:prstGeom>
          <a:solidFill>
            <a:schemeClr val="bg1"/>
          </a:solidFill>
          <a:ln w="38100">
            <a:solidFill>
              <a:schemeClr val="accent1"/>
            </a:solidFill>
          </a:ln>
        </p:spPr>
        <p:txBody>
          <a:bodyPr wrap="square" rtlCol="0">
            <a:spAutoFit/>
          </a:bodyPr>
          <a:lstStyle/>
          <a:p>
            <a:pPr algn="ctr"/>
            <a:r>
              <a:rPr lang="vi-VN" sz="2800">
                <a:ea typeface="Roboto" panose="02000000000000000000" pitchFamily="2" charset="0"/>
              </a:rPr>
              <a:t>chiêm ngưỡng</a:t>
            </a:r>
            <a:endParaRPr lang="en-US" sz="2800" dirty="0">
              <a:ea typeface="Roboto" panose="02000000000000000000" pitchFamily="2"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ppt_x</p:attrName>
                                        </p:attrNameLst>
                                      </p:cBhvr>
                                      <p:tavLst>
                                        <p:tav tm="0">
                                          <p:val>
                                            <p:strVal val="#ppt_x-#ppt_w*1.125000"/>
                                          </p:val>
                                        </p:tav>
                                        <p:tav tm="100000">
                                          <p:val>
                                            <p:strVal val="#ppt_x"/>
                                          </p:val>
                                        </p:tav>
                                      </p:tavLst>
                                    </p:anim>
                                    <p:animEffect transition="in" filter="wipe(right)">
                                      <p:cBhvr>
                                        <p:cTn id="8"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anim calcmode="lin" valueType="num">
                                      <p:cBhvr>
                                        <p:cTn id="14" dur="1000" fill="hold"/>
                                        <p:tgtEl>
                                          <p:spTgt spid="20"/>
                                        </p:tgtEl>
                                        <p:attrNameLst>
                                          <p:attrName>ppt_x</p:attrName>
                                        </p:attrNameLst>
                                      </p:cBhvr>
                                      <p:tavLst>
                                        <p:tav tm="0">
                                          <p:val>
                                            <p:strVal val="#ppt_x"/>
                                          </p:val>
                                        </p:tav>
                                        <p:tav tm="100000">
                                          <p:val>
                                            <p:strVal val="#ppt_x"/>
                                          </p:val>
                                        </p:tav>
                                      </p:tavLst>
                                    </p:anim>
                                    <p:anim calcmode="lin" valueType="num">
                                      <p:cBhvr>
                                        <p:cTn id="1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0607" t="-5706" r="-2927" b="-52014"/>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 name="Freeform 6"/>
          <p:cNvSpPr/>
          <p:nvPr/>
        </p:nvSpPr>
        <p:spPr>
          <a:xfrm>
            <a:off x="6534445" y="3442083"/>
            <a:ext cx="3279044" cy="2659007"/>
          </a:xfrm>
          <a:custGeom>
            <a:avLst/>
            <a:gdLst/>
            <a:ahLst/>
            <a:cxnLst/>
            <a:rect l="l" t="t" r="r" b="b"/>
            <a:pathLst>
              <a:path w="6558088" h="5318013">
                <a:moveTo>
                  <a:pt x="0" y="0"/>
                </a:moveTo>
                <a:lnTo>
                  <a:pt x="6558088" y="0"/>
                </a:lnTo>
                <a:lnTo>
                  <a:pt x="6558088" y="5318014"/>
                </a:lnTo>
                <a:lnTo>
                  <a:pt x="0" y="53180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8" name="Freeform 8"/>
          <p:cNvSpPr/>
          <p:nvPr/>
        </p:nvSpPr>
        <p:spPr>
          <a:xfrm>
            <a:off x="4946946" y="619605"/>
            <a:ext cx="1209398" cy="886159"/>
          </a:xfrm>
          <a:custGeom>
            <a:avLst/>
            <a:gdLst/>
            <a:ahLst/>
            <a:cxnLst/>
            <a:rect l="l" t="t" r="r" b="b"/>
            <a:pathLst>
              <a:path w="2418796" h="1772318">
                <a:moveTo>
                  <a:pt x="0" y="0"/>
                </a:moveTo>
                <a:lnTo>
                  <a:pt x="2418795" y="0"/>
                </a:lnTo>
                <a:lnTo>
                  <a:pt x="2418795" y="1772318"/>
                </a:lnTo>
                <a:lnTo>
                  <a:pt x="0" y="17723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0" y="-679193"/>
            <a:ext cx="2347656" cy="2057400"/>
          </a:xfrm>
          <a:custGeom>
            <a:avLst/>
            <a:gdLst/>
            <a:ahLst/>
            <a:cxnLst/>
            <a:rect l="l" t="t" r="r" b="b"/>
            <a:pathLst>
              <a:path w="4695311" h="4114800">
                <a:moveTo>
                  <a:pt x="0" y="0"/>
                </a:moveTo>
                <a:lnTo>
                  <a:pt x="4695311" y="0"/>
                </a:lnTo>
                <a:lnTo>
                  <a:pt x="4695311"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593027" y="3509328"/>
            <a:ext cx="3279044" cy="2659007"/>
          </a:xfrm>
          <a:custGeom>
            <a:avLst/>
            <a:gdLst/>
            <a:ahLst/>
            <a:cxnLst/>
            <a:rect l="l" t="t" r="r" b="b"/>
            <a:pathLst>
              <a:path w="6558088" h="5318013">
                <a:moveTo>
                  <a:pt x="0" y="0"/>
                </a:moveTo>
                <a:lnTo>
                  <a:pt x="6558089" y="0"/>
                </a:lnTo>
                <a:lnTo>
                  <a:pt x="6558089" y="5318014"/>
                </a:lnTo>
                <a:lnTo>
                  <a:pt x="0" y="5318014"/>
                </a:lnTo>
                <a:lnTo>
                  <a:pt x="0" y="0"/>
                </a:lnTo>
                <a:close/>
              </a:path>
            </a:pathLst>
          </a:custGeom>
          <a:blipFill>
            <a:blip r:embed="rId4">
              <a:extLst>
                <a:ext uri="{96DAC541-7B7A-43D3-8B79-37D633B846F1}">
                  <asvg:svgBlip xmlns:asvg="http://schemas.microsoft.com/office/drawing/2016/SVG/main" r:embed="rId10"/>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17" name="Group 16">
            <a:extLst>
              <a:ext uri="{FF2B5EF4-FFF2-40B4-BE49-F238E27FC236}">
                <a16:creationId xmlns:a16="http://schemas.microsoft.com/office/drawing/2014/main" id="{A529E523-5D1B-D68B-804B-1E5CA5CA7F2B}"/>
              </a:ext>
            </a:extLst>
          </p:cNvPr>
          <p:cNvGrpSpPr/>
          <p:nvPr/>
        </p:nvGrpSpPr>
        <p:grpSpPr>
          <a:xfrm>
            <a:off x="2676957" y="176021"/>
            <a:ext cx="3600375" cy="653215"/>
            <a:chOff x="1507322" y="860201"/>
            <a:chExt cx="4488116" cy="653215"/>
          </a:xfrm>
        </p:grpSpPr>
        <p:sp>
          <p:nvSpPr>
            <p:cNvPr id="18" name="TextBox 17">
              <a:extLst>
                <a:ext uri="{FF2B5EF4-FFF2-40B4-BE49-F238E27FC236}">
                  <a16:creationId xmlns:a16="http://schemas.microsoft.com/office/drawing/2014/main" id="{51B66B3C-0577-DAEA-762E-7267CEFD0D82}"/>
                </a:ext>
              </a:extLst>
            </p:cNvPr>
            <p:cNvSpPr txBox="1"/>
            <p:nvPr/>
          </p:nvSpPr>
          <p:spPr>
            <a:xfrm>
              <a:off x="2089412" y="924040"/>
              <a:ext cx="3906026" cy="578882"/>
            </a:xfrm>
            <a:prstGeom prst="roundRect">
              <a:avLst/>
            </a:prstGeom>
            <a:solidFill>
              <a:srgbClr val="CCFFFF"/>
            </a:solidFill>
            <a:ln w="3810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rPr>
                <a:t>   Luyện đọc câu dài</a:t>
              </a: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pic>
          <p:nvPicPr>
            <p:cNvPr id="19" name="Picture 18">
              <a:extLst>
                <a:ext uri="{FF2B5EF4-FFF2-40B4-BE49-F238E27FC236}">
                  <a16:creationId xmlns:a16="http://schemas.microsoft.com/office/drawing/2014/main" id="{5B053EBA-A36F-F7D2-99A6-DB1AD074F12D}"/>
                </a:ext>
              </a:extLst>
            </p:cNvPr>
            <p:cNvPicPr>
              <a:picLocks noChangeAspect="1"/>
            </p:cNvPicPr>
            <p:nvPr/>
          </p:nvPicPr>
          <p:blipFill>
            <a:blip r:embed="rId11"/>
            <a:stretch>
              <a:fillRect/>
            </a:stretch>
          </p:blipFill>
          <p:spPr>
            <a:xfrm>
              <a:off x="1507322" y="860201"/>
              <a:ext cx="800902" cy="653215"/>
            </a:xfrm>
            <a:prstGeom prst="rect">
              <a:avLst/>
            </a:prstGeom>
          </p:spPr>
        </p:pic>
      </p:grpSp>
      <p:sp>
        <p:nvSpPr>
          <p:cNvPr id="20" name="TextBox 19">
            <a:extLst>
              <a:ext uri="{FF2B5EF4-FFF2-40B4-BE49-F238E27FC236}">
                <a16:creationId xmlns:a16="http://schemas.microsoft.com/office/drawing/2014/main" id="{5D2E6CF1-3503-5CB2-DF73-0A20BFEE9378}"/>
              </a:ext>
            </a:extLst>
          </p:cNvPr>
          <p:cNvSpPr txBox="1"/>
          <p:nvPr/>
        </p:nvSpPr>
        <p:spPr>
          <a:xfrm>
            <a:off x="637197" y="1433022"/>
            <a:ext cx="7869605" cy="2009061"/>
          </a:xfrm>
          <a:prstGeom prst="roundRect">
            <a:avLst/>
          </a:prstGeom>
          <a:solidFill>
            <a:schemeClr val="bg1"/>
          </a:solidFill>
          <a:ln w="38100">
            <a:solidFill>
              <a:schemeClr val="accent1"/>
            </a:solidFill>
          </a:ln>
        </p:spPr>
        <p:txBody>
          <a:bodyPr wrap="square" rtlCol="0">
            <a:spAutoFit/>
          </a:bodyPr>
          <a:lstStyle/>
          <a:p>
            <a:pPr lvl="0" algn="just"/>
            <a:r>
              <a:rPr lang="vi-VN" sz="2800">
                <a:ea typeface="Roboto" panose="02000000000000000000" pitchFamily="2" charset="0"/>
              </a:rPr>
              <a:t>Thiên đường rừng rậm này có hơn 200 loài động vật hoang dã của Úc như</a:t>
            </a:r>
            <a:r>
              <a:rPr lang="vi-VN" sz="2800">
                <a:solidFill>
                  <a:srgbClr val="FF0000"/>
                </a:solidFill>
                <a:ea typeface="Roboto" panose="02000000000000000000" pitchFamily="2" charset="0"/>
              </a:rPr>
              <a:t>/</a:t>
            </a:r>
            <a:r>
              <a:rPr lang="vi-VN" sz="2800">
                <a:ea typeface="Roboto" panose="02000000000000000000" pitchFamily="2" charset="0"/>
              </a:rPr>
              <a:t> gấu túi,</a:t>
            </a:r>
            <a:r>
              <a:rPr lang="vi-VN" sz="2800">
                <a:solidFill>
                  <a:srgbClr val="FF0000"/>
                </a:solidFill>
                <a:ea typeface="Roboto" panose="02000000000000000000" pitchFamily="2" charset="0"/>
              </a:rPr>
              <a:t>/ </a:t>
            </a:r>
            <a:r>
              <a:rPr lang="vi-VN" sz="2800">
                <a:ea typeface="Roboto" panose="02000000000000000000" pitchFamily="2" charset="0"/>
              </a:rPr>
              <a:t>kăng-gu-ru,</a:t>
            </a:r>
            <a:r>
              <a:rPr lang="vi-VN" sz="2800">
                <a:solidFill>
                  <a:srgbClr val="FF0000"/>
                </a:solidFill>
                <a:ea typeface="Roboto" panose="02000000000000000000" pitchFamily="2" charset="0"/>
              </a:rPr>
              <a:t>/ </a:t>
            </a:r>
            <a:r>
              <a:rPr lang="vi-VN" sz="2800">
                <a:ea typeface="Roboto" panose="02000000000000000000" pitchFamily="2" charset="0"/>
              </a:rPr>
              <a:t>thú mỏ vịt</a:t>
            </a:r>
            <a:r>
              <a:rPr lang="vi-VN" sz="2800">
                <a:solidFill>
                  <a:srgbClr val="FF0000"/>
                </a:solidFill>
                <a:ea typeface="Roboto" panose="02000000000000000000" pitchFamily="2" charset="0"/>
              </a:rPr>
              <a:t>,/</a:t>
            </a:r>
            <a:r>
              <a:rPr lang="vi-VN" sz="2800">
                <a:ea typeface="Roboto" panose="02000000000000000000" pitchFamily="2" charset="0"/>
              </a:rPr>
              <a:t> chó đin-gô,</a:t>
            </a:r>
            <a:r>
              <a:rPr lang="vi-VN" sz="2800">
                <a:solidFill>
                  <a:srgbClr val="FF0000"/>
                </a:solidFill>
                <a:ea typeface="Roboto" panose="02000000000000000000" pitchFamily="2" charset="0"/>
              </a:rPr>
              <a:t>/</a:t>
            </a:r>
            <a:r>
              <a:rPr lang="vi-VN" sz="2800">
                <a:ea typeface="Roboto" panose="02000000000000000000" pitchFamily="2" charset="0"/>
              </a:rPr>
              <a:t> gấu túi mũi trần,</a:t>
            </a:r>
            <a:r>
              <a:rPr lang="vi-VN" sz="2800">
                <a:solidFill>
                  <a:srgbClr val="FF0000"/>
                </a:solidFill>
                <a:ea typeface="Roboto" panose="02000000000000000000" pitchFamily="2" charset="0"/>
              </a:rPr>
              <a:t>/</a:t>
            </a:r>
            <a:r>
              <a:rPr lang="vi-VN" sz="2800">
                <a:ea typeface="Roboto" panose="02000000000000000000" pitchFamily="2" charset="0"/>
              </a:rPr>
              <a:t> đà điểu,…</a:t>
            </a:r>
            <a:r>
              <a:rPr lang="vi-VN" sz="2800">
                <a:solidFill>
                  <a:srgbClr val="FF0000"/>
                </a:solidFill>
                <a:ea typeface="Roboto" panose="02000000000000000000" pitchFamily="2" charset="0"/>
              </a:rPr>
              <a:t>//</a:t>
            </a:r>
            <a:endParaRPr kumimoji="0" lang="en-US" sz="2800" b="0" i="0" u="none" strike="noStrike" kern="0" cap="none" spc="0" normalizeH="0" baseline="0" noProof="0" dirty="0">
              <a:ln>
                <a:noFill/>
              </a:ln>
              <a:solidFill>
                <a:srgbClr val="000000"/>
              </a:solidFill>
              <a:effectLst/>
              <a:uLnTx/>
              <a:uFillTx/>
              <a:latin typeface="Arial"/>
              <a:ea typeface="Roboto" panose="02000000000000000000" pitchFamily="2" charset="0"/>
              <a:cs typeface="Arial"/>
              <a:sym typeface="Arial"/>
            </a:endParaRPr>
          </a:p>
        </p:txBody>
      </p:sp>
      <p:sp>
        <p:nvSpPr>
          <p:cNvPr id="3" name="TextBox 2">
            <a:extLst>
              <a:ext uri="{FF2B5EF4-FFF2-40B4-BE49-F238E27FC236}">
                <a16:creationId xmlns:a16="http://schemas.microsoft.com/office/drawing/2014/main" id="{96BE909C-8191-C8A2-4CC8-672D6FC4944D}"/>
              </a:ext>
            </a:extLst>
          </p:cNvPr>
          <p:cNvSpPr txBox="1"/>
          <p:nvPr/>
        </p:nvSpPr>
        <p:spPr>
          <a:xfrm>
            <a:off x="675429" y="1433022"/>
            <a:ext cx="7869605" cy="2009061"/>
          </a:xfrm>
          <a:prstGeom prst="roundRect">
            <a:avLst/>
          </a:prstGeom>
          <a:solidFill>
            <a:schemeClr val="bg1"/>
          </a:solidFill>
          <a:ln w="38100">
            <a:solidFill>
              <a:schemeClr val="accent1"/>
            </a:solidFill>
          </a:ln>
        </p:spPr>
        <p:txBody>
          <a:bodyPr wrap="square" rtlCol="0">
            <a:spAutoFit/>
          </a:bodyPr>
          <a:lstStyle/>
          <a:p>
            <a:pPr lvl="0" algn="just"/>
            <a:r>
              <a:rPr lang="vi-VN" sz="2800">
                <a:ea typeface="Roboto" panose="02000000000000000000" pitchFamily="2" charset="0"/>
              </a:rPr>
              <a:t>Những người yêu động vật</a:t>
            </a:r>
            <a:r>
              <a:rPr lang="vi-VN" sz="2800">
                <a:solidFill>
                  <a:srgbClr val="FF0000"/>
                </a:solidFill>
                <a:ea typeface="Roboto" panose="02000000000000000000" pitchFamily="2" charset="0"/>
              </a:rPr>
              <a:t>/ </a:t>
            </a:r>
            <a:r>
              <a:rPr lang="vi-VN" sz="2800">
                <a:ea typeface="Roboto" panose="02000000000000000000" pitchFamily="2" charset="0"/>
              </a:rPr>
              <a:t>có thể ghé thăm một số “bệnh nhân” đang hồi phục,</a:t>
            </a:r>
            <a:r>
              <a:rPr lang="vi-VN" sz="2800">
                <a:solidFill>
                  <a:srgbClr val="FF0000"/>
                </a:solidFill>
                <a:ea typeface="Roboto" panose="02000000000000000000" pitchFamily="2" charset="0"/>
              </a:rPr>
              <a:t>/</a:t>
            </a:r>
            <a:r>
              <a:rPr lang="vi-VN" sz="2800">
                <a:ea typeface="Roboto" panose="02000000000000000000" pitchFamily="2" charset="0"/>
              </a:rPr>
              <a:t> xem bác sĩ thú y làm việc</a:t>
            </a:r>
            <a:r>
              <a:rPr lang="vi-VN" sz="2800">
                <a:solidFill>
                  <a:srgbClr val="FF0000"/>
                </a:solidFill>
                <a:ea typeface="Roboto" panose="02000000000000000000" pitchFamily="2" charset="0"/>
              </a:rPr>
              <a:t>/</a:t>
            </a:r>
            <a:r>
              <a:rPr lang="vi-VN" sz="2800">
                <a:ea typeface="Roboto" panose="02000000000000000000" pitchFamily="2" charset="0"/>
              </a:rPr>
              <a:t> hoặc tận tình chữa trị cho những con vật bị ốm</a:t>
            </a:r>
            <a:r>
              <a:rPr lang="vi-VN" sz="2800">
                <a:solidFill>
                  <a:srgbClr val="FF0000"/>
                </a:solidFill>
                <a:ea typeface="Roboto" panose="02000000000000000000" pitchFamily="2" charset="0"/>
              </a:rPr>
              <a:t>/ </a:t>
            </a:r>
            <a:r>
              <a:rPr lang="vi-VN" sz="2800">
                <a:ea typeface="Roboto" panose="02000000000000000000" pitchFamily="2" charset="0"/>
              </a:rPr>
              <a:t>hay bị thương.</a:t>
            </a:r>
            <a:r>
              <a:rPr lang="vi-VN" sz="2800">
                <a:solidFill>
                  <a:srgbClr val="FF0000"/>
                </a:solidFill>
                <a:ea typeface="Roboto" panose="02000000000000000000" pitchFamily="2" charset="0"/>
              </a:rPr>
              <a:t>//</a:t>
            </a:r>
            <a:endParaRPr kumimoji="0" lang="en-US" sz="2800" b="0" i="0" u="none" strike="noStrike" kern="0" cap="none" spc="0" normalizeH="0" baseline="0" noProof="0" dirty="0">
              <a:ln>
                <a:noFill/>
              </a:ln>
              <a:solidFill>
                <a:srgbClr val="000000"/>
              </a:solidFill>
              <a:effectLst/>
              <a:uLnTx/>
              <a:uFillTx/>
              <a:latin typeface="Arial"/>
              <a:ea typeface="Roboto" panose="02000000000000000000" pitchFamily="2" charset="0"/>
              <a:cs typeface="Arial"/>
              <a:sym typeface="Arial"/>
            </a:endParaRPr>
          </a:p>
        </p:txBody>
      </p:sp>
      <p:sp>
        <p:nvSpPr>
          <p:cNvPr id="4" name="TextBox 3">
            <a:extLst>
              <a:ext uri="{FF2B5EF4-FFF2-40B4-BE49-F238E27FC236}">
                <a16:creationId xmlns:a16="http://schemas.microsoft.com/office/drawing/2014/main" id="{3F2954B9-6FC5-C7F3-2A95-D5B193706616}"/>
              </a:ext>
            </a:extLst>
          </p:cNvPr>
          <p:cNvSpPr txBox="1"/>
          <p:nvPr/>
        </p:nvSpPr>
        <p:spPr>
          <a:xfrm>
            <a:off x="598966" y="1374619"/>
            <a:ext cx="8070021" cy="2485787"/>
          </a:xfrm>
          <a:prstGeom prst="roundRect">
            <a:avLst/>
          </a:prstGeom>
          <a:solidFill>
            <a:schemeClr val="bg1"/>
          </a:solidFill>
          <a:ln w="38100">
            <a:solidFill>
              <a:schemeClr val="accent1"/>
            </a:solidFill>
          </a:ln>
        </p:spPr>
        <p:txBody>
          <a:bodyPr wrap="square" rtlCol="0">
            <a:spAutoFit/>
          </a:bodyPr>
          <a:lstStyle/>
          <a:p>
            <a:pPr lvl="0" algn="just"/>
            <a:r>
              <a:rPr lang="vi-VN" sz="2800">
                <a:ea typeface="Roboto" panose="02000000000000000000" pitchFamily="2" charset="0"/>
              </a:rPr>
              <a:t>Cũng ở đây,</a:t>
            </a:r>
            <a:r>
              <a:rPr lang="vi-VN" sz="2800">
                <a:solidFill>
                  <a:srgbClr val="FF0000"/>
                </a:solidFill>
                <a:ea typeface="Roboto" panose="02000000000000000000" pitchFamily="2" charset="0"/>
              </a:rPr>
              <a:t>/ </a:t>
            </a:r>
            <a:r>
              <a:rPr lang="vi-VN" sz="2800">
                <a:ea typeface="Roboto" panose="02000000000000000000" pitchFamily="2" charset="0"/>
              </a:rPr>
              <a:t>du khách còn được xem các chú vẹt</a:t>
            </a:r>
            <a:r>
              <a:rPr lang="vi-VN" sz="2800">
                <a:solidFill>
                  <a:srgbClr val="FF0000"/>
                </a:solidFill>
                <a:ea typeface="Roboto" panose="02000000000000000000" pitchFamily="2" charset="0"/>
              </a:rPr>
              <a:t>/</a:t>
            </a:r>
            <a:r>
              <a:rPr lang="vi-VN" sz="2800">
                <a:ea typeface="Roboto" panose="02000000000000000000" pitchFamily="2" charset="0"/>
              </a:rPr>
              <a:t> phô diễn bộ lông lộng lẫy</a:t>
            </a:r>
            <a:r>
              <a:rPr lang="vi-VN" sz="2800">
                <a:solidFill>
                  <a:srgbClr val="FF0000"/>
                </a:solidFill>
                <a:ea typeface="Roboto" panose="02000000000000000000" pitchFamily="2" charset="0"/>
              </a:rPr>
              <a:t>/ </a:t>
            </a:r>
            <a:r>
              <a:rPr lang="vi-VN" sz="2800">
                <a:ea typeface="Roboto" panose="02000000000000000000" pitchFamily="2" charset="0"/>
              </a:rPr>
              <a:t>trong chương trình biểu diễn “Linh hồn của bầu trời” nổi tiếng</a:t>
            </a:r>
            <a:r>
              <a:rPr lang="vi-VN" sz="2800">
                <a:solidFill>
                  <a:srgbClr val="FF0000"/>
                </a:solidFill>
                <a:ea typeface="Roboto" panose="02000000000000000000" pitchFamily="2" charset="0"/>
              </a:rPr>
              <a:t>/ </a:t>
            </a:r>
            <a:r>
              <a:rPr lang="vi-VN" sz="2800">
                <a:ea typeface="Roboto" panose="02000000000000000000" pitchFamily="2" charset="0"/>
              </a:rPr>
              <a:t>hay chơi đùa cùng loài thú mỏ vịt duy nhất trên thế giới.</a:t>
            </a:r>
            <a:r>
              <a:rPr lang="vi-VN" sz="2800">
                <a:solidFill>
                  <a:srgbClr val="FF0000"/>
                </a:solidFill>
                <a:ea typeface="Roboto" panose="02000000000000000000" pitchFamily="2" charset="0"/>
              </a:rPr>
              <a:t>//</a:t>
            </a:r>
            <a:endParaRPr kumimoji="0" lang="en-US" sz="2800" b="0" i="0" u="none" strike="noStrike" kern="0" cap="none" spc="0" normalizeH="0" baseline="0" noProof="0" dirty="0">
              <a:ln>
                <a:noFill/>
              </a:ln>
              <a:solidFill>
                <a:srgbClr val="FF0000"/>
              </a:solidFill>
              <a:effectLst/>
              <a:uLnTx/>
              <a:uFillTx/>
              <a:ea typeface="Roboto" panose="02000000000000000000" pitchFamily="2" charset="0"/>
              <a:sym typeface="Arial"/>
            </a:endParaRPr>
          </a:p>
        </p:txBody>
      </p:sp>
    </p:spTree>
    <p:extLst>
      <p:ext uri="{BB962C8B-B14F-4D97-AF65-F5344CB8AC3E}">
        <p14:creationId xmlns:p14="http://schemas.microsoft.com/office/powerpoint/2010/main" val="3795227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ppt_x</p:attrName>
                                        </p:attrNameLst>
                                      </p:cBhvr>
                                      <p:tavLst>
                                        <p:tav tm="0">
                                          <p:val>
                                            <p:strVal val="#ppt_x-#ppt_w*1.125000"/>
                                          </p:val>
                                        </p:tav>
                                        <p:tav tm="100000">
                                          <p:val>
                                            <p:strVal val="#ppt_x"/>
                                          </p:val>
                                        </p:tav>
                                      </p:tavLst>
                                    </p:anim>
                                    <p:animEffect transition="in" filter="wipe(right)">
                                      <p:cBhvr>
                                        <p:cTn id="8"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anim calcmode="lin" valueType="num">
                                      <p:cBhvr>
                                        <p:cTn id="14" dur="1000" fill="hold"/>
                                        <p:tgtEl>
                                          <p:spTgt spid="20"/>
                                        </p:tgtEl>
                                        <p:attrNameLst>
                                          <p:attrName>ppt_x</p:attrName>
                                        </p:attrNameLst>
                                      </p:cBhvr>
                                      <p:tavLst>
                                        <p:tav tm="0">
                                          <p:val>
                                            <p:strVal val="#ppt_x"/>
                                          </p:val>
                                        </p:tav>
                                        <p:tav tm="100000">
                                          <p:val>
                                            <p:strVal val="#ppt_x"/>
                                          </p:val>
                                        </p:tav>
                                      </p:tavLst>
                                    </p:anim>
                                    <p:anim calcmode="lin" valueType="num">
                                      <p:cBhvr>
                                        <p:cTn id="1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80C770D-51ED-FDB7-F3B0-456B838F0CE3}"/>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0607" t="-5706" r="-2927" b="-52014"/>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7" name="Rectangle: Rounded Corners 1">
            <a:extLst>
              <a:ext uri="{FF2B5EF4-FFF2-40B4-BE49-F238E27FC236}">
                <a16:creationId xmlns:a16="http://schemas.microsoft.com/office/drawing/2014/main" id="{4402107E-4BA1-404A-AC81-3C5232E14429}"/>
              </a:ext>
            </a:extLst>
          </p:cNvPr>
          <p:cNvSpPr/>
          <p:nvPr/>
        </p:nvSpPr>
        <p:spPr>
          <a:xfrm>
            <a:off x="342900" y="325033"/>
            <a:ext cx="8412480" cy="4475567"/>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dirty="0">
              <a:solidFill>
                <a:schemeClr val="bg1">
                  <a:lumMod val="10000"/>
                </a:schemeClr>
              </a:solidFill>
              <a:latin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F623A4B9-4FE9-48A1-9BCB-BB745BBE078A}"/>
              </a:ext>
            </a:extLst>
          </p:cNvPr>
          <p:cNvSpPr/>
          <p:nvPr/>
        </p:nvSpPr>
        <p:spPr>
          <a:xfrm>
            <a:off x="183127" y="596163"/>
            <a:ext cx="1714500" cy="512932"/>
          </a:xfrm>
          <a:prstGeom prst="roundRect">
            <a:avLst>
              <a:gd name="adj" fmla="val 50000"/>
            </a:avLst>
          </a:prstGeom>
          <a:solidFill>
            <a:srgbClr val="FFFFCC"/>
          </a:solidFill>
          <a:ln w="381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Cookies" panose="02040603050506020204" pitchFamily="18" charset="0"/>
              </a:rPr>
              <a:t>ĐOẠN 1</a:t>
            </a:r>
          </a:p>
        </p:txBody>
      </p:sp>
      <p:sp>
        <p:nvSpPr>
          <p:cNvPr id="27" name="Rectangle 26">
            <a:extLst>
              <a:ext uri="{FF2B5EF4-FFF2-40B4-BE49-F238E27FC236}">
                <a16:creationId xmlns:a16="http://schemas.microsoft.com/office/drawing/2014/main" id="{06BAD9B2-E1C1-44FC-9F5C-92E6AD562FF5}"/>
              </a:ext>
            </a:extLst>
          </p:cNvPr>
          <p:cNvSpPr/>
          <p:nvPr/>
        </p:nvSpPr>
        <p:spPr>
          <a:xfrm>
            <a:off x="478173" y="1378560"/>
            <a:ext cx="8058150" cy="3108543"/>
          </a:xfrm>
          <a:prstGeom prst="rect">
            <a:avLst/>
          </a:prstGeom>
        </p:spPr>
        <p:txBody>
          <a:bodyPr wrap="square">
            <a:spAutoFit/>
          </a:bodyPr>
          <a:lstStyle/>
          <a:p>
            <a:pPr algn="just"/>
            <a:r>
              <a:rPr lang="en-US" sz="2800">
                <a:latin typeface="Calibri" panose="020F0502020204030204" pitchFamily="34" charset="0"/>
                <a:cs typeface="Calibri" panose="020F0502020204030204" pitchFamily="34" charset="0"/>
              </a:rPr>
              <a:t>	</a:t>
            </a:r>
            <a:r>
              <a:rPr lang="vi-VN" sz="2800">
                <a:latin typeface="Calibri" panose="020F0502020204030204" pitchFamily="34" charset="0"/>
                <a:cs typeface="Calibri" panose="020F0502020204030204" pitchFamily="34" charset="0"/>
              </a:rPr>
              <a:t>Khu Bảo tồn Hi-ơ-lơ-vin ở nước Úc được thiết kế dành riêng cho động vật bản địa. Với diện tích hơn 30 héc-ta, động vật ở đây được sống trong môi trường rộng lớn và tươi xanh không khác tự nhiên.</a:t>
            </a:r>
          </a:p>
          <a:p>
            <a:pPr algn="just"/>
            <a:r>
              <a:rPr lang="vi-VN" sz="2800">
                <a:latin typeface="Calibri" panose="020F0502020204030204" pitchFamily="34" charset="0"/>
                <a:cs typeface="Calibri" panose="020F0502020204030204" pitchFamily="34" charset="0"/>
              </a:rPr>
              <a:t>	Thiên đường rừng rậm này có hơn 200 loài động vật hoang dã của Úc như gấu túi, kăng-gu-ru, thú mỏ vịt, chó đin-gô, gấu túi mũi trần, đà điểu,…</a:t>
            </a:r>
            <a:endParaRPr lang="vi-VN" sz="28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5F478C9-DD43-DE57-4C3B-8E7BDAA392FB}"/>
              </a:ext>
            </a:extLst>
          </p:cNvPr>
          <p:cNvPicPr>
            <a:picLocks noChangeAspect="1"/>
          </p:cNvPicPr>
          <p:nvPr/>
        </p:nvPicPr>
        <p:blipFill>
          <a:blip r:embed="rId3"/>
          <a:stretch>
            <a:fillRect/>
          </a:stretch>
        </p:blipFill>
        <p:spPr>
          <a:xfrm>
            <a:off x="389695" y="-43676"/>
            <a:ext cx="7888908" cy="646232"/>
          </a:xfrm>
          <a:prstGeom prst="rect">
            <a:avLst/>
          </a:prstGeom>
        </p:spPr>
      </p:pic>
    </p:spTree>
    <p:extLst>
      <p:ext uri="{BB962C8B-B14F-4D97-AF65-F5344CB8AC3E}">
        <p14:creationId xmlns:p14="http://schemas.microsoft.com/office/powerpoint/2010/main" val="434542486"/>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66000">
                                          <p:cBhvr additive="base">
                                            <p:cTn id="7" dur="1000" fill="hold"/>
                                            <p:tgtEl>
                                              <p:spTgt spid="2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ppt_x"/>
                                              </p:val>
                                            </p:tav>
                                            <p:tav tm="100000">
                                              <p:val>
                                                <p:strVal val="#ppt_x"/>
                                              </p:val>
                                            </p:tav>
                                          </p:tavLst>
                                        </p:anim>
                                        <p:anim calcmode="lin" valueType="num">
                                          <p:cBhvr additive="base">
                                            <p:cTn id="8"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6">
            <a:extLst>
              <a:ext uri="{FF2B5EF4-FFF2-40B4-BE49-F238E27FC236}">
                <a16:creationId xmlns:a16="http://schemas.microsoft.com/office/drawing/2014/main" id="{C6F4A8E7-46B3-4EEE-B282-CF386B335E61}"/>
              </a:ext>
            </a:extLst>
          </p:cNvPr>
          <p:cNvSpPr/>
          <p:nvPr/>
        </p:nvSpPr>
        <p:spPr>
          <a:xfrm>
            <a:off x="468856" y="767725"/>
            <a:ext cx="8332595" cy="41088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Tại đây còn có Trung tâm Sức khoẻ Động vật hoang dã – nơi chăm sóc những con thú bị bệnh, bị thương hoặc mồ côi. Mỗi năm, đội ngũ chuyên gia, bác sĩ thú y và y tá của bệnh viện động vật đã chăm sóc cho hơn 1 500 cá thể động vật bản địa. Những người yêu động vật có thể ghé thăm một số “bệnh nhân” đang hồi phục, xem bác sĩ thú y làm việc hoặc tận tình chữa trị cho những con vật bị ốm hay bị thương.</a:t>
            </a:r>
            <a:endParaRPr kumimoji="0" lang="vi-VN" sz="2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 name="Rectangle: Rounded Corners 4">
            <a:extLst>
              <a:ext uri="{FF2B5EF4-FFF2-40B4-BE49-F238E27FC236}">
                <a16:creationId xmlns:a16="http://schemas.microsoft.com/office/drawing/2014/main" id="{EA2124DA-76FB-F86F-986C-2EDC0322AB17}"/>
              </a:ext>
            </a:extLst>
          </p:cNvPr>
          <p:cNvSpPr/>
          <p:nvPr/>
        </p:nvSpPr>
        <p:spPr>
          <a:xfrm>
            <a:off x="185917" y="222292"/>
            <a:ext cx="1714500" cy="512932"/>
          </a:xfrm>
          <a:prstGeom prst="roundRect">
            <a:avLst>
              <a:gd name="adj" fmla="val 50000"/>
            </a:avLst>
          </a:prstGeom>
          <a:solidFill>
            <a:srgbClr val="FFFFCC"/>
          </a:solidFill>
          <a:ln w="381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Cookies" panose="02040603050506020204" pitchFamily="18" charset="0"/>
              </a:rPr>
              <a:t>ĐOẠN 2</a:t>
            </a:r>
            <a:endParaRPr lang="en-US" sz="32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spTree>
    <p:extLst>
      <p:ext uri="{BB962C8B-B14F-4D97-AF65-F5344CB8AC3E}">
        <p14:creationId xmlns:p14="http://schemas.microsoft.com/office/powerpoint/2010/main" val="3410748912"/>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236" t="-32242" r="-13098" b="-52289"/>
            </a:stretch>
          </a:blipFill>
        </p:spPr>
        <p:txBody>
          <a:bodyPr/>
          <a:lstStyle/>
          <a:p>
            <a:pPr defTabSz="457200">
              <a:buClrTx/>
            </a:pPr>
            <a:endParaRPr lang="en-US" sz="900" kern="1200">
              <a:solidFill>
                <a:prstClr val="black"/>
              </a:solidFill>
              <a:latin typeface="Calibri"/>
              <a:ea typeface="+mn-ea"/>
              <a:cs typeface="+mn-cs"/>
            </a:endParaRPr>
          </a:p>
        </p:txBody>
      </p:sp>
      <p:sp>
        <p:nvSpPr>
          <p:cNvPr id="9" name="Freeform 9"/>
          <p:cNvSpPr/>
          <p:nvPr/>
        </p:nvSpPr>
        <p:spPr>
          <a:xfrm>
            <a:off x="-171084" y="-695340"/>
            <a:ext cx="2347656" cy="2057400"/>
          </a:xfrm>
          <a:custGeom>
            <a:avLst/>
            <a:gdLst/>
            <a:ahLst/>
            <a:cxnLst/>
            <a:rect l="l" t="t" r="r" b="b"/>
            <a:pathLst>
              <a:path w="4695311" h="4114800">
                <a:moveTo>
                  <a:pt x="0" y="0"/>
                </a:moveTo>
                <a:lnTo>
                  <a:pt x="4695311" y="0"/>
                </a:lnTo>
                <a:lnTo>
                  <a:pt x="469531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a:off x="6796345" y="-695340"/>
            <a:ext cx="2347656" cy="2057400"/>
          </a:xfrm>
          <a:custGeom>
            <a:avLst/>
            <a:gdLst/>
            <a:ahLst/>
            <a:cxnLst/>
            <a:rect l="l" t="t" r="r" b="b"/>
            <a:pathLst>
              <a:path w="4695311" h="4114800">
                <a:moveTo>
                  <a:pt x="0" y="0"/>
                </a:moveTo>
                <a:lnTo>
                  <a:pt x="4695311" y="0"/>
                </a:lnTo>
                <a:lnTo>
                  <a:pt x="469531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1" name="Freeform 11"/>
          <p:cNvSpPr/>
          <p:nvPr/>
        </p:nvSpPr>
        <p:spPr>
          <a:xfrm>
            <a:off x="304198" y="2126491"/>
            <a:ext cx="2176572" cy="3434433"/>
          </a:xfrm>
          <a:custGeom>
            <a:avLst/>
            <a:gdLst/>
            <a:ahLst/>
            <a:cxnLst/>
            <a:rect l="l" t="t" r="r" b="b"/>
            <a:pathLst>
              <a:path w="4353144" h="6868866">
                <a:moveTo>
                  <a:pt x="0" y="0"/>
                </a:moveTo>
                <a:lnTo>
                  <a:pt x="4353144" y="0"/>
                </a:lnTo>
                <a:lnTo>
                  <a:pt x="4353144" y="6868867"/>
                </a:lnTo>
                <a:lnTo>
                  <a:pt x="0" y="6868867"/>
                </a:lnTo>
                <a:lnTo>
                  <a:pt x="0" y="0"/>
                </a:lnTo>
                <a:close/>
              </a:path>
            </a:pathLst>
          </a:custGeom>
          <a:blipFill>
            <a:blip r:embed="rId5"/>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2" name="Freeform 12"/>
          <p:cNvSpPr/>
          <p:nvPr/>
        </p:nvSpPr>
        <p:spPr>
          <a:xfrm>
            <a:off x="6037200" y="3093860"/>
            <a:ext cx="3336418" cy="2185760"/>
          </a:xfrm>
          <a:custGeom>
            <a:avLst/>
            <a:gdLst/>
            <a:ahLst/>
            <a:cxnLst/>
            <a:rect l="l" t="t" r="r" b="b"/>
            <a:pathLst>
              <a:path w="6672835" h="4371520">
                <a:moveTo>
                  <a:pt x="0" y="0"/>
                </a:moveTo>
                <a:lnTo>
                  <a:pt x="6672835" y="0"/>
                </a:lnTo>
                <a:lnTo>
                  <a:pt x="6672835" y="4371520"/>
                </a:lnTo>
                <a:lnTo>
                  <a:pt x="0" y="4371520"/>
                </a:lnTo>
                <a:lnTo>
                  <a:pt x="0" y="0"/>
                </a:lnTo>
                <a:close/>
              </a:path>
            </a:pathLst>
          </a:custGeom>
          <a:blipFill>
            <a:blip r:embed="rId6"/>
            <a:stretch>
              <a:fillRect t="-20597" b="-20597"/>
            </a:stretch>
          </a:blipFill>
        </p:spPr>
        <p:txBody>
          <a:bodyPr/>
          <a:lstStyle/>
          <a:p>
            <a:pPr defTabSz="457200">
              <a:buClrTx/>
            </a:pPr>
            <a:endParaRPr lang="en-US" sz="900" kern="1200">
              <a:solidFill>
                <a:prstClr val="black"/>
              </a:solidFill>
              <a:latin typeface="Calibri"/>
              <a:ea typeface="+mn-ea"/>
              <a:cs typeface="+mn-cs"/>
            </a:endParaRPr>
          </a:p>
        </p:txBody>
      </p:sp>
      <p:sp>
        <p:nvSpPr>
          <p:cNvPr id="13" name="Freeform 13"/>
          <p:cNvSpPr/>
          <p:nvPr/>
        </p:nvSpPr>
        <p:spPr>
          <a:xfrm>
            <a:off x="6646316" y="3539356"/>
            <a:ext cx="2727302" cy="2211594"/>
          </a:xfrm>
          <a:custGeom>
            <a:avLst/>
            <a:gdLst/>
            <a:ahLst/>
            <a:cxnLst/>
            <a:rect l="l" t="t" r="r" b="b"/>
            <a:pathLst>
              <a:path w="5454603" h="4423187">
                <a:moveTo>
                  <a:pt x="0" y="0"/>
                </a:moveTo>
                <a:lnTo>
                  <a:pt x="5454603" y="0"/>
                </a:lnTo>
                <a:lnTo>
                  <a:pt x="5454603" y="4423187"/>
                </a:lnTo>
                <a:lnTo>
                  <a:pt x="0" y="44231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20" name="Rectangle: Rounded Corners 1">
            <a:extLst>
              <a:ext uri="{FF2B5EF4-FFF2-40B4-BE49-F238E27FC236}">
                <a16:creationId xmlns:a16="http://schemas.microsoft.com/office/drawing/2014/main" id="{5E3F609D-214B-455C-ACD1-1E2D83DB69A2}"/>
              </a:ext>
            </a:extLst>
          </p:cNvPr>
          <p:cNvSpPr/>
          <p:nvPr/>
        </p:nvSpPr>
        <p:spPr>
          <a:xfrm>
            <a:off x="374620" y="486888"/>
            <a:ext cx="8382166" cy="405561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a:solidFill>
                <a:schemeClr val="bg1">
                  <a:lumMod val="10000"/>
                </a:schemeClr>
              </a:solidFill>
              <a:latin typeface="Calibri" panose="020F0502020204030204" pitchFamily="34" charset="0"/>
              <a:cs typeface="Calibri" panose="020F0502020204030204" pitchFamily="34" charset="0"/>
            </a:endParaRPr>
          </a:p>
          <a:p>
            <a:pPr marL="457200" algn="just">
              <a:spcBef>
                <a:spcPts val="1200"/>
              </a:spcBef>
            </a:pPr>
            <a:r>
              <a:rPr lang="vi-VN" sz="2200" b="1">
                <a:solidFill>
                  <a:schemeClr val="bg1">
                    <a:lumMod val="10000"/>
                  </a:schemeClr>
                </a:solidFill>
                <a:latin typeface="Calibri" panose="020F0502020204030204" pitchFamily="34" charset="0"/>
                <a:cs typeface="Calibri" panose="020F0502020204030204" pitchFamily="34" charset="0"/>
              </a:rPr>
              <a:t>–	Nêu được phỏng đoán về nội dung bài đọc qua tên bài, hoạt động khởi động và tranh minh hoạ.</a:t>
            </a:r>
          </a:p>
          <a:p>
            <a:pPr marL="457200" algn="just">
              <a:spcBef>
                <a:spcPts val="1200"/>
              </a:spcBef>
            </a:pPr>
            <a:r>
              <a:rPr lang="vi-VN" sz="2200" b="1">
                <a:solidFill>
                  <a:schemeClr val="bg1">
                    <a:lumMod val="10000"/>
                  </a:schemeClr>
                </a:solidFill>
                <a:latin typeface="Calibri" panose="020F0502020204030204" pitchFamily="34" charset="0"/>
                <a:cs typeface="Calibri" panose="020F0502020204030204" pitchFamily="34" charset="0"/>
              </a:rPr>
              <a:t>–	Đọc trôi chảy bài đọc, ngắt nghỉ đúng dấu câu, đúng logic ngữ nghĩa; trả lời được các câu hỏi tìm hiểu bài. Hiểu được nội dung của bài đọc: Hi-ơ-lơ-vin là khu bảo tồn, chăm sóc những loài động vật bản địa của nước Úc. Mọi người cần có ý thức trong việc bảo vệ các loài động vật để đảm bảo sự đa dạng sinh học.</a:t>
            </a:r>
            <a:endParaRPr lang="vi-VN" sz="2200" b="1" dirty="0">
              <a:solidFill>
                <a:schemeClr val="bg1">
                  <a:lumMod val="10000"/>
                </a:schemeClr>
              </a:solidFill>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A0E018C4-4E20-FF1C-86B1-DB32F114406B}"/>
              </a:ext>
            </a:extLst>
          </p:cNvPr>
          <p:cNvPicPr>
            <a:picLocks noChangeAspect="1"/>
          </p:cNvPicPr>
          <p:nvPr/>
        </p:nvPicPr>
        <p:blipFill>
          <a:blip r:embed="rId9"/>
          <a:stretch>
            <a:fillRect/>
          </a:stretch>
        </p:blipFill>
        <p:spPr>
          <a:xfrm>
            <a:off x="1786367" y="636573"/>
            <a:ext cx="4974767" cy="725487"/>
          </a:xfrm>
          <a:prstGeom prst="rect">
            <a:avLst/>
          </a:prstGeom>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6">
            <a:extLst>
              <a:ext uri="{FF2B5EF4-FFF2-40B4-BE49-F238E27FC236}">
                <a16:creationId xmlns:a16="http://schemas.microsoft.com/office/drawing/2014/main" id="{C6F4A8E7-46B3-4EEE-B282-CF386B335E61}"/>
              </a:ext>
            </a:extLst>
          </p:cNvPr>
          <p:cNvSpPr/>
          <p:nvPr/>
        </p:nvSpPr>
        <p:spPr>
          <a:xfrm>
            <a:off x="468505" y="1019540"/>
            <a:ext cx="8332595" cy="36625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Đến đây, du khách có dịp chiêm ngưỡng loài chim săn mồi sải cánh trên bầu trời, ngắm dáng vẻ đáng yêu của loài gấu túi đu ngủ trên cành cây,... Cũng ở đây, du khách còn được xem các chú vẹt phô diễn bộ lông lộng lẫy trong chương trình biểu diễn “Linh hồn của bầu trời” nổi tiếng hay chơi đùa cùng loài thú mỏ vịt duy nhất trên thế giới.</a:t>
            </a:r>
            <a:endPar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vi-VN" sz="29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Nguyễn Hoài Linh tổng hợp</a:t>
            </a:r>
            <a:endParaRPr kumimoji="0" lang="vi-VN" sz="29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 name="Rectangle: Rounded Corners 4">
            <a:extLst>
              <a:ext uri="{FF2B5EF4-FFF2-40B4-BE49-F238E27FC236}">
                <a16:creationId xmlns:a16="http://schemas.microsoft.com/office/drawing/2014/main" id="{58ED6D51-DD3D-7598-E026-0DF060D4C68F}"/>
              </a:ext>
            </a:extLst>
          </p:cNvPr>
          <p:cNvSpPr/>
          <p:nvPr/>
        </p:nvSpPr>
        <p:spPr>
          <a:xfrm>
            <a:off x="672475" y="423747"/>
            <a:ext cx="1714500" cy="512932"/>
          </a:xfrm>
          <a:prstGeom prst="roundRect">
            <a:avLst>
              <a:gd name="adj" fmla="val 50000"/>
            </a:avLst>
          </a:prstGeom>
          <a:solidFill>
            <a:srgbClr val="FFFFCC"/>
          </a:solidFill>
          <a:ln w="3810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Cookies" panose="02040603050506020204" pitchFamily="18" charset="0"/>
              </a:rPr>
              <a:t>ĐOẠN 3</a:t>
            </a:r>
            <a:endParaRPr lang="en-US" sz="32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spTree>
    <p:extLst>
      <p:ext uri="{BB962C8B-B14F-4D97-AF65-F5344CB8AC3E}">
        <p14:creationId xmlns:p14="http://schemas.microsoft.com/office/powerpoint/2010/main" val="891920170"/>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grpSp>
        <p:nvGrpSpPr>
          <p:cNvPr id="10" name="Group 9">
            <a:extLst>
              <a:ext uri="{FF2B5EF4-FFF2-40B4-BE49-F238E27FC236}">
                <a16:creationId xmlns:a16="http://schemas.microsoft.com/office/drawing/2014/main" id="{636DC5A4-355F-4798-BBFF-73EE77768341}"/>
              </a:ext>
            </a:extLst>
          </p:cNvPr>
          <p:cNvGrpSpPr/>
          <p:nvPr/>
        </p:nvGrpSpPr>
        <p:grpSpPr>
          <a:xfrm>
            <a:off x="4696037" y="148540"/>
            <a:ext cx="4325245" cy="2530788"/>
            <a:chOff x="3075433" y="1255651"/>
            <a:chExt cx="4325245" cy="2530788"/>
          </a:xfrm>
        </p:grpSpPr>
        <p:sp>
          <p:nvSpPr>
            <p:cNvPr id="6" name="Rectangle: Rounded Corners 6">
              <a:extLst>
                <a:ext uri="{FF2B5EF4-FFF2-40B4-BE49-F238E27FC236}">
                  <a16:creationId xmlns:a16="http://schemas.microsoft.com/office/drawing/2014/main" id="{BFA7A6AA-CF83-4BCF-AFDD-3E2501304D73}"/>
                </a:ext>
              </a:extLst>
            </p:cNvPr>
            <p:cNvSpPr/>
            <p:nvPr/>
          </p:nvSpPr>
          <p:spPr>
            <a:xfrm>
              <a:off x="3075433" y="1724298"/>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2800" b="0" i="0" dirty="0" err="1">
                  <a:solidFill>
                    <a:srgbClr val="000000"/>
                  </a:solidFill>
                  <a:effectLst/>
                  <a:latin typeface="UTM Duepuntozero" panose="02040603050506020204" pitchFamily="18" charset="0"/>
                </a:rPr>
                <a:t>Phân</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công</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đọc</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theo</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đoạn</a:t>
              </a:r>
              <a:r>
                <a:rPr lang="en-US" sz="2800" b="0" i="0" dirty="0">
                  <a:solidFill>
                    <a:srgbClr val="000000"/>
                  </a:solidFill>
                  <a:effectLst/>
                  <a:latin typeface="UTM Duepuntozero" panose="02040603050506020204" pitchFamily="18" charset="0"/>
                </a:rPr>
                <a:t>.</a:t>
              </a:r>
            </a:p>
            <a:p>
              <a:pPr marL="568325" algn="just">
                <a:lnSpc>
                  <a:spcPct val="120000"/>
                </a:lnSpc>
              </a:pPr>
              <a:r>
                <a:rPr lang="en-US" sz="2800" b="0" i="0" dirty="0" err="1">
                  <a:solidFill>
                    <a:srgbClr val="000000"/>
                  </a:solidFill>
                  <a:effectLst/>
                  <a:latin typeface="UTM Duepuntozero" panose="02040603050506020204" pitchFamily="18" charset="0"/>
                </a:rPr>
                <a:t>Tất</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cả</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thành</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viên</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đều</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đọc</a:t>
              </a:r>
              <a:r>
                <a:rPr lang="en-US" sz="2800" b="0" i="0" dirty="0">
                  <a:solidFill>
                    <a:srgbClr val="000000"/>
                  </a:solidFill>
                  <a:effectLst/>
                  <a:latin typeface="UTM Duepuntozero" panose="02040603050506020204" pitchFamily="18" charset="0"/>
                </a:rPr>
                <a:t>.</a:t>
              </a:r>
            </a:p>
            <a:p>
              <a:pPr marL="568325" algn="just">
                <a:lnSpc>
                  <a:spcPct val="120000"/>
                </a:lnSpc>
              </a:pPr>
              <a:r>
                <a:rPr lang="en-US" sz="2800" dirty="0" err="1">
                  <a:solidFill>
                    <a:srgbClr val="000000"/>
                  </a:solidFill>
                  <a:latin typeface="UTM Duepuntozero" panose="02040603050506020204" pitchFamily="18" charset="0"/>
                </a:rPr>
                <a:t>Giải</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nghĩa</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từ</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cùng</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nhau</a:t>
              </a:r>
              <a:r>
                <a:rPr lang="en-US" sz="2800" dirty="0">
                  <a:solidFill>
                    <a:srgbClr val="000000"/>
                  </a:solidFill>
                  <a:latin typeface="UTM Duepuntozero" panose="02040603050506020204" pitchFamily="18" charset="0"/>
                </a:rPr>
                <a:t>.</a:t>
              </a:r>
              <a:r>
                <a:rPr lang="en-US" sz="2800" b="0" i="0" dirty="0">
                  <a:solidFill>
                    <a:srgbClr val="000000"/>
                  </a:solidFill>
                  <a:effectLst/>
                  <a:latin typeface="UTM Duepuntozero" panose="02040603050506020204" pitchFamily="18" charset="0"/>
                </a:rPr>
                <a:t> </a:t>
              </a:r>
              <a:endParaRPr lang="vi-VN" sz="2800" b="0" i="0" dirty="0">
                <a:solidFill>
                  <a:srgbClr val="000000"/>
                </a:solidFill>
                <a:effectLst/>
              </a:endParaRPr>
            </a:p>
          </p:txBody>
        </p:sp>
        <p:sp>
          <p:nvSpPr>
            <p:cNvPr id="8" name="Rectangle: Rounded Corners 7">
              <a:extLst>
                <a:ext uri="{FF2B5EF4-FFF2-40B4-BE49-F238E27FC236}">
                  <a16:creationId xmlns:a16="http://schemas.microsoft.com/office/drawing/2014/main" id="{8B9DF306-11B1-4382-8512-F2385DE6D2FF}"/>
                </a:ext>
              </a:extLst>
            </p:cNvPr>
            <p:cNvSpPr/>
            <p:nvPr/>
          </p:nvSpPr>
          <p:spPr>
            <a:xfrm>
              <a:off x="4193843" y="1255651"/>
              <a:ext cx="2063835"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9" name="Picture 8">
              <a:extLst>
                <a:ext uri="{FF2B5EF4-FFF2-40B4-BE49-F238E27FC236}">
                  <a16:creationId xmlns:a16="http://schemas.microsoft.com/office/drawing/2014/main" id="{4C037396-E6E1-4F80-8270-55CC5E5449B9}"/>
                </a:ext>
              </a:extLst>
            </p:cNvPr>
            <p:cNvPicPr>
              <a:picLocks noChangeAspect="1"/>
            </p:cNvPicPr>
            <p:nvPr/>
          </p:nvPicPr>
          <p:blipFill>
            <a:blip r:embed="rId8"/>
            <a:stretch>
              <a:fillRect/>
            </a:stretch>
          </p:blipFill>
          <p:spPr>
            <a:xfrm flipH="1">
              <a:off x="3114052" y="1948075"/>
              <a:ext cx="570472" cy="570472"/>
            </a:xfrm>
            <a:prstGeom prst="rect">
              <a:avLst/>
            </a:prstGeom>
          </p:spPr>
        </p:pic>
        <p:pic>
          <p:nvPicPr>
            <p:cNvPr id="15" name="Picture 14">
              <a:extLst>
                <a:ext uri="{FF2B5EF4-FFF2-40B4-BE49-F238E27FC236}">
                  <a16:creationId xmlns:a16="http://schemas.microsoft.com/office/drawing/2014/main" id="{5960124D-772E-4A64-8C2E-6390DFBCC6AA}"/>
                </a:ext>
              </a:extLst>
            </p:cNvPr>
            <p:cNvPicPr>
              <a:picLocks noChangeAspect="1"/>
            </p:cNvPicPr>
            <p:nvPr/>
          </p:nvPicPr>
          <p:blipFill>
            <a:blip r:embed="rId8"/>
            <a:stretch>
              <a:fillRect/>
            </a:stretch>
          </p:blipFill>
          <p:spPr>
            <a:xfrm flipH="1">
              <a:off x="3114053" y="2589143"/>
              <a:ext cx="570471" cy="570471"/>
            </a:xfrm>
            <a:prstGeom prst="rect">
              <a:avLst/>
            </a:prstGeom>
          </p:spPr>
        </p:pic>
        <p:pic>
          <p:nvPicPr>
            <p:cNvPr id="16" name="Picture 15">
              <a:extLst>
                <a:ext uri="{FF2B5EF4-FFF2-40B4-BE49-F238E27FC236}">
                  <a16:creationId xmlns:a16="http://schemas.microsoft.com/office/drawing/2014/main" id="{5A5D5912-F5CB-488F-A8A0-EC29081D8946}"/>
                </a:ext>
              </a:extLst>
            </p:cNvPr>
            <p:cNvPicPr>
              <a:picLocks noChangeAspect="1"/>
            </p:cNvPicPr>
            <p:nvPr/>
          </p:nvPicPr>
          <p:blipFill>
            <a:blip r:embed="rId8"/>
            <a:stretch>
              <a:fillRect/>
            </a:stretch>
          </p:blipFill>
          <p:spPr>
            <a:xfrm flipH="1">
              <a:off x="3152674" y="3159614"/>
              <a:ext cx="570470" cy="570470"/>
            </a:xfrm>
            <a:prstGeom prst="rect">
              <a:avLst/>
            </a:prstGeom>
          </p:spPr>
        </p:pic>
      </p:grpSp>
      <p:pic>
        <p:nvPicPr>
          <p:cNvPr id="33" name="Picture 29">
            <a:extLst>
              <a:ext uri="{FF2B5EF4-FFF2-40B4-BE49-F238E27FC236}">
                <a16:creationId xmlns:a16="http://schemas.microsoft.com/office/drawing/2014/main" id="{DF022234-473F-4F5F-BA4B-EDBBFF80653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94197" y="384041"/>
            <a:ext cx="3690048" cy="1620214"/>
          </a:xfrm>
          <a:prstGeom prst="rect">
            <a:avLst/>
          </a:prstGeom>
        </p:spPr>
      </p:pic>
      <p:grpSp>
        <p:nvGrpSpPr>
          <p:cNvPr id="17" name="Group 16">
            <a:extLst>
              <a:ext uri="{FF2B5EF4-FFF2-40B4-BE49-F238E27FC236}">
                <a16:creationId xmlns:a16="http://schemas.microsoft.com/office/drawing/2014/main" id="{E8EDED5C-77E4-4CC4-8342-75D084A7CCC6}"/>
              </a:ext>
            </a:extLst>
          </p:cNvPr>
          <p:cNvGrpSpPr/>
          <p:nvPr/>
        </p:nvGrpSpPr>
        <p:grpSpPr>
          <a:xfrm>
            <a:off x="122718" y="2472902"/>
            <a:ext cx="5445754" cy="2437071"/>
            <a:chOff x="5189220" y="3812803"/>
            <a:chExt cx="5445754" cy="2437071"/>
          </a:xfrm>
        </p:grpSpPr>
        <p:grpSp>
          <p:nvGrpSpPr>
            <p:cNvPr id="18" name="Group 17">
              <a:extLst>
                <a:ext uri="{FF2B5EF4-FFF2-40B4-BE49-F238E27FC236}">
                  <a16:creationId xmlns:a16="http://schemas.microsoft.com/office/drawing/2014/main" id="{7144D597-F031-4B28-9BA3-FDC5260C13CA}"/>
                </a:ext>
              </a:extLst>
            </p:cNvPr>
            <p:cNvGrpSpPr/>
            <p:nvPr/>
          </p:nvGrpSpPr>
          <p:grpSpPr>
            <a:xfrm>
              <a:off x="5189220" y="3812803"/>
              <a:ext cx="5445754" cy="2437071"/>
              <a:chOff x="3323320" y="1250854"/>
              <a:chExt cx="5445754" cy="2437071"/>
            </a:xfrm>
          </p:grpSpPr>
          <p:sp>
            <p:nvSpPr>
              <p:cNvPr id="28" name="Rectangle: Rounded Corners 12">
                <a:extLst>
                  <a:ext uri="{FF2B5EF4-FFF2-40B4-BE49-F238E27FC236}">
                    <a16:creationId xmlns:a16="http://schemas.microsoft.com/office/drawing/2014/main" id="{ED3ED6A3-7C28-4F8A-8CAB-3BD076BE8170}"/>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2800" dirty="0">
                    <a:solidFill>
                      <a:srgbClr val="000000"/>
                    </a:solidFill>
                    <a:latin typeface="UTM Duepuntozero" panose="02040603050506020204" pitchFamily="18" charset="0"/>
                  </a:rPr>
                  <a:t>1.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đúng</a:t>
                </a:r>
                <a:r>
                  <a:rPr lang="en-US" sz="2800" dirty="0">
                    <a:solidFill>
                      <a:srgbClr val="000000"/>
                    </a:solidFill>
                    <a:latin typeface="UTM Duepuntozero" panose="02040603050506020204" pitchFamily="18" charset="0"/>
                  </a:rPr>
                  <a:t>.</a:t>
                </a:r>
              </a:p>
              <a:p>
                <a:pPr algn="just">
                  <a:lnSpc>
                    <a:spcPct val="110000"/>
                  </a:lnSpc>
                </a:pPr>
                <a:r>
                  <a:rPr lang="en-US" sz="2800" dirty="0">
                    <a:solidFill>
                      <a:srgbClr val="000000"/>
                    </a:solidFill>
                    <a:latin typeface="UTM Duepuntozero" panose="02040603050506020204" pitchFamily="18" charset="0"/>
                  </a:rPr>
                  <a:t>2.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to, </a:t>
                </a:r>
                <a:r>
                  <a:rPr lang="en-US" sz="2800" dirty="0" err="1">
                    <a:solidFill>
                      <a:srgbClr val="000000"/>
                    </a:solidFill>
                    <a:latin typeface="UTM Duepuntozero" panose="02040603050506020204" pitchFamily="18" charset="0"/>
                  </a:rPr>
                  <a:t>rõ</a:t>
                </a:r>
                <a:r>
                  <a:rPr lang="en-US" sz="2800" dirty="0">
                    <a:solidFill>
                      <a:srgbClr val="000000"/>
                    </a:solidFill>
                    <a:latin typeface="UTM Duepuntozero" panose="02040603050506020204" pitchFamily="18" charset="0"/>
                  </a:rPr>
                  <a:t>.</a:t>
                </a:r>
              </a:p>
              <a:p>
                <a:pPr algn="just">
                  <a:lnSpc>
                    <a:spcPct val="110000"/>
                  </a:lnSpc>
                </a:pPr>
                <a:r>
                  <a:rPr lang="en-US" sz="2800" dirty="0">
                    <a:solidFill>
                      <a:srgbClr val="000000"/>
                    </a:solidFill>
                    <a:latin typeface="UTM Duepuntozero" panose="02040603050506020204" pitchFamily="18" charset="0"/>
                  </a:rPr>
                  <a:t>3.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ngắt</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nghỉ</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đúng</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chỗ</a:t>
                </a:r>
                <a:r>
                  <a:rPr lang="en-US" sz="2800" dirty="0">
                    <a:solidFill>
                      <a:srgbClr val="000000"/>
                    </a:solidFill>
                    <a:latin typeface="UTM Duepuntozero" panose="02040603050506020204" pitchFamily="18" charset="0"/>
                  </a:rPr>
                  <a:t>.</a:t>
                </a:r>
                <a:endParaRPr lang="en-US" sz="2800" b="0" i="0" dirty="0">
                  <a:solidFill>
                    <a:srgbClr val="000000"/>
                  </a:solidFill>
                  <a:effectLst/>
                  <a:latin typeface="UTM Duepuntozero" panose="02040603050506020204" pitchFamily="18" charset="0"/>
                </a:endParaRPr>
              </a:p>
            </p:txBody>
          </p:sp>
          <p:sp>
            <p:nvSpPr>
              <p:cNvPr id="29" name="Rectangle: Rounded Corners 28">
                <a:extLst>
                  <a:ext uri="{FF2B5EF4-FFF2-40B4-BE49-F238E27FC236}">
                    <a16:creationId xmlns:a16="http://schemas.microsoft.com/office/drawing/2014/main" id="{B3B5A515-D85C-4255-B341-CE901B280C62}"/>
                  </a:ext>
                </a:extLst>
              </p:cNvPr>
              <p:cNvSpPr/>
              <p:nvPr/>
            </p:nvSpPr>
            <p:spPr>
              <a:xfrm>
                <a:off x="4156061" y="1250854"/>
                <a:ext cx="3933275"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19" name="Picture 18">
              <a:extLst>
                <a:ext uri="{FF2B5EF4-FFF2-40B4-BE49-F238E27FC236}">
                  <a16:creationId xmlns:a16="http://schemas.microsoft.com/office/drawing/2014/main" id="{96A81430-563D-4429-89CD-CA916B250AAD}"/>
                </a:ext>
              </a:extLst>
            </p:cNvPr>
            <p:cNvPicPr>
              <a:picLocks noChangeAspect="1"/>
            </p:cNvPicPr>
            <p:nvPr/>
          </p:nvPicPr>
          <p:blipFill>
            <a:blip r:embed="rId11"/>
            <a:stretch>
              <a:fillRect/>
            </a:stretch>
          </p:blipFill>
          <p:spPr>
            <a:xfrm>
              <a:off x="7431925" y="4690660"/>
              <a:ext cx="469963" cy="469963"/>
            </a:xfrm>
            <a:prstGeom prst="rect">
              <a:avLst/>
            </a:prstGeom>
          </p:spPr>
        </p:pic>
        <p:pic>
          <p:nvPicPr>
            <p:cNvPr id="20" name="Picture 19">
              <a:extLst>
                <a:ext uri="{FF2B5EF4-FFF2-40B4-BE49-F238E27FC236}">
                  <a16:creationId xmlns:a16="http://schemas.microsoft.com/office/drawing/2014/main" id="{8FB4676E-57B5-45B1-A0C0-D2AF977B7C1A}"/>
                </a:ext>
              </a:extLst>
            </p:cNvPr>
            <p:cNvPicPr>
              <a:picLocks noChangeAspect="1"/>
            </p:cNvPicPr>
            <p:nvPr/>
          </p:nvPicPr>
          <p:blipFill>
            <a:blip r:embed="rId12"/>
            <a:stretch>
              <a:fillRect/>
            </a:stretch>
          </p:blipFill>
          <p:spPr>
            <a:xfrm>
              <a:off x="6875251" y="4690660"/>
              <a:ext cx="469963" cy="469963"/>
            </a:xfrm>
            <a:prstGeom prst="rect">
              <a:avLst/>
            </a:prstGeom>
          </p:spPr>
        </p:pic>
        <p:pic>
          <p:nvPicPr>
            <p:cNvPr id="21" name="Picture 20">
              <a:extLst>
                <a:ext uri="{FF2B5EF4-FFF2-40B4-BE49-F238E27FC236}">
                  <a16:creationId xmlns:a16="http://schemas.microsoft.com/office/drawing/2014/main" id="{8AE7CEA4-2702-47E7-81AB-CBC3116C2F25}"/>
                </a:ext>
              </a:extLst>
            </p:cNvPr>
            <p:cNvPicPr>
              <a:picLocks noChangeAspect="1"/>
            </p:cNvPicPr>
            <p:nvPr/>
          </p:nvPicPr>
          <p:blipFill>
            <a:blip r:embed="rId13"/>
            <a:stretch>
              <a:fillRect/>
            </a:stretch>
          </p:blipFill>
          <p:spPr>
            <a:xfrm>
              <a:off x="7988599" y="4690660"/>
              <a:ext cx="469963" cy="469963"/>
            </a:xfrm>
            <a:prstGeom prst="rect">
              <a:avLst/>
            </a:prstGeom>
          </p:spPr>
        </p:pic>
        <p:pic>
          <p:nvPicPr>
            <p:cNvPr id="22" name="Picture 21">
              <a:extLst>
                <a:ext uri="{FF2B5EF4-FFF2-40B4-BE49-F238E27FC236}">
                  <a16:creationId xmlns:a16="http://schemas.microsoft.com/office/drawing/2014/main" id="{1F7687FA-4F35-4B03-98D1-7C8D7650616E}"/>
                </a:ext>
              </a:extLst>
            </p:cNvPr>
            <p:cNvPicPr>
              <a:picLocks noChangeAspect="1"/>
            </p:cNvPicPr>
            <p:nvPr/>
          </p:nvPicPr>
          <p:blipFill>
            <a:blip r:embed="rId11"/>
            <a:stretch>
              <a:fillRect/>
            </a:stretch>
          </p:blipFill>
          <p:spPr>
            <a:xfrm>
              <a:off x="7666906" y="5309947"/>
              <a:ext cx="469963" cy="469963"/>
            </a:xfrm>
            <a:prstGeom prst="rect">
              <a:avLst/>
            </a:prstGeom>
          </p:spPr>
        </p:pic>
        <p:pic>
          <p:nvPicPr>
            <p:cNvPr id="23" name="Picture 22">
              <a:extLst>
                <a:ext uri="{FF2B5EF4-FFF2-40B4-BE49-F238E27FC236}">
                  <a16:creationId xmlns:a16="http://schemas.microsoft.com/office/drawing/2014/main" id="{2340C855-4F0D-4D25-A7E8-27F24D052248}"/>
                </a:ext>
              </a:extLst>
            </p:cNvPr>
            <p:cNvPicPr>
              <a:picLocks noChangeAspect="1"/>
            </p:cNvPicPr>
            <p:nvPr/>
          </p:nvPicPr>
          <p:blipFill>
            <a:blip r:embed="rId12"/>
            <a:stretch>
              <a:fillRect/>
            </a:stretch>
          </p:blipFill>
          <p:spPr>
            <a:xfrm>
              <a:off x="7110232" y="5309947"/>
              <a:ext cx="469963" cy="469963"/>
            </a:xfrm>
            <a:prstGeom prst="rect">
              <a:avLst/>
            </a:prstGeom>
          </p:spPr>
        </p:pic>
        <p:pic>
          <p:nvPicPr>
            <p:cNvPr id="24" name="Picture 23">
              <a:extLst>
                <a:ext uri="{FF2B5EF4-FFF2-40B4-BE49-F238E27FC236}">
                  <a16:creationId xmlns:a16="http://schemas.microsoft.com/office/drawing/2014/main" id="{5C9AEEEF-1E6D-490C-A627-1FC81FB6F03E}"/>
                </a:ext>
              </a:extLst>
            </p:cNvPr>
            <p:cNvPicPr>
              <a:picLocks noChangeAspect="1"/>
            </p:cNvPicPr>
            <p:nvPr/>
          </p:nvPicPr>
          <p:blipFill>
            <a:blip r:embed="rId13"/>
            <a:stretch>
              <a:fillRect/>
            </a:stretch>
          </p:blipFill>
          <p:spPr>
            <a:xfrm>
              <a:off x="8223580" y="5309947"/>
              <a:ext cx="469963" cy="469963"/>
            </a:xfrm>
            <a:prstGeom prst="rect">
              <a:avLst/>
            </a:prstGeom>
          </p:spPr>
        </p:pic>
        <p:pic>
          <p:nvPicPr>
            <p:cNvPr id="25" name="Picture 24">
              <a:extLst>
                <a:ext uri="{FF2B5EF4-FFF2-40B4-BE49-F238E27FC236}">
                  <a16:creationId xmlns:a16="http://schemas.microsoft.com/office/drawing/2014/main" id="{C696EB35-6E54-4544-A3D1-4DFC8CABEC5C}"/>
                </a:ext>
              </a:extLst>
            </p:cNvPr>
            <p:cNvPicPr>
              <a:picLocks noChangeAspect="1"/>
            </p:cNvPicPr>
            <p:nvPr/>
          </p:nvPicPr>
          <p:blipFill>
            <a:blip r:embed="rId11"/>
            <a:stretch>
              <a:fillRect/>
            </a:stretch>
          </p:blipFill>
          <p:spPr>
            <a:xfrm>
              <a:off x="9373355" y="5728371"/>
              <a:ext cx="469963" cy="469963"/>
            </a:xfrm>
            <a:prstGeom prst="rect">
              <a:avLst/>
            </a:prstGeom>
          </p:spPr>
        </p:pic>
        <p:pic>
          <p:nvPicPr>
            <p:cNvPr id="26" name="Picture 25">
              <a:extLst>
                <a:ext uri="{FF2B5EF4-FFF2-40B4-BE49-F238E27FC236}">
                  <a16:creationId xmlns:a16="http://schemas.microsoft.com/office/drawing/2014/main" id="{0797F12C-9C18-4A23-9620-5F3D4C5D3786}"/>
                </a:ext>
              </a:extLst>
            </p:cNvPr>
            <p:cNvPicPr>
              <a:picLocks noChangeAspect="1"/>
            </p:cNvPicPr>
            <p:nvPr/>
          </p:nvPicPr>
          <p:blipFill>
            <a:blip r:embed="rId12"/>
            <a:stretch>
              <a:fillRect/>
            </a:stretch>
          </p:blipFill>
          <p:spPr>
            <a:xfrm>
              <a:off x="8816681" y="5728371"/>
              <a:ext cx="469963" cy="469963"/>
            </a:xfrm>
            <a:prstGeom prst="rect">
              <a:avLst/>
            </a:prstGeom>
          </p:spPr>
        </p:pic>
        <p:pic>
          <p:nvPicPr>
            <p:cNvPr id="27" name="Picture 26">
              <a:extLst>
                <a:ext uri="{FF2B5EF4-FFF2-40B4-BE49-F238E27FC236}">
                  <a16:creationId xmlns:a16="http://schemas.microsoft.com/office/drawing/2014/main" id="{E5FEA0C2-C466-41D1-BD19-A96547C706B8}"/>
                </a:ext>
              </a:extLst>
            </p:cNvPr>
            <p:cNvPicPr>
              <a:picLocks noChangeAspect="1"/>
            </p:cNvPicPr>
            <p:nvPr/>
          </p:nvPicPr>
          <p:blipFill>
            <a:blip r:embed="rId13"/>
            <a:stretch>
              <a:fillRect/>
            </a:stretch>
          </p:blipFill>
          <p:spPr>
            <a:xfrm>
              <a:off x="9930029" y="5728371"/>
              <a:ext cx="469963" cy="469963"/>
            </a:xfrm>
            <a:prstGeom prst="rect">
              <a:avLst/>
            </a:prstGeom>
          </p:spPr>
        </p:pic>
      </p:grpSp>
      <p:sp>
        <p:nvSpPr>
          <p:cNvPr id="32" name="TextBox 31">
            <a:extLst>
              <a:ext uri="{FF2B5EF4-FFF2-40B4-BE49-F238E27FC236}">
                <a16:creationId xmlns:a16="http://schemas.microsoft.com/office/drawing/2014/main" id="{85D9A454-0436-4727-BBDA-961E85FA2638}"/>
              </a:ext>
            </a:extLst>
          </p:cNvPr>
          <p:cNvSpPr txBox="1"/>
          <p:nvPr/>
        </p:nvSpPr>
        <p:spPr>
          <a:xfrm>
            <a:off x="-1545512" y="462325"/>
            <a:ext cx="7889965" cy="1323439"/>
          </a:xfrm>
          <a:prstGeom prst="rect">
            <a:avLst/>
          </a:prstGeom>
          <a:noFill/>
        </p:spPr>
        <p:txBody>
          <a:bodyPr wrap="square" rtlCol="0">
            <a:spAutoFit/>
          </a:bodyPr>
          <a:lstStyle/>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LUYỆN ĐỌC </a:t>
            </a:r>
            <a:endParaRPr lang="vi-VN"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endParaRPr>
          </a:p>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TRONG NHÓM</a:t>
            </a:r>
          </a:p>
        </p:txBody>
      </p:sp>
    </p:spTree>
    <p:extLst>
      <p:ext uri="{BB962C8B-B14F-4D97-AF65-F5344CB8AC3E}">
        <p14:creationId xmlns:p14="http://schemas.microsoft.com/office/powerpoint/2010/main" val="4118226465"/>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6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14:bounceEnd="66000">
                                          <p:cBhvr additive="base">
                                            <p:cTn id="16"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fill="hold"/>
                                            <p:tgtEl>
                                              <p:spTgt spid="17"/>
                                            </p:tgtEl>
                                            <p:attrNameLst>
                                              <p:attrName>ppt_x</p:attrName>
                                            </p:attrNameLst>
                                          </p:cBhvr>
                                          <p:tavLst>
                                            <p:tav tm="0">
                                              <p:val>
                                                <p:strVal val="#ppt_x"/>
                                              </p:val>
                                            </p:tav>
                                            <p:tav tm="100000">
                                              <p:val>
                                                <p:strVal val="#ppt_x"/>
                                              </p:val>
                                            </p:tav>
                                          </p:tavLst>
                                        </p:anim>
                                        <p:anim calcmode="lin" valueType="num">
                                          <p:cBhvr additive="base">
                                            <p:cTn id="17"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AE51C743-80CC-86B7-078A-8BC577FE960C}"/>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19" name="Picture 29">
            <a:extLst>
              <a:ext uri="{FF2B5EF4-FFF2-40B4-BE49-F238E27FC236}">
                <a16:creationId xmlns:a16="http://schemas.microsoft.com/office/drawing/2014/main" id="{835CA420-068A-49C6-A29F-EB70877F8B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93281" y="230644"/>
            <a:ext cx="6331656" cy="897463"/>
          </a:xfrm>
          <a:prstGeom prst="rect">
            <a:avLst/>
          </a:prstGeom>
        </p:spPr>
      </p:pic>
      <p:sp>
        <p:nvSpPr>
          <p:cNvPr id="30" name="TextBox 29">
            <a:extLst>
              <a:ext uri="{FF2B5EF4-FFF2-40B4-BE49-F238E27FC236}">
                <a16:creationId xmlns:a16="http://schemas.microsoft.com/office/drawing/2014/main" id="{B9120891-5EC7-46DD-892D-388A77C41986}"/>
              </a:ext>
            </a:extLst>
          </p:cNvPr>
          <p:cNvSpPr txBox="1"/>
          <p:nvPr/>
        </p:nvSpPr>
        <p:spPr>
          <a:xfrm>
            <a:off x="538061" y="271310"/>
            <a:ext cx="7889965" cy="769441"/>
          </a:xfrm>
          <a:prstGeom prst="rect">
            <a:avLst/>
          </a:prstGeom>
          <a:noFill/>
        </p:spPr>
        <p:txBody>
          <a:bodyPr wrap="square" rtlCol="0">
            <a:spAutoFit/>
          </a:bodyPr>
          <a:lstStyle/>
          <a:p>
            <a:pPr algn="ct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LUYỆN ĐỌC TRƯỚC LỚP</a:t>
            </a:r>
          </a:p>
        </p:txBody>
      </p:sp>
      <p:grpSp>
        <p:nvGrpSpPr>
          <p:cNvPr id="31" name="Group 30">
            <a:extLst>
              <a:ext uri="{FF2B5EF4-FFF2-40B4-BE49-F238E27FC236}">
                <a16:creationId xmlns:a16="http://schemas.microsoft.com/office/drawing/2014/main" id="{86D04A23-A49E-4EC2-81DE-6E53CC2618C4}"/>
              </a:ext>
            </a:extLst>
          </p:cNvPr>
          <p:cNvGrpSpPr/>
          <p:nvPr/>
        </p:nvGrpSpPr>
        <p:grpSpPr>
          <a:xfrm>
            <a:off x="1193281" y="1337717"/>
            <a:ext cx="6835138" cy="3278244"/>
            <a:chOff x="5145935" y="3870562"/>
            <a:chExt cx="5299991" cy="2541963"/>
          </a:xfrm>
        </p:grpSpPr>
        <p:grpSp>
          <p:nvGrpSpPr>
            <p:cNvPr id="33" name="Group 32">
              <a:extLst>
                <a:ext uri="{FF2B5EF4-FFF2-40B4-BE49-F238E27FC236}">
                  <a16:creationId xmlns:a16="http://schemas.microsoft.com/office/drawing/2014/main" id="{35E6B176-8F03-492A-A965-11B158AC3D81}"/>
                </a:ext>
              </a:extLst>
            </p:cNvPr>
            <p:cNvGrpSpPr/>
            <p:nvPr/>
          </p:nvGrpSpPr>
          <p:grpSpPr>
            <a:xfrm>
              <a:off x="5145935" y="3870562"/>
              <a:ext cx="5299991" cy="2541963"/>
              <a:chOff x="3280035" y="1308613"/>
              <a:chExt cx="5299991" cy="2541963"/>
            </a:xfrm>
          </p:grpSpPr>
          <p:sp>
            <p:nvSpPr>
              <p:cNvPr id="43" name="Rectangle: Rounded Corners 12">
                <a:extLst>
                  <a:ext uri="{FF2B5EF4-FFF2-40B4-BE49-F238E27FC236}">
                    <a16:creationId xmlns:a16="http://schemas.microsoft.com/office/drawing/2014/main" id="{FDD48ECF-A29F-4821-8D02-E8D285331752}"/>
                  </a:ext>
                </a:extLst>
              </p:cNvPr>
              <p:cNvSpPr/>
              <p:nvPr/>
            </p:nvSpPr>
            <p:spPr>
              <a:xfrm>
                <a:off x="3280035" y="1724298"/>
                <a:ext cx="5299991" cy="2126278"/>
              </a:xfrm>
              <a:custGeom>
                <a:avLst/>
                <a:gdLst>
                  <a:gd name="connsiteX0" fmla="*/ 0 w 5299991"/>
                  <a:gd name="connsiteY0" fmla="*/ 428913 h 2126278"/>
                  <a:gd name="connsiteX1" fmla="*/ 428913 w 5299991"/>
                  <a:gd name="connsiteY1" fmla="*/ 0 h 2126278"/>
                  <a:gd name="connsiteX2" fmla="*/ 1019086 w 5299991"/>
                  <a:gd name="connsiteY2" fmla="*/ 0 h 2126278"/>
                  <a:gd name="connsiteX3" fmla="*/ 1609260 w 5299991"/>
                  <a:gd name="connsiteY3" fmla="*/ 0 h 2126278"/>
                  <a:gd name="connsiteX4" fmla="*/ 2110590 w 5299991"/>
                  <a:gd name="connsiteY4" fmla="*/ 0 h 2126278"/>
                  <a:gd name="connsiteX5" fmla="*/ 2656341 w 5299991"/>
                  <a:gd name="connsiteY5" fmla="*/ 0 h 2126278"/>
                  <a:gd name="connsiteX6" fmla="*/ 3202093 w 5299991"/>
                  <a:gd name="connsiteY6" fmla="*/ 0 h 2126278"/>
                  <a:gd name="connsiteX7" fmla="*/ 3881110 w 5299991"/>
                  <a:gd name="connsiteY7" fmla="*/ 0 h 2126278"/>
                  <a:gd name="connsiteX8" fmla="*/ 4871078 w 5299991"/>
                  <a:gd name="connsiteY8" fmla="*/ 0 h 2126278"/>
                  <a:gd name="connsiteX9" fmla="*/ 5299991 w 5299991"/>
                  <a:gd name="connsiteY9" fmla="*/ 428913 h 2126278"/>
                  <a:gd name="connsiteX10" fmla="*/ 5299991 w 5299991"/>
                  <a:gd name="connsiteY10" fmla="*/ 1050454 h 2126278"/>
                  <a:gd name="connsiteX11" fmla="*/ 5299991 w 5299991"/>
                  <a:gd name="connsiteY11" fmla="*/ 1697365 h 2126278"/>
                  <a:gd name="connsiteX12" fmla="*/ 4871078 w 5299991"/>
                  <a:gd name="connsiteY12" fmla="*/ 2126278 h 2126278"/>
                  <a:gd name="connsiteX13" fmla="*/ 4192061 w 5299991"/>
                  <a:gd name="connsiteY13" fmla="*/ 2126278 h 2126278"/>
                  <a:gd name="connsiteX14" fmla="*/ 3557466 w 5299991"/>
                  <a:gd name="connsiteY14" fmla="*/ 2126278 h 2126278"/>
                  <a:gd name="connsiteX15" fmla="*/ 2834028 w 5299991"/>
                  <a:gd name="connsiteY15" fmla="*/ 2126278 h 2126278"/>
                  <a:gd name="connsiteX16" fmla="*/ 2199433 w 5299991"/>
                  <a:gd name="connsiteY16" fmla="*/ 2126278 h 2126278"/>
                  <a:gd name="connsiteX17" fmla="*/ 1564838 w 5299991"/>
                  <a:gd name="connsiteY17" fmla="*/ 2126278 h 2126278"/>
                  <a:gd name="connsiteX18" fmla="*/ 428913 w 5299991"/>
                  <a:gd name="connsiteY18" fmla="*/ 2126278 h 2126278"/>
                  <a:gd name="connsiteX19" fmla="*/ 0 w 5299991"/>
                  <a:gd name="connsiteY19" fmla="*/ 1697365 h 2126278"/>
                  <a:gd name="connsiteX20" fmla="*/ 0 w 5299991"/>
                  <a:gd name="connsiteY20" fmla="*/ 1075824 h 2126278"/>
                  <a:gd name="connsiteX21" fmla="*/ 0 w 529999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299991" h="2126278" fill="none" extrusionOk="0">
                    <a:moveTo>
                      <a:pt x="0" y="428913"/>
                    </a:moveTo>
                    <a:cubicBezTo>
                      <a:pt x="14806" y="213002"/>
                      <a:pt x="183174" y="8106"/>
                      <a:pt x="428913" y="0"/>
                    </a:cubicBezTo>
                    <a:cubicBezTo>
                      <a:pt x="668333" y="-2491"/>
                      <a:pt x="824606" y="18468"/>
                      <a:pt x="1019086" y="0"/>
                    </a:cubicBezTo>
                    <a:cubicBezTo>
                      <a:pt x="1213566" y="-18468"/>
                      <a:pt x="1432109" y="19423"/>
                      <a:pt x="1609260" y="0"/>
                    </a:cubicBezTo>
                    <a:cubicBezTo>
                      <a:pt x="1786411" y="-19423"/>
                      <a:pt x="2006592" y="17655"/>
                      <a:pt x="2110590" y="0"/>
                    </a:cubicBezTo>
                    <a:cubicBezTo>
                      <a:pt x="2214588" y="-17655"/>
                      <a:pt x="2387570" y="-22325"/>
                      <a:pt x="2656341" y="0"/>
                    </a:cubicBezTo>
                    <a:cubicBezTo>
                      <a:pt x="2925112" y="22325"/>
                      <a:pt x="3028441" y="199"/>
                      <a:pt x="3202093" y="0"/>
                    </a:cubicBezTo>
                    <a:cubicBezTo>
                      <a:pt x="3375745" y="-199"/>
                      <a:pt x="3630607" y="-10569"/>
                      <a:pt x="3881110" y="0"/>
                    </a:cubicBezTo>
                    <a:cubicBezTo>
                      <a:pt x="4131613" y="10569"/>
                      <a:pt x="4671229" y="-49063"/>
                      <a:pt x="4871078" y="0"/>
                    </a:cubicBezTo>
                    <a:cubicBezTo>
                      <a:pt x="5155958" y="-3944"/>
                      <a:pt x="5295136" y="182612"/>
                      <a:pt x="5299991" y="428913"/>
                    </a:cubicBezTo>
                    <a:cubicBezTo>
                      <a:pt x="5292542" y="599431"/>
                      <a:pt x="5287239" y="773190"/>
                      <a:pt x="5299991" y="1050454"/>
                    </a:cubicBezTo>
                    <a:cubicBezTo>
                      <a:pt x="5312743" y="1327718"/>
                      <a:pt x="5283936" y="1392184"/>
                      <a:pt x="5299991" y="1697365"/>
                    </a:cubicBezTo>
                    <a:cubicBezTo>
                      <a:pt x="5311504" y="1934345"/>
                      <a:pt x="5122982" y="2152774"/>
                      <a:pt x="4871078" y="2126278"/>
                    </a:cubicBezTo>
                    <a:cubicBezTo>
                      <a:pt x="4707923" y="2144740"/>
                      <a:pt x="4362633" y="2141750"/>
                      <a:pt x="4192061" y="2126278"/>
                    </a:cubicBezTo>
                    <a:cubicBezTo>
                      <a:pt x="4021489" y="2110806"/>
                      <a:pt x="3799310" y="2155581"/>
                      <a:pt x="3557466" y="2126278"/>
                    </a:cubicBezTo>
                    <a:cubicBezTo>
                      <a:pt x="3315623" y="2096975"/>
                      <a:pt x="3088832" y="2139417"/>
                      <a:pt x="2834028" y="2126278"/>
                    </a:cubicBezTo>
                    <a:cubicBezTo>
                      <a:pt x="2579224" y="2113139"/>
                      <a:pt x="2413488" y="2133132"/>
                      <a:pt x="2199433" y="2126278"/>
                    </a:cubicBezTo>
                    <a:cubicBezTo>
                      <a:pt x="1985378" y="2119424"/>
                      <a:pt x="1820801" y="2153333"/>
                      <a:pt x="1564838" y="2126278"/>
                    </a:cubicBezTo>
                    <a:cubicBezTo>
                      <a:pt x="1308876" y="2099223"/>
                      <a:pt x="948066" y="2071677"/>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299991" h="2126278" stroke="0" extrusionOk="0">
                    <a:moveTo>
                      <a:pt x="0" y="428913"/>
                    </a:moveTo>
                    <a:cubicBezTo>
                      <a:pt x="470" y="206388"/>
                      <a:pt x="220782" y="51374"/>
                      <a:pt x="428913" y="0"/>
                    </a:cubicBezTo>
                    <a:cubicBezTo>
                      <a:pt x="700880" y="530"/>
                      <a:pt x="856703" y="-3928"/>
                      <a:pt x="1107930" y="0"/>
                    </a:cubicBezTo>
                    <a:cubicBezTo>
                      <a:pt x="1359157" y="3928"/>
                      <a:pt x="1449434" y="2810"/>
                      <a:pt x="1653681" y="0"/>
                    </a:cubicBezTo>
                    <a:cubicBezTo>
                      <a:pt x="1857928" y="-2810"/>
                      <a:pt x="2064577" y="-2130"/>
                      <a:pt x="2199433" y="0"/>
                    </a:cubicBezTo>
                    <a:cubicBezTo>
                      <a:pt x="2334289" y="2130"/>
                      <a:pt x="2715444" y="-16534"/>
                      <a:pt x="2878450" y="0"/>
                    </a:cubicBezTo>
                    <a:cubicBezTo>
                      <a:pt x="3041456" y="16534"/>
                      <a:pt x="3242225" y="16938"/>
                      <a:pt x="3468623" y="0"/>
                    </a:cubicBezTo>
                    <a:cubicBezTo>
                      <a:pt x="3695021" y="-16938"/>
                      <a:pt x="4033028" y="29492"/>
                      <a:pt x="4192061" y="0"/>
                    </a:cubicBezTo>
                    <a:cubicBezTo>
                      <a:pt x="4351094" y="-29492"/>
                      <a:pt x="4689098" y="-26456"/>
                      <a:pt x="4871078" y="0"/>
                    </a:cubicBezTo>
                    <a:cubicBezTo>
                      <a:pt x="5082666" y="13314"/>
                      <a:pt x="5336755" y="151334"/>
                      <a:pt x="5299991" y="428913"/>
                    </a:cubicBezTo>
                    <a:cubicBezTo>
                      <a:pt x="5277034" y="648506"/>
                      <a:pt x="5320662" y="888537"/>
                      <a:pt x="5299991" y="1037770"/>
                    </a:cubicBezTo>
                    <a:cubicBezTo>
                      <a:pt x="5279320" y="1187003"/>
                      <a:pt x="5268747" y="1463934"/>
                      <a:pt x="5299991" y="1697365"/>
                    </a:cubicBezTo>
                    <a:cubicBezTo>
                      <a:pt x="5311357" y="1939842"/>
                      <a:pt x="5103434" y="2097915"/>
                      <a:pt x="4871078" y="2126278"/>
                    </a:cubicBezTo>
                    <a:cubicBezTo>
                      <a:pt x="4598845" y="2120968"/>
                      <a:pt x="4565529" y="2138177"/>
                      <a:pt x="4325326" y="2126278"/>
                    </a:cubicBezTo>
                    <a:cubicBezTo>
                      <a:pt x="4085123" y="2114379"/>
                      <a:pt x="3800977" y="2123099"/>
                      <a:pt x="3646310" y="2126278"/>
                    </a:cubicBezTo>
                    <a:cubicBezTo>
                      <a:pt x="3491643" y="2129457"/>
                      <a:pt x="3235211" y="2119007"/>
                      <a:pt x="2922871" y="2126278"/>
                    </a:cubicBezTo>
                    <a:cubicBezTo>
                      <a:pt x="2610531" y="2133549"/>
                      <a:pt x="2547675" y="2109114"/>
                      <a:pt x="2332698" y="2126278"/>
                    </a:cubicBezTo>
                    <a:cubicBezTo>
                      <a:pt x="2117721" y="2143442"/>
                      <a:pt x="1872700" y="2144362"/>
                      <a:pt x="1742525" y="2126278"/>
                    </a:cubicBezTo>
                    <a:cubicBezTo>
                      <a:pt x="1612350" y="2108194"/>
                      <a:pt x="1171594" y="2123566"/>
                      <a:pt x="1019086" y="2126278"/>
                    </a:cubicBezTo>
                    <a:cubicBezTo>
                      <a:pt x="866578" y="2128990"/>
                      <a:pt x="703516" y="215422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solidFill>
              <a:ln>
                <a:solidFill>
                  <a:schemeClr val="bg1">
                    <a:lumMod val="75000"/>
                  </a:schemeClr>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rtlCol="0" anchor="b"/>
              <a:lstStyle/>
              <a:p>
                <a:pPr algn="just">
                  <a:lnSpc>
                    <a:spcPct val="110000"/>
                  </a:lnSpc>
                </a:pPr>
                <a:r>
                  <a:rPr lang="en-US" sz="3600" dirty="0">
                    <a:solidFill>
                      <a:srgbClr val="000000"/>
                    </a:solidFill>
                    <a:latin typeface="UTM Duepuntozero" panose="02040603050506020204" pitchFamily="18" charset="0"/>
                  </a:rPr>
                  <a:t>1.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đúng</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2.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to, </a:t>
                </a:r>
                <a:r>
                  <a:rPr lang="en-US" sz="3600" dirty="0" err="1">
                    <a:solidFill>
                      <a:srgbClr val="000000"/>
                    </a:solidFill>
                    <a:latin typeface="UTM Duepuntozero" panose="02040603050506020204" pitchFamily="18" charset="0"/>
                  </a:rPr>
                  <a:t>rõ</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3.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ngắt</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nghỉ</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đúng</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chỗ</a:t>
                </a:r>
                <a:r>
                  <a:rPr lang="en-US" sz="3600" dirty="0">
                    <a:solidFill>
                      <a:srgbClr val="000000"/>
                    </a:solidFill>
                    <a:latin typeface="UTM Duepuntozero" panose="02040603050506020204" pitchFamily="18" charset="0"/>
                  </a:rPr>
                  <a:t>.</a:t>
                </a:r>
                <a:endParaRPr lang="en-US" sz="3600" b="0" i="0" dirty="0">
                  <a:solidFill>
                    <a:srgbClr val="000000"/>
                  </a:solidFill>
                  <a:effectLst/>
                  <a:latin typeface="UTM Duepuntozero" panose="02040603050506020204" pitchFamily="18" charset="0"/>
                </a:endParaRPr>
              </a:p>
            </p:txBody>
          </p:sp>
          <p:sp>
            <p:nvSpPr>
              <p:cNvPr id="44" name="Rectangle: Rounded Corners 43">
                <a:extLst>
                  <a:ext uri="{FF2B5EF4-FFF2-40B4-BE49-F238E27FC236}">
                    <a16:creationId xmlns:a16="http://schemas.microsoft.com/office/drawing/2014/main" id="{D1C50646-8E87-4BE5-82D5-2EB2B400366A}"/>
                  </a:ext>
                </a:extLst>
              </p:cNvPr>
              <p:cNvSpPr/>
              <p:nvPr/>
            </p:nvSpPr>
            <p:spPr>
              <a:xfrm>
                <a:off x="4116519" y="1308613"/>
                <a:ext cx="3304503" cy="695896"/>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34" name="Picture 33">
              <a:extLst>
                <a:ext uri="{FF2B5EF4-FFF2-40B4-BE49-F238E27FC236}">
                  <a16:creationId xmlns:a16="http://schemas.microsoft.com/office/drawing/2014/main" id="{FA45A2EB-198E-41B4-9848-2F5A34AC4B4A}"/>
                </a:ext>
              </a:extLst>
            </p:cNvPr>
            <p:cNvPicPr>
              <a:picLocks noChangeAspect="1"/>
            </p:cNvPicPr>
            <p:nvPr/>
          </p:nvPicPr>
          <p:blipFill>
            <a:blip r:embed="rId5"/>
            <a:stretch>
              <a:fillRect/>
            </a:stretch>
          </p:blipFill>
          <p:spPr>
            <a:xfrm>
              <a:off x="7376080" y="4821443"/>
              <a:ext cx="469963" cy="469963"/>
            </a:xfrm>
            <a:prstGeom prst="rect">
              <a:avLst/>
            </a:prstGeom>
          </p:spPr>
        </p:pic>
        <p:pic>
          <p:nvPicPr>
            <p:cNvPr id="35" name="Picture 34">
              <a:extLst>
                <a:ext uri="{FF2B5EF4-FFF2-40B4-BE49-F238E27FC236}">
                  <a16:creationId xmlns:a16="http://schemas.microsoft.com/office/drawing/2014/main" id="{54548DA5-F8CA-4C4E-B089-621398931608}"/>
                </a:ext>
              </a:extLst>
            </p:cNvPr>
            <p:cNvPicPr>
              <a:picLocks noChangeAspect="1"/>
            </p:cNvPicPr>
            <p:nvPr/>
          </p:nvPicPr>
          <p:blipFill>
            <a:blip r:embed="rId6"/>
            <a:stretch>
              <a:fillRect/>
            </a:stretch>
          </p:blipFill>
          <p:spPr>
            <a:xfrm>
              <a:off x="6819410" y="4821443"/>
              <a:ext cx="469963" cy="469963"/>
            </a:xfrm>
            <a:prstGeom prst="rect">
              <a:avLst/>
            </a:prstGeom>
          </p:spPr>
        </p:pic>
        <p:pic>
          <p:nvPicPr>
            <p:cNvPr id="36" name="Picture 35">
              <a:extLst>
                <a:ext uri="{FF2B5EF4-FFF2-40B4-BE49-F238E27FC236}">
                  <a16:creationId xmlns:a16="http://schemas.microsoft.com/office/drawing/2014/main" id="{0F4D2842-7CE7-4CF4-A011-476B2C4B5C49}"/>
                </a:ext>
              </a:extLst>
            </p:cNvPr>
            <p:cNvPicPr>
              <a:picLocks noChangeAspect="1"/>
            </p:cNvPicPr>
            <p:nvPr/>
          </p:nvPicPr>
          <p:blipFill>
            <a:blip r:embed="rId7"/>
            <a:stretch>
              <a:fillRect/>
            </a:stretch>
          </p:blipFill>
          <p:spPr>
            <a:xfrm>
              <a:off x="7932754" y="4821443"/>
              <a:ext cx="469963" cy="469963"/>
            </a:xfrm>
            <a:prstGeom prst="rect">
              <a:avLst/>
            </a:prstGeom>
          </p:spPr>
        </p:pic>
        <p:pic>
          <p:nvPicPr>
            <p:cNvPr id="37" name="Picture 36">
              <a:extLst>
                <a:ext uri="{FF2B5EF4-FFF2-40B4-BE49-F238E27FC236}">
                  <a16:creationId xmlns:a16="http://schemas.microsoft.com/office/drawing/2014/main" id="{BA620E73-FCE7-4823-A137-DCB1609E15E9}"/>
                </a:ext>
              </a:extLst>
            </p:cNvPr>
            <p:cNvPicPr>
              <a:picLocks noChangeAspect="1"/>
            </p:cNvPicPr>
            <p:nvPr/>
          </p:nvPicPr>
          <p:blipFill>
            <a:blip r:embed="rId5"/>
            <a:stretch>
              <a:fillRect/>
            </a:stretch>
          </p:blipFill>
          <p:spPr>
            <a:xfrm>
              <a:off x="7376080" y="5402382"/>
              <a:ext cx="469963" cy="469963"/>
            </a:xfrm>
            <a:prstGeom prst="rect">
              <a:avLst/>
            </a:prstGeom>
          </p:spPr>
        </p:pic>
        <p:pic>
          <p:nvPicPr>
            <p:cNvPr id="38" name="Picture 37">
              <a:extLst>
                <a:ext uri="{FF2B5EF4-FFF2-40B4-BE49-F238E27FC236}">
                  <a16:creationId xmlns:a16="http://schemas.microsoft.com/office/drawing/2014/main" id="{3DDE3EB8-19F1-40FF-BAE2-38FC877389FE}"/>
                </a:ext>
              </a:extLst>
            </p:cNvPr>
            <p:cNvPicPr>
              <a:picLocks noChangeAspect="1"/>
            </p:cNvPicPr>
            <p:nvPr/>
          </p:nvPicPr>
          <p:blipFill>
            <a:blip r:embed="rId6"/>
            <a:stretch>
              <a:fillRect/>
            </a:stretch>
          </p:blipFill>
          <p:spPr>
            <a:xfrm>
              <a:off x="6819410" y="5402382"/>
              <a:ext cx="469963" cy="469963"/>
            </a:xfrm>
            <a:prstGeom prst="rect">
              <a:avLst/>
            </a:prstGeom>
          </p:spPr>
        </p:pic>
        <p:pic>
          <p:nvPicPr>
            <p:cNvPr id="39" name="Picture 38">
              <a:extLst>
                <a:ext uri="{FF2B5EF4-FFF2-40B4-BE49-F238E27FC236}">
                  <a16:creationId xmlns:a16="http://schemas.microsoft.com/office/drawing/2014/main" id="{D3F7BAE5-28C5-4CED-B35D-EA2FCE07C136}"/>
                </a:ext>
              </a:extLst>
            </p:cNvPr>
            <p:cNvPicPr>
              <a:picLocks noChangeAspect="1"/>
            </p:cNvPicPr>
            <p:nvPr/>
          </p:nvPicPr>
          <p:blipFill>
            <a:blip r:embed="rId7"/>
            <a:stretch>
              <a:fillRect/>
            </a:stretch>
          </p:blipFill>
          <p:spPr>
            <a:xfrm>
              <a:off x="7932754" y="5402382"/>
              <a:ext cx="469963" cy="469963"/>
            </a:xfrm>
            <a:prstGeom prst="rect">
              <a:avLst/>
            </a:prstGeom>
          </p:spPr>
        </p:pic>
        <p:pic>
          <p:nvPicPr>
            <p:cNvPr id="40" name="Picture 39">
              <a:extLst>
                <a:ext uri="{FF2B5EF4-FFF2-40B4-BE49-F238E27FC236}">
                  <a16:creationId xmlns:a16="http://schemas.microsoft.com/office/drawing/2014/main" id="{BE484DED-582E-46E7-A563-D8E3FF9D978B}"/>
                </a:ext>
              </a:extLst>
            </p:cNvPr>
            <p:cNvPicPr>
              <a:picLocks noChangeAspect="1"/>
            </p:cNvPicPr>
            <p:nvPr/>
          </p:nvPicPr>
          <p:blipFill>
            <a:blip r:embed="rId5"/>
            <a:stretch>
              <a:fillRect/>
            </a:stretch>
          </p:blipFill>
          <p:spPr>
            <a:xfrm>
              <a:off x="9271720" y="5885485"/>
              <a:ext cx="469963" cy="469963"/>
            </a:xfrm>
            <a:prstGeom prst="rect">
              <a:avLst/>
            </a:prstGeom>
          </p:spPr>
        </p:pic>
        <p:pic>
          <p:nvPicPr>
            <p:cNvPr id="41" name="Picture 40">
              <a:extLst>
                <a:ext uri="{FF2B5EF4-FFF2-40B4-BE49-F238E27FC236}">
                  <a16:creationId xmlns:a16="http://schemas.microsoft.com/office/drawing/2014/main" id="{5BED1090-EE60-4E07-9E9A-3BB741F64482}"/>
                </a:ext>
              </a:extLst>
            </p:cNvPr>
            <p:cNvPicPr>
              <a:picLocks noChangeAspect="1"/>
            </p:cNvPicPr>
            <p:nvPr/>
          </p:nvPicPr>
          <p:blipFill>
            <a:blip r:embed="rId6"/>
            <a:stretch>
              <a:fillRect/>
            </a:stretch>
          </p:blipFill>
          <p:spPr>
            <a:xfrm>
              <a:off x="8715047" y="5885485"/>
              <a:ext cx="469963" cy="469963"/>
            </a:xfrm>
            <a:prstGeom prst="rect">
              <a:avLst/>
            </a:prstGeom>
          </p:spPr>
        </p:pic>
        <p:pic>
          <p:nvPicPr>
            <p:cNvPr id="42" name="Picture 41">
              <a:extLst>
                <a:ext uri="{FF2B5EF4-FFF2-40B4-BE49-F238E27FC236}">
                  <a16:creationId xmlns:a16="http://schemas.microsoft.com/office/drawing/2014/main" id="{B3B416E6-DF74-40B5-8430-264A82B24585}"/>
                </a:ext>
              </a:extLst>
            </p:cNvPr>
            <p:cNvPicPr>
              <a:picLocks noChangeAspect="1"/>
            </p:cNvPicPr>
            <p:nvPr/>
          </p:nvPicPr>
          <p:blipFill>
            <a:blip r:embed="rId7"/>
            <a:stretch>
              <a:fillRect/>
            </a:stretch>
          </p:blipFill>
          <p:spPr>
            <a:xfrm>
              <a:off x="9828394" y="5885485"/>
              <a:ext cx="469963" cy="469963"/>
            </a:xfrm>
            <a:prstGeom prst="rect">
              <a:avLst/>
            </a:prstGeom>
          </p:spPr>
        </p:pic>
      </p:grpSp>
    </p:spTree>
    <p:extLst>
      <p:ext uri="{BB962C8B-B14F-4D97-AF65-F5344CB8AC3E}">
        <p14:creationId xmlns:p14="http://schemas.microsoft.com/office/powerpoint/2010/main" val="110571885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3"/>
          <p:cNvSpPr/>
          <p:nvPr/>
        </p:nvSpPr>
        <p:spPr>
          <a:xfrm>
            <a:off x="-510147" y="3834170"/>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grpSp>
        <p:nvGrpSpPr>
          <p:cNvPr id="4" name="Group 4"/>
          <p:cNvGrpSpPr/>
          <p:nvPr/>
        </p:nvGrpSpPr>
        <p:grpSpPr>
          <a:xfrm>
            <a:off x="1380504" y="1235855"/>
            <a:ext cx="6382993" cy="2436418"/>
            <a:chOff x="0" y="0"/>
            <a:chExt cx="2921900" cy="1115303"/>
          </a:xfrm>
        </p:grpSpPr>
        <p:sp>
          <p:nvSpPr>
            <p:cNvPr id="5" name="Freeform 5"/>
            <p:cNvSpPr/>
            <p:nvPr/>
          </p:nvSpPr>
          <p:spPr>
            <a:xfrm>
              <a:off x="0" y="0"/>
              <a:ext cx="2921900" cy="1115303"/>
            </a:xfrm>
            <a:custGeom>
              <a:avLst/>
              <a:gdLst/>
              <a:ahLst/>
              <a:cxnLst/>
              <a:rect l="l" t="t" r="r" b="b"/>
              <a:pathLst>
                <a:path w="2921900" h="1115303">
                  <a:moveTo>
                    <a:pt x="16374" y="0"/>
                  </a:moveTo>
                  <a:lnTo>
                    <a:pt x="2905526" y="0"/>
                  </a:lnTo>
                  <a:cubicBezTo>
                    <a:pt x="2909869" y="0"/>
                    <a:pt x="2914034" y="1725"/>
                    <a:pt x="2917104" y="4796"/>
                  </a:cubicBezTo>
                  <a:cubicBezTo>
                    <a:pt x="2920175" y="7867"/>
                    <a:pt x="2921900" y="12031"/>
                    <a:pt x="2921900" y="16374"/>
                  </a:cubicBezTo>
                  <a:lnTo>
                    <a:pt x="2921900" y="1098929"/>
                  </a:lnTo>
                  <a:cubicBezTo>
                    <a:pt x="2921900" y="1107972"/>
                    <a:pt x="2914569" y="1115303"/>
                    <a:pt x="2905526" y="1115303"/>
                  </a:cubicBezTo>
                  <a:lnTo>
                    <a:pt x="16374" y="1115303"/>
                  </a:lnTo>
                  <a:cubicBezTo>
                    <a:pt x="12031" y="1115303"/>
                    <a:pt x="7867" y="1113578"/>
                    <a:pt x="4796" y="1110507"/>
                  </a:cubicBezTo>
                  <a:cubicBezTo>
                    <a:pt x="1725" y="1107436"/>
                    <a:pt x="0" y="1103271"/>
                    <a:pt x="0" y="1098929"/>
                  </a:cubicBezTo>
                  <a:lnTo>
                    <a:pt x="0" y="16374"/>
                  </a:lnTo>
                  <a:cubicBezTo>
                    <a:pt x="0" y="12031"/>
                    <a:pt x="1725" y="7867"/>
                    <a:pt x="4796" y="4796"/>
                  </a:cubicBezTo>
                  <a:cubicBezTo>
                    <a:pt x="7867" y="1725"/>
                    <a:pt x="12031" y="0"/>
                    <a:pt x="16374" y="0"/>
                  </a:cubicBezTo>
                  <a:close/>
                </a:path>
              </a:pathLst>
            </a:custGeom>
            <a:solidFill>
              <a:srgbClr val="FFFFFF"/>
            </a:solidFill>
            <a:ln cap="rnd">
              <a:noFill/>
              <a:prstDash val="solid"/>
              <a:round/>
            </a:ln>
          </p:spPr>
          <p:txBody>
            <a:bodyPr/>
            <a:lstStyle/>
            <a:p>
              <a:pPr defTabSz="457200">
                <a:buClrTx/>
              </a:pPr>
              <a:endParaRPr lang="en-US" sz="900" kern="1200">
                <a:solidFill>
                  <a:prstClr val="black"/>
                </a:solidFill>
                <a:latin typeface="Calibri"/>
                <a:ea typeface="+mn-ea"/>
                <a:cs typeface="+mn-cs"/>
              </a:endParaRPr>
            </a:p>
          </p:txBody>
        </p:sp>
        <p:sp>
          <p:nvSpPr>
            <p:cNvPr id="6" name="TextBox 6"/>
            <p:cNvSpPr txBox="1"/>
            <p:nvPr/>
          </p:nvSpPr>
          <p:spPr>
            <a:xfrm>
              <a:off x="0" y="-38100"/>
              <a:ext cx="2921900" cy="1153403"/>
            </a:xfrm>
            <a:prstGeom prst="rect">
              <a:avLst/>
            </a:prstGeom>
          </p:spPr>
          <p:txBody>
            <a:bodyPr lIns="25400" tIns="25400" rIns="25400" bIns="25400" rtlCol="0" anchor="ctr"/>
            <a:lstStyle/>
            <a:p>
              <a:pPr algn="ctr" defTabSz="457200">
                <a:lnSpc>
                  <a:spcPts val="1330"/>
                </a:lnSpc>
                <a:spcBef>
                  <a:spcPct val="0"/>
                </a:spcBef>
                <a:buClrTx/>
              </a:pPr>
              <a:endParaRPr sz="900" kern="1200">
                <a:solidFill>
                  <a:prstClr val="black"/>
                </a:solidFill>
                <a:latin typeface="Calibri"/>
                <a:ea typeface="+mn-ea"/>
                <a:cs typeface="+mn-cs"/>
              </a:endParaRPr>
            </a:p>
          </p:txBody>
        </p:sp>
      </p:grpSp>
      <p:sp>
        <p:nvSpPr>
          <p:cNvPr id="7" name="Freeform 7"/>
          <p:cNvSpPr/>
          <p:nvPr/>
        </p:nvSpPr>
        <p:spPr>
          <a:xfrm>
            <a:off x="220820" y="2595089"/>
            <a:ext cx="2948581" cy="2707334"/>
          </a:xfrm>
          <a:custGeom>
            <a:avLst/>
            <a:gdLst/>
            <a:ahLst/>
            <a:cxnLst/>
            <a:rect l="l" t="t" r="r" b="b"/>
            <a:pathLst>
              <a:path w="5897162" h="5414667">
                <a:moveTo>
                  <a:pt x="0" y="0"/>
                </a:moveTo>
                <a:lnTo>
                  <a:pt x="5897162" y="0"/>
                </a:lnTo>
                <a:lnTo>
                  <a:pt x="5897162" y="5414666"/>
                </a:lnTo>
                <a:lnTo>
                  <a:pt x="0" y="5414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flipH="1">
            <a:off x="6960350" y="2849779"/>
            <a:ext cx="1958265" cy="2293721"/>
          </a:xfrm>
          <a:custGeom>
            <a:avLst/>
            <a:gdLst/>
            <a:ahLst/>
            <a:cxnLst/>
            <a:rect l="l" t="t" r="r" b="b"/>
            <a:pathLst>
              <a:path w="3916529" h="4587442">
                <a:moveTo>
                  <a:pt x="3916528" y="0"/>
                </a:moveTo>
                <a:lnTo>
                  <a:pt x="0" y="0"/>
                </a:lnTo>
                <a:lnTo>
                  <a:pt x="0" y="4587442"/>
                </a:lnTo>
                <a:lnTo>
                  <a:pt x="3916528" y="4587442"/>
                </a:lnTo>
                <a:lnTo>
                  <a:pt x="3916528" y="0"/>
                </a:lnTo>
                <a:close/>
              </a:path>
            </a:pathLst>
          </a:custGeom>
          <a:blipFill>
            <a:blip r:embed="rId7"/>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1" name="Freeform 11"/>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2" name="Freeform 12"/>
          <p:cNvSpPr/>
          <p:nvPr/>
        </p:nvSpPr>
        <p:spPr>
          <a:xfrm>
            <a:off x="7117265" y="-244102"/>
            <a:ext cx="2305419" cy="2020386"/>
          </a:xfrm>
          <a:custGeom>
            <a:avLst/>
            <a:gdLst/>
            <a:ahLst/>
            <a:cxnLst/>
            <a:rect l="l" t="t" r="r" b="b"/>
            <a:pathLst>
              <a:path w="4610838" h="4040771">
                <a:moveTo>
                  <a:pt x="0" y="0"/>
                </a:moveTo>
                <a:lnTo>
                  <a:pt x="4610838" y="0"/>
                </a:lnTo>
                <a:lnTo>
                  <a:pt x="4610838" y="4040770"/>
                </a:lnTo>
                <a:lnTo>
                  <a:pt x="0" y="4040770"/>
                </a:lnTo>
                <a:lnTo>
                  <a:pt x="0" y="0"/>
                </a:lnTo>
                <a:close/>
              </a:path>
            </a:pathLst>
          </a:custGeom>
          <a:blipFill>
            <a:blip r:embed="rId8">
              <a:extLst>
                <a:ext uri="{96DAC541-7B7A-43D3-8B79-37D633B846F1}">
                  <asvg:svgBlip xmlns:asvg="http://schemas.microsoft.com/office/drawing/2016/SVG/main" r:embed="rId10"/>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3" name="Freeform 13"/>
          <p:cNvSpPr/>
          <p:nvPr/>
        </p:nvSpPr>
        <p:spPr>
          <a:xfrm>
            <a:off x="2983443" y="240125"/>
            <a:ext cx="803493" cy="788575"/>
          </a:xfrm>
          <a:custGeom>
            <a:avLst/>
            <a:gdLst/>
            <a:ahLst/>
            <a:cxnLst/>
            <a:rect l="l" t="t" r="r" b="b"/>
            <a:pathLst>
              <a:path w="1606985" h="1577150">
                <a:moveTo>
                  <a:pt x="0" y="0"/>
                </a:moveTo>
                <a:lnTo>
                  <a:pt x="1606985" y="0"/>
                </a:lnTo>
                <a:lnTo>
                  <a:pt x="1606985" y="1577150"/>
                </a:lnTo>
                <a:lnTo>
                  <a:pt x="0" y="15771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4" name="Freeform 14"/>
          <p:cNvSpPr/>
          <p:nvPr/>
        </p:nvSpPr>
        <p:spPr>
          <a:xfrm>
            <a:off x="4680836" y="120063"/>
            <a:ext cx="803493" cy="788575"/>
          </a:xfrm>
          <a:custGeom>
            <a:avLst/>
            <a:gdLst/>
            <a:ahLst/>
            <a:cxnLst/>
            <a:rect l="l" t="t" r="r" b="b"/>
            <a:pathLst>
              <a:path w="1606985" h="1577150">
                <a:moveTo>
                  <a:pt x="0" y="0"/>
                </a:moveTo>
                <a:lnTo>
                  <a:pt x="1606985" y="0"/>
                </a:lnTo>
                <a:lnTo>
                  <a:pt x="1606985" y="1577150"/>
                </a:lnTo>
                <a:lnTo>
                  <a:pt x="0" y="15771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pic>
        <p:nvPicPr>
          <p:cNvPr id="20" name="Picture 19">
            <a:extLst>
              <a:ext uri="{FF2B5EF4-FFF2-40B4-BE49-F238E27FC236}">
                <a16:creationId xmlns:a16="http://schemas.microsoft.com/office/drawing/2014/main" id="{8207C61D-33F3-A53C-5260-E5B44884CA4E}"/>
              </a:ext>
            </a:extLst>
          </p:cNvPr>
          <p:cNvPicPr>
            <a:picLocks noChangeAspect="1"/>
          </p:cNvPicPr>
          <p:nvPr/>
        </p:nvPicPr>
        <p:blipFill>
          <a:blip r:embed="rId13"/>
          <a:stretch>
            <a:fillRect/>
          </a:stretch>
        </p:blipFill>
        <p:spPr>
          <a:xfrm>
            <a:off x="-510147" y="1491617"/>
            <a:ext cx="8023031" cy="2206943"/>
          </a:xfrm>
          <a:prstGeom prst="rect">
            <a:avLst/>
          </a:prstGeom>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dirty="0">
              <a:solidFill>
                <a:schemeClr val="bg1">
                  <a:lumMod val="10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B438ED2-A729-8FF4-B963-DC9303F5E8C2}"/>
              </a:ext>
            </a:extLst>
          </p:cNvPr>
          <p:cNvPicPr>
            <a:picLocks noChangeAspect="1"/>
          </p:cNvPicPr>
          <p:nvPr/>
        </p:nvPicPr>
        <p:blipFill>
          <a:blip r:embed="rId5"/>
          <a:stretch>
            <a:fillRect/>
          </a:stretch>
        </p:blipFill>
        <p:spPr>
          <a:xfrm>
            <a:off x="1715749" y="182946"/>
            <a:ext cx="6027790" cy="1016113"/>
          </a:xfrm>
          <a:prstGeom prst="rect">
            <a:avLst/>
          </a:prstGeom>
        </p:spPr>
      </p:pic>
      <p:sp>
        <p:nvSpPr>
          <p:cNvPr id="6" name="TextBox 5">
            <a:extLst>
              <a:ext uri="{FF2B5EF4-FFF2-40B4-BE49-F238E27FC236}">
                <a16:creationId xmlns:a16="http://schemas.microsoft.com/office/drawing/2014/main" id="{64DB07FC-D6CB-F703-64B5-40A9A730CD30}"/>
              </a:ext>
            </a:extLst>
          </p:cNvPr>
          <p:cNvSpPr txBox="1"/>
          <p:nvPr/>
        </p:nvSpPr>
        <p:spPr>
          <a:xfrm>
            <a:off x="955434" y="3585082"/>
            <a:ext cx="7233132" cy="954107"/>
          </a:xfrm>
          <a:prstGeom prst="rect">
            <a:avLst/>
          </a:prstGeom>
          <a:noFill/>
        </p:spPr>
        <p:txBody>
          <a:bodyPr wrap="square">
            <a:spAutoFit/>
          </a:bodyPr>
          <a:lstStyle/>
          <a:p>
            <a:pPr algn="just"/>
            <a:r>
              <a:rPr lang="vi-VN" sz="2800" b="1">
                <a:latin typeface="Calibri" panose="020F0502020204030204" pitchFamily="34" charset="0"/>
                <a:cs typeface="Calibri" panose="020F0502020204030204" pitchFamily="34" charset="0"/>
              </a:rPr>
              <a:t>chiêm ngưỡng: </a:t>
            </a:r>
            <a:r>
              <a:rPr lang="vi-VN" sz="2800" b="1">
                <a:solidFill>
                  <a:srgbClr val="FF0000"/>
                </a:solidFill>
                <a:latin typeface="Calibri" panose="020F0502020204030204" pitchFamily="34" charset="0"/>
                <a:cs typeface="Calibri" panose="020F0502020204030204" pitchFamily="34" charset="0"/>
              </a:rPr>
              <a:t>nhìn một cách tập trung, nghĩ rằng nó thu hút và ấn tượng.</a:t>
            </a:r>
            <a:endParaRPr lang="vi-VN" sz="2800" i="1" dirty="0">
              <a:solidFill>
                <a:srgbClr val="FF0000"/>
              </a:solidFill>
              <a:latin typeface="Calibri" panose="020F0502020204030204" pitchFamily="34" charset="0"/>
              <a:cs typeface="Calibri" panose="020F0502020204030204" pitchFamily="34" charset="0"/>
            </a:endParaRPr>
          </a:p>
        </p:txBody>
      </p:sp>
      <p:pic>
        <p:nvPicPr>
          <p:cNvPr id="1026" name="Picture 2" descr="Chiêm ngưỡng 2 hang động mới ở Quảng Bình | Báo Sài Gòn Đầu Tư Tài Chính">
            <a:extLst>
              <a:ext uri="{FF2B5EF4-FFF2-40B4-BE49-F238E27FC236}">
                <a16:creationId xmlns:a16="http://schemas.microsoft.com/office/drawing/2014/main" id="{ED146805-D93A-B97F-8426-7E0E7D407B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5419" y="1240697"/>
            <a:ext cx="3927496" cy="2222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648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pic>
        <p:nvPicPr>
          <p:cNvPr id="5" name="Picture 4">
            <a:extLst>
              <a:ext uri="{FF2B5EF4-FFF2-40B4-BE49-F238E27FC236}">
                <a16:creationId xmlns:a16="http://schemas.microsoft.com/office/drawing/2014/main" id="{DB438ED2-A729-8FF4-B963-DC9303F5E8C2}"/>
              </a:ext>
            </a:extLst>
          </p:cNvPr>
          <p:cNvPicPr>
            <a:picLocks noChangeAspect="1"/>
          </p:cNvPicPr>
          <p:nvPr/>
        </p:nvPicPr>
        <p:blipFill>
          <a:blip r:embed="rId5"/>
          <a:stretch>
            <a:fillRect/>
          </a:stretch>
        </p:blipFill>
        <p:spPr>
          <a:xfrm>
            <a:off x="1715749" y="182946"/>
            <a:ext cx="6027790" cy="1016113"/>
          </a:xfrm>
          <a:prstGeom prst="rect">
            <a:avLst/>
          </a:prstGeom>
        </p:spPr>
      </p:pic>
      <p:sp>
        <p:nvSpPr>
          <p:cNvPr id="6" name="TextBox 5">
            <a:extLst>
              <a:ext uri="{FF2B5EF4-FFF2-40B4-BE49-F238E27FC236}">
                <a16:creationId xmlns:a16="http://schemas.microsoft.com/office/drawing/2014/main" id="{64DB07FC-D6CB-F703-64B5-40A9A730CD30}"/>
              </a:ext>
            </a:extLst>
          </p:cNvPr>
          <p:cNvSpPr txBox="1"/>
          <p:nvPr/>
        </p:nvSpPr>
        <p:spPr>
          <a:xfrm>
            <a:off x="1113078" y="3367217"/>
            <a:ext cx="7233132" cy="1384995"/>
          </a:xfrm>
          <a:prstGeom prst="rect">
            <a:avLst/>
          </a:prstGeom>
          <a:noFill/>
        </p:spPr>
        <p:txBody>
          <a:bodyPr wrap="square">
            <a:spAutoFit/>
          </a:bodyPr>
          <a:lstStyle/>
          <a:p>
            <a:pPr lvl="0" algn="just"/>
            <a:r>
              <a:rPr lang="vi-VN" sz="2800" b="1">
                <a:latin typeface="Calibri" panose="020F0502020204030204" pitchFamily="34" charset="0"/>
                <a:cs typeface="Calibri" panose="020F0502020204030204" pitchFamily="34" charset="0"/>
              </a:rPr>
              <a:t>Động vật bản địa: </a:t>
            </a:r>
            <a:r>
              <a:rPr lang="vi-VN" sz="2800" b="1">
                <a:solidFill>
                  <a:srgbClr val="FF0000"/>
                </a:solidFill>
                <a:latin typeface="Calibri" panose="020F0502020204030204" pitchFamily="34" charset="0"/>
                <a:cs typeface="Calibri" panose="020F0502020204030204" pitchFamily="34" charset="0"/>
              </a:rPr>
              <a:t>các loài động vật xuất hiện và phát triển tự nhiên ở một địa phương, không có sự can thiệp của con người.</a:t>
            </a:r>
            <a:endParaRPr kumimoji="0" lang="vi-VN" sz="2800" b="0" i="1"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pic>
        <p:nvPicPr>
          <p:cNvPr id="2050" name="Picture 2" descr="Ngỡ ngàng với vẻ dị thường của những loài động vật bản địa châu Phi | Báo  Dân trí">
            <a:extLst>
              <a:ext uri="{FF2B5EF4-FFF2-40B4-BE49-F238E27FC236}">
                <a16:creationId xmlns:a16="http://schemas.microsoft.com/office/drawing/2014/main" id="{728C7567-6FF4-0AF2-0803-FC1BABD568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3411" y="1202673"/>
            <a:ext cx="2686976" cy="196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6313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pic>
        <p:nvPicPr>
          <p:cNvPr id="5" name="Picture 4">
            <a:extLst>
              <a:ext uri="{FF2B5EF4-FFF2-40B4-BE49-F238E27FC236}">
                <a16:creationId xmlns:a16="http://schemas.microsoft.com/office/drawing/2014/main" id="{DB438ED2-A729-8FF4-B963-DC9303F5E8C2}"/>
              </a:ext>
            </a:extLst>
          </p:cNvPr>
          <p:cNvPicPr>
            <a:picLocks noChangeAspect="1"/>
          </p:cNvPicPr>
          <p:nvPr/>
        </p:nvPicPr>
        <p:blipFill>
          <a:blip r:embed="rId5"/>
          <a:stretch>
            <a:fillRect/>
          </a:stretch>
        </p:blipFill>
        <p:spPr>
          <a:xfrm>
            <a:off x="1715749" y="182946"/>
            <a:ext cx="6027790" cy="1016113"/>
          </a:xfrm>
          <a:prstGeom prst="rect">
            <a:avLst/>
          </a:prstGeom>
        </p:spPr>
      </p:pic>
      <p:sp>
        <p:nvSpPr>
          <p:cNvPr id="6" name="TextBox 5">
            <a:extLst>
              <a:ext uri="{FF2B5EF4-FFF2-40B4-BE49-F238E27FC236}">
                <a16:creationId xmlns:a16="http://schemas.microsoft.com/office/drawing/2014/main" id="{64DB07FC-D6CB-F703-64B5-40A9A730CD30}"/>
              </a:ext>
            </a:extLst>
          </p:cNvPr>
          <p:cNvSpPr txBox="1"/>
          <p:nvPr/>
        </p:nvSpPr>
        <p:spPr>
          <a:xfrm>
            <a:off x="1113078" y="3367217"/>
            <a:ext cx="7233132" cy="523220"/>
          </a:xfrm>
          <a:prstGeom prst="rect">
            <a:avLst/>
          </a:prstGeom>
          <a:noFill/>
        </p:spPr>
        <p:txBody>
          <a:bodyPr wrap="square">
            <a:spAutoFit/>
          </a:bodyPr>
          <a:lstStyle/>
          <a:p>
            <a:pPr lvl="0" algn="just"/>
            <a:r>
              <a:rPr lang="vi-VN" sz="2800" b="1">
                <a:latin typeface="Calibri" panose="020F0502020204030204" pitchFamily="34" charset="0"/>
                <a:cs typeface="Calibri" panose="020F0502020204030204" pitchFamily="34" charset="0"/>
              </a:rPr>
              <a:t>Chuột túi          </a:t>
            </a:r>
            <a:r>
              <a:rPr lang="en-US" sz="2800" b="1">
                <a:latin typeface="Calibri" panose="020F0502020204030204" pitchFamily="34" charset="0"/>
                <a:cs typeface="Calibri" panose="020F0502020204030204" pitchFamily="34" charset="0"/>
              </a:rPr>
              <a:t>  </a:t>
            </a:r>
            <a:r>
              <a:rPr lang="vi-VN" sz="2800" b="1">
                <a:latin typeface="Calibri" panose="020F0502020204030204" pitchFamily="34" charset="0"/>
                <a:cs typeface="Calibri" panose="020F0502020204030204" pitchFamily="34" charset="0"/>
              </a:rPr>
              <a:t> gấu Koala           </a:t>
            </a:r>
            <a:r>
              <a:rPr lang="en-US" sz="2800" b="1">
                <a:latin typeface="Calibri" panose="020F0502020204030204" pitchFamily="34" charset="0"/>
                <a:cs typeface="Calibri" panose="020F0502020204030204" pitchFamily="34" charset="0"/>
              </a:rPr>
              <a:t>    </a:t>
            </a:r>
            <a:r>
              <a:rPr lang="vi-VN" sz="2800" b="1">
                <a:latin typeface="Calibri" panose="020F0502020204030204" pitchFamily="34" charset="0"/>
                <a:cs typeface="Calibri" panose="020F0502020204030204" pitchFamily="34" charset="0"/>
              </a:rPr>
              <a:t>chó đin-go</a:t>
            </a:r>
            <a:endParaRPr kumimoji="0" lang="vi-VN" sz="2800" b="0" i="1"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pic>
        <p:nvPicPr>
          <p:cNvPr id="7" name="Picture 6" descr="Câu chuyện thú vị về chuột túi Kangaroo - Biểu tượng nước Úc">
            <a:extLst>
              <a:ext uri="{FF2B5EF4-FFF2-40B4-BE49-F238E27FC236}">
                <a16:creationId xmlns:a16="http://schemas.microsoft.com/office/drawing/2014/main" id="{3B48B4B0-8192-F9E7-1896-FAABBCCA372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806" r="17675"/>
          <a:stretch/>
        </p:blipFill>
        <p:spPr bwMode="auto">
          <a:xfrm>
            <a:off x="1113078" y="1205529"/>
            <a:ext cx="2006200" cy="2039637"/>
          </a:xfrm>
          <a:prstGeom prst="rect">
            <a:avLst/>
          </a:prstGeom>
          <a:noFill/>
          <a:ln>
            <a:noFill/>
          </a:ln>
          <a:extLst>
            <a:ext uri="{53640926-AAD7-44D8-BBD7-CCE9431645EC}">
              <a14:shadowObscured xmlns:a14="http://schemas.microsoft.com/office/drawing/2010/main"/>
            </a:ext>
          </a:extLst>
        </p:spPr>
      </p:pic>
      <p:pic>
        <p:nvPicPr>
          <p:cNvPr id="8" name="Picture 7" descr="Những Loài Động Vật Chỉ Có Thể Tìm Thấy Tại Úc!">
            <a:extLst>
              <a:ext uri="{FF2B5EF4-FFF2-40B4-BE49-F238E27FC236}">
                <a16:creationId xmlns:a16="http://schemas.microsoft.com/office/drawing/2014/main" id="{D93657FC-D33F-3EEB-EBF6-29984BBFBA6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2552"/>
          <a:stretch/>
        </p:blipFill>
        <p:spPr bwMode="auto">
          <a:xfrm>
            <a:off x="3433173" y="1205528"/>
            <a:ext cx="1881116" cy="1987043"/>
          </a:xfrm>
          <a:prstGeom prst="rect">
            <a:avLst/>
          </a:prstGeom>
          <a:noFill/>
          <a:ln>
            <a:noFill/>
          </a:ln>
          <a:extLst>
            <a:ext uri="{53640926-AAD7-44D8-BBD7-CCE9431645EC}">
              <a14:shadowObscured xmlns:a14="http://schemas.microsoft.com/office/drawing/2010/main"/>
            </a:ext>
          </a:extLst>
        </p:spPr>
      </p:pic>
      <p:pic>
        <p:nvPicPr>
          <p:cNvPr id="9" name="Picture 8" descr="Chó hoang Dingo, dũng mãnh và hoang dại">
            <a:extLst>
              <a:ext uri="{FF2B5EF4-FFF2-40B4-BE49-F238E27FC236}">
                <a16:creationId xmlns:a16="http://schemas.microsoft.com/office/drawing/2014/main" id="{3F5EA9FF-869E-5C74-7F00-C73B5C1FE23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2302" r="8408"/>
          <a:stretch/>
        </p:blipFill>
        <p:spPr bwMode="auto">
          <a:xfrm>
            <a:off x="5817188" y="1224212"/>
            <a:ext cx="2458153" cy="203963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04308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47650"/>
            <a:ext cx="9144000" cy="53911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01071" y="2624886"/>
            <a:ext cx="2223742" cy="29016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43850" y="148662"/>
            <a:ext cx="4209143" cy="420914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ADMIN\Desktop\Giai cuu con vat\historieta-linda-de-los-ciervos-47108548.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1236336">
            <a:off x="2046882" y="2112868"/>
            <a:ext cx="780611" cy="72879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647594" y="3410355"/>
            <a:ext cx="2201172" cy="21237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5714394" y="1735555"/>
            <a:ext cx="3446522" cy="41127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C:\Users\ADMIN\Desktop\Tai nguyen thiet ke tro choi\Bảng gỗ\images.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047394" y="-713117"/>
            <a:ext cx="2667000" cy="267890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3350592" y="471605"/>
            <a:ext cx="2082621"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GIẢI CỨU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RỪNG XANH</a:t>
            </a:r>
          </a:p>
        </p:txBody>
      </p:sp>
      <p:pic>
        <p:nvPicPr>
          <p:cNvPr id="18" name="Picture 11" descr="C:\Users\ADMIN\Desktop\Tai nguyen thiet ke tro choi\Angry birds epic birds\1505573783630 (2).png">
            <a:hlinkClick r:id="rId15" action="ppaction://hlinksldjump"/>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885594" y="1965789"/>
            <a:ext cx="1261404" cy="767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99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80">
                                          <p:stCondLst>
                                            <p:cond delay="0"/>
                                          </p:stCondLst>
                                        </p:cTn>
                                        <p:tgtEl>
                                          <p:spTgt spid="18"/>
                                        </p:tgtEl>
                                      </p:cBhvr>
                                    </p:animEffect>
                                    <p:anim calcmode="lin" valueType="num">
                                      <p:cBhvr>
                                        <p:cTn id="4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5" dur="26">
                                          <p:stCondLst>
                                            <p:cond delay="650"/>
                                          </p:stCondLst>
                                        </p:cTn>
                                        <p:tgtEl>
                                          <p:spTgt spid="18"/>
                                        </p:tgtEl>
                                      </p:cBhvr>
                                      <p:to x="100000" y="60000"/>
                                    </p:animScale>
                                    <p:animScale>
                                      <p:cBhvr>
                                        <p:cTn id="46" dur="166" decel="50000">
                                          <p:stCondLst>
                                            <p:cond delay="676"/>
                                          </p:stCondLst>
                                        </p:cTn>
                                        <p:tgtEl>
                                          <p:spTgt spid="18"/>
                                        </p:tgtEl>
                                      </p:cBhvr>
                                      <p:to x="100000" y="100000"/>
                                    </p:animScale>
                                    <p:animScale>
                                      <p:cBhvr>
                                        <p:cTn id="47" dur="26">
                                          <p:stCondLst>
                                            <p:cond delay="1312"/>
                                          </p:stCondLst>
                                        </p:cTn>
                                        <p:tgtEl>
                                          <p:spTgt spid="18"/>
                                        </p:tgtEl>
                                      </p:cBhvr>
                                      <p:to x="100000" y="80000"/>
                                    </p:animScale>
                                    <p:animScale>
                                      <p:cBhvr>
                                        <p:cTn id="48" dur="166" decel="50000">
                                          <p:stCondLst>
                                            <p:cond delay="1338"/>
                                          </p:stCondLst>
                                        </p:cTn>
                                        <p:tgtEl>
                                          <p:spTgt spid="18"/>
                                        </p:tgtEl>
                                      </p:cBhvr>
                                      <p:to x="100000" y="100000"/>
                                    </p:animScale>
                                    <p:animScale>
                                      <p:cBhvr>
                                        <p:cTn id="49" dur="26">
                                          <p:stCondLst>
                                            <p:cond delay="1642"/>
                                          </p:stCondLst>
                                        </p:cTn>
                                        <p:tgtEl>
                                          <p:spTgt spid="18"/>
                                        </p:tgtEl>
                                      </p:cBhvr>
                                      <p:to x="100000" y="90000"/>
                                    </p:animScale>
                                    <p:animScale>
                                      <p:cBhvr>
                                        <p:cTn id="50" dur="166" decel="50000">
                                          <p:stCondLst>
                                            <p:cond delay="1668"/>
                                          </p:stCondLst>
                                        </p:cTn>
                                        <p:tgtEl>
                                          <p:spTgt spid="18"/>
                                        </p:tgtEl>
                                      </p:cBhvr>
                                      <p:to x="100000" y="100000"/>
                                    </p:animScale>
                                    <p:animScale>
                                      <p:cBhvr>
                                        <p:cTn id="51" dur="26">
                                          <p:stCondLst>
                                            <p:cond delay="1808"/>
                                          </p:stCondLst>
                                        </p:cTn>
                                        <p:tgtEl>
                                          <p:spTgt spid="18"/>
                                        </p:tgtEl>
                                      </p:cBhvr>
                                      <p:to x="100000" y="95000"/>
                                    </p:animScale>
                                    <p:animScale>
                                      <p:cBhvr>
                                        <p:cTn id="5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dirty="0">
              <a:solidFill>
                <a:schemeClr val="bg1">
                  <a:lumMod val="10000"/>
                </a:schemeClr>
              </a:solidFill>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1050966" y="598022"/>
            <a:ext cx="6572992" cy="958192"/>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lumMod val="25000"/>
                  </a:schemeClr>
                </a:solidFill>
                <a:latin typeface="Calibri" panose="020F0502020204030204" pitchFamily="34" charset="0"/>
                <a:cs typeface="Calibri" panose="020F0502020204030204" pitchFamily="34" charset="0"/>
              </a:rPr>
              <a:t>Câu 1. Tìm những chi tiết cho thấy Khu bảo tồn Hi-ơ-lơ-vin có quy mô.</a:t>
            </a:r>
            <a:endParaRPr lang="en-US" sz="3000" b="1" dirty="0">
              <a:solidFill>
                <a:schemeClr val="bg1">
                  <a:lumMod val="25000"/>
                </a:schemeClr>
              </a:solidFill>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B8157B9C-43B1-A596-4FE7-2C0052989BD8}"/>
              </a:ext>
            </a:extLst>
          </p:cNvPr>
          <p:cNvSpPr/>
          <p:nvPr/>
        </p:nvSpPr>
        <p:spPr>
          <a:xfrm>
            <a:off x="3764478" y="2912315"/>
            <a:ext cx="4643252" cy="454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i="1">
                <a:solidFill>
                  <a:srgbClr val="FF0000"/>
                </a:solidFill>
                <a:latin typeface="Calibri" panose="020F0502020204030204" pitchFamily="34" charset="0"/>
                <a:cs typeface="Calibri" panose="020F0502020204030204" pitchFamily="34" charset="0"/>
              </a:rPr>
              <a:t>Diện tích hơn 30 héc-ta, động vật được sống trong môi trường rộng lớn và tươi xanh không khác tự nhiên; có hơn 200 loài động vật hoang dã của Úc đang sinh sống.</a:t>
            </a:r>
            <a:endParaRPr lang="en-US" sz="2800" b="1" i="1" dirty="0">
              <a:solidFill>
                <a:srgbClr val="FF0000"/>
              </a:solidFill>
              <a:latin typeface="Calibri" panose="020F0502020204030204" pitchFamily="34" charset="0"/>
              <a:cs typeface="Calibri" panose="020F0502020204030204" pitchFamily="34" charset="0"/>
            </a:endParaRPr>
          </a:p>
        </p:txBody>
      </p:sp>
      <p:pic>
        <p:nvPicPr>
          <p:cNvPr id="4098" name="Picture 2" descr="Khu bảo tồn thiên nhiên Tidbinbilla (Tidbinbilla Nature Reserve) Canberra,  Australia (Úc)">
            <a:extLst>
              <a:ext uri="{FF2B5EF4-FFF2-40B4-BE49-F238E27FC236}">
                <a16:creationId xmlns:a16="http://schemas.microsoft.com/office/drawing/2014/main" id="{5954F179-0AEC-64EB-BF6E-3B2B7BEAFF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270" y="2206879"/>
            <a:ext cx="2834026" cy="182658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480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28650"/>
            <a:ext cx="1051560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228600" y="2092325"/>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con vat\860b43d1f72858179212c60650ccfc0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356" y1="4000" x2="13136" y2="15667"/>
                        <a14:foregroundMark x1="64831" y1="1333" x2="64831" y2="15000"/>
                        <a14:foregroundMark x1="16525" y1="33667" x2="20763" y2="39000"/>
                        <a14:foregroundMark x1="58051" y1="29667" x2="51695" y2="36667"/>
                        <a14:foregroundMark x1="30932" y1="42667" x2="27542"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2514600" y="3398763"/>
            <a:ext cx="1006619" cy="12796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con vat\Baby-Elephant-Clipart_7.png.137942904405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1710" y="3158873"/>
            <a:ext cx="1748090" cy="174809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C:\Users\ADMIN\Desktop\Giai cuu con vat\clipbear4.gif"/>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0102" y1="27511" x2="40102" y2="28603"/>
                        <a14:backgroundMark x1="33249" y1="35153" x2="32487" y2="36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05600" y="2199928"/>
            <a:ext cx="1981200" cy="230301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9" descr="C:\Users\ADMIN\Desktop\Giai cuu con vat\cute-deer-cartoon-illustration-47171319.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3720" y1="4667" x2="13786" y2="12778"/>
                        <a14:foregroundMark x1="72429" y1="4444" x2="68928" y2="12222"/>
                        <a14:foregroundMark x1="38293" y1="30333" x2="29540" y2="52333"/>
                        <a14:foregroundMark x1="46608" y1="69222" x2="69803" y2="67333"/>
                        <a14:foregroundMark x1="89934" y1="52111" x2="92123" y2="56222"/>
                        <a14:foregroundMark x1="32385" y1="97000" x2="40700" y2="98889"/>
                        <a14:foregroundMark x1="59300" y1="97222" x2="63895" y2="95333"/>
                        <a14:foregroundMark x1="92560" y1="98889" x2="95405" y2="97444"/>
                        <a14:backgroundMark x1="97155" y1="99000" x2="98249" y2="99000"/>
                      </a14:backgroundRemoval>
                    </a14:imgEffect>
                  </a14:imgLayer>
                </a14:imgProps>
              </a:ext>
              <a:ext uri="{28A0092B-C50C-407E-A947-70E740481C1C}">
                <a14:useLocalDpi xmlns:a14="http://schemas.microsoft.com/office/drawing/2010/main" val="0"/>
              </a:ext>
            </a:extLst>
          </a:blip>
          <a:srcRect/>
          <a:stretch>
            <a:fillRect/>
          </a:stretch>
        </p:blipFill>
        <p:spPr bwMode="auto">
          <a:xfrm>
            <a:off x="630255" y="3239351"/>
            <a:ext cx="700141" cy="1379525"/>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155575" y="-9525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 name="Picture 13" descr="C:\Users\ADMIN\Desktop\Picture1 (2).png">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57400" y="3297881"/>
            <a:ext cx="1758758" cy="153288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3" descr="C:\Users\ADMIN\Desktop\Picture1 (2).png">
            <a:hlinkClick r:id="rId14" action="ppaction://hlinksldjump"/>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133850" y="3306763"/>
            <a:ext cx="2114550" cy="165601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3" descr="C:\Users\ADMIN\Desktop\Picture1 (2).png">
            <a:hlinkClick r:id="rId16"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29400" y="2419350"/>
            <a:ext cx="2114550" cy="233141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3" descr="C:\Users\ADMIN\Desktop\Picture1 (2).png">
            <a:hlinkClick r:id="rId17" action="ppaction://hlinksldjump"/>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49255" y="3306763"/>
            <a:ext cx="1318445" cy="14478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ADMIN\Desktop\Giai cuu con vat\historieta-linda-de-los-ciervos-47108548.jpg"/>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0829338">
            <a:off x="441478" y="3669791"/>
            <a:ext cx="1271299" cy="1186914"/>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326967" y="-42369"/>
            <a:ext cx="623178" cy="56394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194000" y="1818887"/>
            <a:ext cx="1002738" cy="712184"/>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rot="560109">
            <a:off x="361324" y="2109855"/>
            <a:ext cx="11602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mn-cs"/>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374431" y="2406372"/>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23" cstate="print">
            <a:extLst>
              <a:ext uri="{BEBA8EAE-BF5A-486C-A8C5-ECC9F3942E4B}">
                <a14:imgProps xmlns:a14="http://schemas.microsoft.com/office/drawing/2010/main">
                  <a14:imgLayer r:embed="rId24">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0" y="20411"/>
            <a:ext cx="1322475" cy="619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7550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32" presetClass="emph" presetSubtype="0" repeatCount="indefinite" fill="hold" nodeType="withEffect">
                                  <p:stCondLst>
                                    <p:cond delay="0"/>
                                  </p:stCondLst>
                                  <p:childTnLst>
                                    <p:animRot by="120000">
                                      <p:cBhvr>
                                        <p:cTn id="14" dur="200" fill="hold">
                                          <p:stCondLst>
                                            <p:cond delay="0"/>
                                          </p:stCondLst>
                                        </p:cTn>
                                        <p:tgtEl>
                                          <p:spTgt spid="45"/>
                                        </p:tgtEl>
                                        <p:attrNameLst>
                                          <p:attrName>r</p:attrName>
                                        </p:attrNameLst>
                                      </p:cBhvr>
                                    </p:animRot>
                                    <p:animRot by="-240000">
                                      <p:cBhvr>
                                        <p:cTn id="15" dur="400" fill="hold">
                                          <p:stCondLst>
                                            <p:cond delay="400"/>
                                          </p:stCondLst>
                                        </p:cTn>
                                        <p:tgtEl>
                                          <p:spTgt spid="45"/>
                                        </p:tgtEl>
                                        <p:attrNameLst>
                                          <p:attrName>r</p:attrName>
                                        </p:attrNameLst>
                                      </p:cBhvr>
                                    </p:animRot>
                                    <p:animRot by="240000">
                                      <p:cBhvr>
                                        <p:cTn id="16" dur="400" fill="hold">
                                          <p:stCondLst>
                                            <p:cond delay="800"/>
                                          </p:stCondLst>
                                        </p:cTn>
                                        <p:tgtEl>
                                          <p:spTgt spid="45"/>
                                        </p:tgtEl>
                                        <p:attrNameLst>
                                          <p:attrName>r</p:attrName>
                                        </p:attrNameLst>
                                      </p:cBhvr>
                                    </p:animRot>
                                    <p:animRot by="-240000">
                                      <p:cBhvr>
                                        <p:cTn id="17" dur="400" fill="hold">
                                          <p:stCondLst>
                                            <p:cond delay="1200"/>
                                          </p:stCondLst>
                                        </p:cTn>
                                        <p:tgtEl>
                                          <p:spTgt spid="45"/>
                                        </p:tgtEl>
                                        <p:attrNameLst>
                                          <p:attrName>r</p:attrName>
                                        </p:attrNameLst>
                                      </p:cBhvr>
                                    </p:animRot>
                                    <p:animRot by="120000">
                                      <p:cBhvr>
                                        <p:cTn id="18" dur="400" fill="hold">
                                          <p:stCondLst>
                                            <p:cond delay="1600"/>
                                          </p:stCondLst>
                                        </p:cTn>
                                        <p:tgtEl>
                                          <p:spTgt spid="45"/>
                                        </p:tgtEl>
                                        <p:attrNameLst>
                                          <p:attrName>r</p:attrName>
                                        </p:attrNameLst>
                                      </p:cBhvr>
                                    </p:animRot>
                                  </p:childTnLst>
                                </p:cTn>
                              </p:par>
                              <p:par>
                                <p:cTn id="19" presetID="35" presetClass="path" presetSubtype="0" accel="50000" decel="50000" fill="hold" nodeType="withEffect">
                                  <p:stCondLst>
                                    <p:cond delay="0"/>
                                  </p:stCondLst>
                                  <p:childTnLst>
                                    <p:animMotion origin="layout" path="M 4.44444E-6 -4.44444E-6 L -0.23056 0.00186 " pathEditMode="relative" rAng="0" ptsTypes="AA">
                                      <p:cBhvr>
                                        <p:cTn id="20" dur="3000" fill="hold"/>
                                        <p:tgtEl>
                                          <p:spTgt spid="45"/>
                                        </p:tgtEl>
                                        <p:attrNameLst>
                                          <p:attrName>ppt_x</p:attrName>
                                          <p:attrName>ppt_y</p:attrName>
                                        </p:attrNameLst>
                                      </p:cBhvr>
                                      <p:rCtr x="-11528" y="93"/>
                                    </p:animMotion>
                                  </p:childTnLst>
                                </p:cTn>
                              </p:par>
                              <p:par>
                                <p:cTn id="21" presetID="2" presetClass="exit" presetSubtype="4" fill="hold" nodeType="withEffect">
                                  <p:stCondLst>
                                    <p:cond delay="0"/>
                                  </p:stCondLst>
                                  <p:childTnLst>
                                    <p:anim calcmode="lin" valueType="num">
                                      <p:cBhvr additive="base">
                                        <p:cTn id="22" dur="500"/>
                                        <p:tgtEl>
                                          <p:spTgt spid="44"/>
                                        </p:tgtEl>
                                        <p:attrNameLst>
                                          <p:attrName>ppt_x</p:attrName>
                                        </p:attrNameLst>
                                      </p:cBhvr>
                                      <p:tavLst>
                                        <p:tav tm="0">
                                          <p:val>
                                            <p:strVal val="ppt_x"/>
                                          </p:val>
                                        </p:tav>
                                        <p:tav tm="100000">
                                          <p:val>
                                            <p:strVal val="ppt_x"/>
                                          </p:val>
                                        </p:tav>
                                      </p:tavLst>
                                    </p:anim>
                                    <p:anim calcmode="lin" valueType="num">
                                      <p:cBhvr additive="base">
                                        <p:cTn id="23" dur="500"/>
                                        <p:tgtEl>
                                          <p:spTgt spid="44"/>
                                        </p:tgtEl>
                                        <p:attrNameLst>
                                          <p:attrName>ppt_y</p:attrName>
                                        </p:attrNameLst>
                                      </p:cBhvr>
                                      <p:tavLst>
                                        <p:tav tm="0">
                                          <p:val>
                                            <p:strVal val="ppt_y"/>
                                          </p:val>
                                        </p:tav>
                                        <p:tav tm="100000">
                                          <p:val>
                                            <p:strVal val="1+ppt_h/2"/>
                                          </p:val>
                                        </p:tav>
                                      </p:tavLst>
                                    </p:anim>
                                    <p:set>
                                      <p:cBhvr>
                                        <p:cTn id="24" dur="1" fill="hold">
                                          <p:stCondLst>
                                            <p:cond delay="499"/>
                                          </p:stCondLst>
                                        </p:cTn>
                                        <p:tgtEl>
                                          <p:spTgt spid="4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9"/>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42" presetClass="path" presetSubtype="0" accel="50000" decel="50000" fill="hold" nodeType="withEffect">
                                  <p:stCondLst>
                                    <p:cond delay="0"/>
                                  </p:stCondLst>
                                  <p:childTnLst>
                                    <p:animMotion origin="layout" path="M -1.66667E-6 2.96296E-6 L -0.00312 0.37407 " pathEditMode="relative" rAng="0" ptsTypes="AA">
                                      <p:cBhvr>
                                        <p:cTn id="30" dur="1000" fill="hold"/>
                                        <p:tgtEl>
                                          <p:spTgt spid="49"/>
                                        </p:tgtEl>
                                        <p:attrNameLst>
                                          <p:attrName>ppt_x</p:attrName>
                                          <p:attrName>ppt_y</p:attrName>
                                        </p:attrNameLst>
                                      </p:cBhvr>
                                      <p:rCtr x="-156" y="18704"/>
                                    </p:animMotion>
                                  </p:childTnLst>
                                </p:cTn>
                              </p:par>
                              <p:par>
                                <p:cTn id="31" presetID="1" presetClass="exit" presetSubtype="0" fill="hold" nodeType="withEffect">
                                  <p:stCondLst>
                                    <p:cond delay="0"/>
                                  </p:stCondLst>
                                  <p:childTnLst>
                                    <p:set>
                                      <p:cBhvr>
                                        <p:cTn id="32" dur="1" fill="hold">
                                          <p:stCondLst>
                                            <p:cond delay="0"/>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5"/>
                    </p:tgtEl>
                  </p:cond>
                </p:stCondLst>
                <p:endSync evt="end" delay="0">
                  <p:rtn val="all"/>
                </p:endSync>
                <p:childTnLst>
                  <p:par>
                    <p:cTn id="34" fill="hold">
                      <p:stCondLst>
                        <p:cond delay="0"/>
                      </p:stCondLst>
                      <p:childTnLst>
                        <p:par>
                          <p:cTn id="35" fill="hold">
                            <p:stCondLst>
                              <p:cond delay="0"/>
                            </p:stCondLst>
                            <p:childTnLst>
                              <p:par>
                                <p:cTn id="36" presetID="9" presetClass="entr" presetSubtype="0" fill="hold" grpId="0" nodeType="withEffect">
                                  <p:stCondLst>
                                    <p:cond delay="500"/>
                                  </p:stCondLst>
                                  <p:childTnLst>
                                    <p:set>
                                      <p:cBhvr>
                                        <p:cTn id="37" dur="1" fill="hold">
                                          <p:stCondLst>
                                            <p:cond delay="0"/>
                                          </p:stCondLst>
                                        </p:cTn>
                                        <p:tgtEl>
                                          <p:spTgt spid="50"/>
                                        </p:tgtEl>
                                        <p:attrNameLst>
                                          <p:attrName>style.visibility</p:attrName>
                                        </p:attrNameLst>
                                      </p:cBhvr>
                                      <p:to>
                                        <p:strVal val="visible"/>
                                      </p:to>
                                    </p:set>
                                    <p:animEffect transition="in" filter="dissolve">
                                      <p:cBhvr>
                                        <p:cTn id="38" dur="500"/>
                                        <p:tgtEl>
                                          <p:spTgt spid="50"/>
                                        </p:tgtEl>
                                      </p:cBhvr>
                                    </p:animEffect>
                                  </p:childTnLst>
                                </p:cTn>
                              </p:par>
                              <p:par>
                                <p:cTn id="39" presetID="9" presetClass="entr" presetSubtype="0" fill="hold" grpId="0" nodeType="withEffect">
                                  <p:stCondLst>
                                    <p:cond delay="500"/>
                                  </p:stCondLst>
                                  <p:childTnLst>
                                    <p:set>
                                      <p:cBhvr>
                                        <p:cTn id="40" dur="1" fill="hold">
                                          <p:stCondLst>
                                            <p:cond delay="0"/>
                                          </p:stCondLst>
                                        </p:cTn>
                                        <p:tgtEl>
                                          <p:spTgt spid="51"/>
                                        </p:tgtEl>
                                        <p:attrNameLst>
                                          <p:attrName>style.visibility</p:attrName>
                                        </p:attrNameLst>
                                      </p:cBhvr>
                                      <p:to>
                                        <p:strVal val="visible"/>
                                      </p:to>
                                    </p:set>
                                    <p:animEffect transition="in" filter="dissolve">
                                      <p:cBhvr>
                                        <p:cTn id="41" dur="500"/>
                                        <p:tgtEl>
                                          <p:spTgt spid="51"/>
                                        </p:tgtEl>
                                      </p:cBhvr>
                                    </p:animEffect>
                                  </p:childTnLst>
                                </p:cTn>
                              </p:par>
                              <p:par>
                                <p:cTn id="42" presetID="1" presetClass="exit" presetSubtype="0" fill="hold" grpId="1" nodeType="withEffect">
                                  <p:stCondLst>
                                    <p:cond delay="100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grpId="1" nodeType="withEffect">
                                  <p:stCondLst>
                                    <p:cond delay="1000"/>
                                  </p:stCondLst>
                                  <p:childTnLst>
                                    <p:set>
                                      <p:cBhvr>
                                        <p:cTn id="45" dur="1" fill="hold">
                                          <p:stCondLst>
                                            <p:cond delay="0"/>
                                          </p:stCondLst>
                                        </p:cTn>
                                        <p:tgtEl>
                                          <p:spTgt spid="51"/>
                                        </p:tgtEl>
                                        <p:attrNameLst>
                                          <p:attrName>style.visibility</p:attrName>
                                        </p:attrNameLst>
                                      </p:cBhvr>
                                      <p:to>
                                        <p:strVal val="hidden"/>
                                      </p:to>
                                    </p:set>
                                  </p:childTnLst>
                                </p:cTn>
                              </p:par>
                              <p:par>
                                <p:cTn id="46" presetID="1" presetClass="exit" presetSubtype="0" fill="hold" nodeType="withEffect">
                                  <p:stCondLst>
                                    <p:cond delay="500"/>
                                  </p:stCondLst>
                                  <p:childTnLst>
                                    <p:set>
                                      <p:cBhvr>
                                        <p:cTn id="47" dur="1" fill="hold">
                                          <p:stCondLst>
                                            <p:cond delay="0"/>
                                          </p:stCondLst>
                                        </p:cTn>
                                        <p:tgtEl>
                                          <p:spTgt spid="35"/>
                                        </p:tgtEl>
                                        <p:attrNameLst>
                                          <p:attrName>style.visibility</p:attrName>
                                        </p:attrNameLst>
                                      </p:cBhvr>
                                      <p:to>
                                        <p:strVal val="hidden"/>
                                      </p:to>
                                    </p:set>
                                  </p:childTnLst>
                                </p:cTn>
                              </p:par>
                              <p:par>
                                <p:cTn id="48" presetID="1" presetClass="entr" presetSubtype="0" fill="hold" nodeType="withEffect">
                                  <p:stCondLst>
                                    <p:cond delay="500"/>
                                  </p:stCondLst>
                                  <p:childTnLst>
                                    <p:set>
                                      <p:cBhvr>
                                        <p:cTn id="49"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50" grpId="0" animBg="1"/>
      <p:bldP spid="50" grpId="1" animBg="1"/>
      <p:bldP spid="51" grpId="0"/>
      <p:bldP spid="5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0144" t="-5574" r="-4830" b="-53535"/>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3"/>
          <p:cNvSpPr/>
          <p:nvPr/>
        </p:nvSpPr>
        <p:spPr>
          <a:xfrm>
            <a:off x="105583" y="1281625"/>
            <a:ext cx="3487641" cy="5800650"/>
          </a:xfrm>
          <a:custGeom>
            <a:avLst/>
            <a:gdLst/>
            <a:ahLst/>
            <a:cxnLst/>
            <a:rect l="l" t="t" r="r" b="b"/>
            <a:pathLst>
              <a:path w="6975282" h="11601300">
                <a:moveTo>
                  <a:pt x="0" y="0"/>
                </a:moveTo>
                <a:lnTo>
                  <a:pt x="6975282" y="0"/>
                </a:lnTo>
                <a:lnTo>
                  <a:pt x="6975282" y="11601301"/>
                </a:lnTo>
                <a:lnTo>
                  <a:pt x="0" y="11601301"/>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4" name="Freeform 4"/>
          <p:cNvSpPr/>
          <p:nvPr/>
        </p:nvSpPr>
        <p:spPr>
          <a:xfrm>
            <a:off x="-543581" y="-328575"/>
            <a:ext cx="3487641" cy="5800650"/>
          </a:xfrm>
          <a:custGeom>
            <a:avLst/>
            <a:gdLst/>
            <a:ahLst/>
            <a:cxnLst/>
            <a:rect l="l" t="t" r="r" b="b"/>
            <a:pathLst>
              <a:path w="6975282" h="11601300">
                <a:moveTo>
                  <a:pt x="0" y="0"/>
                </a:moveTo>
                <a:lnTo>
                  <a:pt x="6975282" y="0"/>
                </a:lnTo>
                <a:lnTo>
                  <a:pt x="6975282" y="11601300"/>
                </a:lnTo>
                <a:lnTo>
                  <a:pt x="0" y="11601300"/>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5" name="Freeform 5"/>
          <p:cNvSpPr/>
          <p:nvPr/>
        </p:nvSpPr>
        <p:spPr>
          <a:xfrm>
            <a:off x="3819345" y="771394"/>
            <a:ext cx="4951371" cy="3199116"/>
          </a:xfrm>
          <a:custGeom>
            <a:avLst/>
            <a:gdLst/>
            <a:ahLst/>
            <a:cxnLst/>
            <a:rect l="l" t="t" r="r" b="b"/>
            <a:pathLst>
              <a:path w="9902741" h="6398232">
                <a:moveTo>
                  <a:pt x="0" y="0"/>
                </a:moveTo>
                <a:lnTo>
                  <a:pt x="9902741" y="0"/>
                </a:lnTo>
                <a:lnTo>
                  <a:pt x="9902741" y="6398232"/>
                </a:lnTo>
                <a:lnTo>
                  <a:pt x="0" y="6398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6" name="Freeform 6"/>
          <p:cNvSpPr/>
          <p:nvPr/>
        </p:nvSpPr>
        <p:spPr>
          <a:xfrm>
            <a:off x="-53010" y="385982"/>
            <a:ext cx="3708225" cy="5086094"/>
          </a:xfrm>
          <a:custGeom>
            <a:avLst/>
            <a:gdLst/>
            <a:ahLst/>
            <a:cxnLst/>
            <a:rect l="l" t="t" r="r" b="b"/>
            <a:pathLst>
              <a:path w="7416449" h="10172187">
                <a:moveTo>
                  <a:pt x="0" y="0"/>
                </a:moveTo>
                <a:lnTo>
                  <a:pt x="7416449" y="0"/>
                </a:lnTo>
                <a:lnTo>
                  <a:pt x="7416449" y="10172187"/>
                </a:lnTo>
                <a:lnTo>
                  <a:pt x="0" y="101721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7" name="Freeform 7"/>
          <p:cNvSpPr/>
          <p:nvPr/>
        </p:nvSpPr>
        <p:spPr>
          <a:xfrm>
            <a:off x="7746795" y="1185068"/>
            <a:ext cx="370787" cy="411414"/>
          </a:xfrm>
          <a:custGeom>
            <a:avLst/>
            <a:gdLst/>
            <a:ahLst/>
            <a:cxnLst/>
            <a:rect l="l" t="t" r="r" b="b"/>
            <a:pathLst>
              <a:path w="741573" h="822827">
                <a:moveTo>
                  <a:pt x="0" y="0"/>
                </a:moveTo>
                <a:lnTo>
                  <a:pt x="741574" y="0"/>
                </a:lnTo>
                <a:lnTo>
                  <a:pt x="741574" y="822828"/>
                </a:lnTo>
                <a:lnTo>
                  <a:pt x="0" y="82282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9" name="Freeform 9"/>
          <p:cNvSpPr/>
          <p:nvPr/>
        </p:nvSpPr>
        <p:spPr>
          <a:xfrm flipH="1">
            <a:off x="4674639" y="1094370"/>
            <a:ext cx="370787" cy="411414"/>
          </a:xfrm>
          <a:custGeom>
            <a:avLst/>
            <a:gdLst/>
            <a:ahLst/>
            <a:cxnLst/>
            <a:rect l="l" t="t" r="r" b="b"/>
            <a:pathLst>
              <a:path w="741573" h="822827">
                <a:moveTo>
                  <a:pt x="741574" y="0"/>
                </a:moveTo>
                <a:lnTo>
                  <a:pt x="0" y="0"/>
                </a:lnTo>
                <a:lnTo>
                  <a:pt x="0" y="822827"/>
                </a:lnTo>
                <a:lnTo>
                  <a:pt x="741574" y="822827"/>
                </a:lnTo>
                <a:lnTo>
                  <a:pt x="7415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a:off x="7268248" y="3178502"/>
            <a:ext cx="1677618" cy="1964999"/>
          </a:xfrm>
          <a:custGeom>
            <a:avLst/>
            <a:gdLst/>
            <a:ahLst/>
            <a:cxnLst/>
            <a:rect l="l" t="t" r="r" b="b"/>
            <a:pathLst>
              <a:path w="3355235" h="3929997">
                <a:moveTo>
                  <a:pt x="0" y="0"/>
                </a:moveTo>
                <a:lnTo>
                  <a:pt x="3355235" y="0"/>
                </a:lnTo>
                <a:lnTo>
                  <a:pt x="3355235" y="3929997"/>
                </a:lnTo>
                <a:lnTo>
                  <a:pt x="0" y="3929997"/>
                </a:lnTo>
                <a:lnTo>
                  <a:pt x="0" y="0"/>
                </a:lnTo>
                <a:close/>
              </a:path>
            </a:pathLst>
          </a:custGeom>
          <a:blipFill>
            <a:blip r:embed="rId10"/>
            <a:stretch>
              <a:fillRect/>
            </a:stretch>
          </a:blipFill>
        </p:spPr>
        <p:txBody>
          <a:bodyPr/>
          <a:lstStyle/>
          <a:p>
            <a:pPr defTabSz="457200">
              <a:buClrTx/>
            </a:pPr>
            <a:endParaRPr lang="en-US" sz="900" kern="1200">
              <a:solidFill>
                <a:prstClr val="black"/>
              </a:solidFill>
              <a:latin typeface="Calibri"/>
              <a:ea typeface="+mn-ea"/>
              <a:cs typeface="+mn-cs"/>
            </a:endParaRPr>
          </a:p>
        </p:txBody>
      </p:sp>
      <p:pic>
        <p:nvPicPr>
          <p:cNvPr id="12" name="Picture 11">
            <a:extLst>
              <a:ext uri="{FF2B5EF4-FFF2-40B4-BE49-F238E27FC236}">
                <a16:creationId xmlns:a16="http://schemas.microsoft.com/office/drawing/2014/main" id="{9787D646-18A0-3BEF-D39C-779B60275EB3}"/>
              </a:ext>
            </a:extLst>
          </p:cNvPr>
          <p:cNvPicPr>
            <a:picLocks noChangeAspect="1"/>
          </p:cNvPicPr>
          <p:nvPr/>
        </p:nvPicPr>
        <p:blipFill>
          <a:blip r:embed="rId11"/>
          <a:stretch>
            <a:fillRect/>
          </a:stretch>
        </p:blipFill>
        <p:spPr>
          <a:xfrm>
            <a:off x="2307900" y="1752313"/>
            <a:ext cx="7974259" cy="1408298"/>
          </a:xfrm>
          <a:prstGeom prst="rect">
            <a:avLst/>
          </a:prstGeom>
        </p:spPr>
      </p:pic>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481841" y="630940"/>
            <a:ext cx="8134597" cy="958192"/>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0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Câu 2. Đến khu bảo tồn, du khách và những người yêu động vật được trải nghiệm những gì?</a:t>
            </a:r>
            <a:endParaRPr kumimoji="0" lang="en-US" sz="30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12" name="Rectangle 11">
            <a:extLst>
              <a:ext uri="{FF2B5EF4-FFF2-40B4-BE49-F238E27FC236}">
                <a16:creationId xmlns:a16="http://schemas.microsoft.com/office/drawing/2014/main" id="{B8157B9C-43B1-A596-4FE7-2C0052989BD8}"/>
              </a:ext>
            </a:extLst>
          </p:cNvPr>
          <p:cNvSpPr/>
          <p:nvPr/>
        </p:nvSpPr>
        <p:spPr>
          <a:xfrm>
            <a:off x="642157" y="3083851"/>
            <a:ext cx="7813964" cy="454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b="1" i="1">
                <a:solidFill>
                  <a:srgbClr val="FF0000"/>
                </a:solidFill>
                <a:latin typeface="Calibri" panose="020F0502020204030204" pitchFamily="34" charset="0"/>
                <a:cs typeface="Calibri" panose="020F0502020204030204" pitchFamily="34" charset="0"/>
              </a:rPr>
              <a:t>- </a:t>
            </a:r>
            <a:r>
              <a:rPr lang="vi-VN" sz="2800" b="1" i="1">
                <a:solidFill>
                  <a:srgbClr val="FF0000"/>
                </a:solidFill>
                <a:latin typeface="Calibri" panose="020F0502020204030204" pitchFamily="34" charset="0"/>
                <a:cs typeface="Calibri" panose="020F0502020204030204" pitchFamily="34" charset="0"/>
              </a:rPr>
              <a:t>Chiêm ngưỡng loài chim săn mồi sải cánh trên bầu trời, ngắm dáng vẻ đáng yêu của loài gấu túi đu ngủ trên cành cây,..</a:t>
            </a:r>
          </a:p>
          <a:p>
            <a:pPr lvl="0" algn="just"/>
            <a:r>
              <a:rPr lang="vi-VN" sz="2800" b="1" i="1">
                <a:solidFill>
                  <a:srgbClr val="FF0000"/>
                </a:solidFill>
                <a:latin typeface="Calibri" panose="020F0502020204030204" pitchFamily="34" charset="0"/>
                <a:cs typeface="Calibri" panose="020F0502020204030204" pitchFamily="34" charset="0"/>
              </a:rPr>
              <a:t>- Du khách còn được xem các chú vẹt phô diễn bộ lông lộng lẫy trong chương trình “Linh hồn của bầu trời”, chơi đùa cùng loài thú mỏ vịt duy nhất trên thế giới.</a:t>
            </a:r>
          </a:p>
        </p:txBody>
      </p:sp>
    </p:spTree>
    <p:extLst>
      <p:ext uri="{BB962C8B-B14F-4D97-AF65-F5344CB8AC3E}">
        <p14:creationId xmlns:p14="http://schemas.microsoft.com/office/powerpoint/2010/main" val="3601785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pic>
        <p:nvPicPr>
          <p:cNvPr id="5" name="Picture 4" descr="Những loài động vật &quot;mê ngủ&quot; - Báo Thái Bình điện tử">
            <a:extLst>
              <a:ext uri="{FF2B5EF4-FFF2-40B4-BE49-F238E27FC236}">
                <a16:creationId xmlns:a16="http://schemas.microsoft.com/office/drawing/2014/main" id="{B9266B5A-145F-401B-7434-A505F7E6DDB6}"/>
              </a:ext>
            </a:extLst>
          </p:cNvPr>
          <p:cNvPicPr>
            <a:picLocks noChangeAspect="1"/>
          </p:cNvPicPr>
          <p:nvPr/>
        </p:nvPicPr>
        <p:blipFill rotWithShape="1">
          <a:blip r:embed="rId5">
            <a:extLst>
              <a:ext uri="{28A0092B-C50C-407E-A947-70E740481C1C}">
                <a14:useLocalDpi xmlns:a14="http://schemas.microsoft.com/office/drawing/2010/main" val="0"/>
              </a:ext>
            </a:extLst>
          </a:blip>
          <a:srcRect l="23177" r="9190"/>
          <a:stretch/>
        </p:blipFill>
        <p:spPr bwMode="auto">
          <a:xfrm>
            <a:off x="729705" y="888199"/>
            <a:ext cx="2094628" cy="1846230"/>
          </a:xfrm>
          <a:prstGeom prst="rect">
            <a:avLst/>
          </a:prstGeom>
          <a:noFill/>
          <a:ln>
            <a:noFill/>
          </a:ln>
          <a:extLst>
            <a:ext uri="{53640926-AAD7-44D8-BBD7-CCE9431645EC}">
              <a14:shadowObscured xmlns:a14="http://schemas.microsoft.com/office/drawing/2010/main"/>
            </a:ext>
          </a:extLst>
        </p:spPr>
      </p:pic>
      <p:pic>
        <p:nvPicPr>
          <p:cNvPr id="6" name="Picture 5" descr="Những chú chim có bộ lông đẹp nhất thế giới">
            <a:extLst>
              <a:ext uri="{FF2B5EF4-FFF2-40B4-BE49-F238E27FC236}">
                <a16:creationId xmlns:a16="http://schemas.microsoft.com/office/drawing/2014/main" id="{8428BEEA-9424-F3F0-2AA3-990B225D533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0532" b="11795"/>
          <a:stretch/>
        </p:blipFill>
        <p:spPr bwMode="auto">
          <a:xfrm flipH="1">
            <a:off x="3397214" y="888199"/>
            <a:ext cx="2048413" cy="1816190"/>
          </a:xfrm>
          <a:prstGeom prst="rect">
            <a:avLst/>
          </a:prstGeom>
          <a:noFill/>
          <a:ln>
            <a:noFill/>
          </a:ln>
          <a:extLst>
            <a:ext uri="{53640926-AAD7-44D8-BBD7-CCE9431645EC}">
              <a14:shadowObscured xmlns:a14="http://schemas.microsoft.com/office/drawing/2010/main"/>
            </a:ext>
          </a:extLst>
        </p:spPr>
      </p:pic>
      <p:pic>
        <p:nvPicPr>
          <p:cNvPr id="7" name="Picture 6" descr="Top 13 Đặc Điểm Thú Vị về Thú Mỏ Vịt - Mytour.vn">
            <a:extLst>
              <a:ext uri="{FF2B5EF4-FFF2-40B4-BE49-F238E27FC236}">
                <a16:creationId xmlns:a16="http://schemas.microsoft.com/office/drawing/2014/main" id="{50BA1EE5-4A26-E982-85C6-34FC97F4686F}"/>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198383" y="943262"/>
            <a:ext cx="2154705" cy="1786152"/>
          </a:xfrm>
          <a:prstGeom prst="rect">
            <a:avLst/>
          </a:prstGeom>
          <a:noFill/>
          <a:ln>
            <a:noFill/>
          </a:ln>
        </p:spPr>
      </p:pic>
      <p:sp>
        <p:nvSpPr>
          <p:cNvPr id="8" name="TextBox 7">
            <a:extLst>
              <a:ext uri="{FF2B5EF4-FFF2-40B4-BE49-F238E27FC236}">
                <a16:creationId xmlns:a16="http://schemas.microsoft.com/office/drawing/2014/main" id="{E292CBB9-FE93-F929-7AED-2F6E7F1175B5}"/>
              </a:ext>
            </a:extLst>
          </p:cNvPr>
          <p:cNvSpPr txBox="1"/>
          <p:nvPr/>
        </p:nvSpPr>
        <p:spPr>
          <a:xfrm>
            <a:off x="581891" y="3158836"/>
            <a:ext cx="7861465" cy="584775"/>
          </a:xfrm>
          <a:prstGeom prst="rect">
            <a:avLst/>
          </a:prstGeom>
          <a:noFill/>
        </p:spPr>
        <p:txBody>
          <a:bodyPr wrap="square" rtlCol="0">
            <a:spAutoFit/>
          </a:bodyPr>
          <a:lstStyle/>
          <a:p>
            <a:pPr algn="ctr"/>
            <a:r>
              <a:rPr lang="en-US" sz="3200"/>
              <a:t>Gấu túi               Chú vẹt           Thú mỏ vịt</a:t>
            </a:r>
          </a:p>
        </p:txBody>
      </p:sp>
    </p:spTree>
    <p:extLst>
      <p:ext uri="{BB962C8B-B14F-4D97-AF65-F5344CB8AC3E}">
        <p14:creationId xmlns:p14="http://schemas.microsoft.com/office/powerpoint/2010/main" val="60460990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28650"/>
            <a:ext cx="1051560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228600" y="2092325"/>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con vat\860b43d1f72858179212c60650ccfc0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356" y1="4000" x2="13136" y2="15667"/>
                        <a14:foregroundMark x1="64831" y1="1333" x2="64831" y2="15000"/>
                        <a14:foregroundMark x1="16525" y1="33667" x2="20763" y2="39000"/>
                        <a14:foregroundMark x1="58051" y1="29667" x2="51695" y2="36667"/>
                        <a14:foregroundMark x1="30932" y1="42667" x2="27542"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2514600" y="3398763"/>
            <a:ext cx="1006619" cy="12796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con vat\Baby-Elephant-Clipart_7.png.137942904405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1710" y="3158873"/>
            <a:ext cx="1748090" cy="174809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C:\Users\ADMIN\Desktop\Giai cuu con vat\clipbear4.gif"/>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0102" y1="27511" x2="40102" y2="28603"/>
                        <a14:backgroundMark x1="33249" y1="35153" x2="32487" y2="36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05600" y="2199928"/>
            <a:ext cx="1981200" cy="2303019"/>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155575" y="-9525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41" name="Picture 13" descr="C:\Users\ADMIN\Desktop\Picture1 (2).png">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75042" y="3275422"/>
            <a:ext cx="1758758" cy="153288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3" descr="C:\Users\ADMIN\Desktop\Picture1 (2).png">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133850" y="3306763"/>
            <a:ext cx="2114550" cy="165601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3" descr="C:\Users\ADMIN\Desktop\Picture1 (2).png">
            <a:hlinkClick r:id="rId14"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29400" y="2419350"/>
            <a:ext cx="2114550" cy="233141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326967" y="-42369"/>
            <a:ext cx="623178" cy="56394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194000" y="1818887"/>
            <a:ext cx="1002738" cy="712184"/>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sp>
        <p:nvSpPr>
          <p:cNvPr id="51" name="TextBox 50"/>
          <p:cNvSpPr txBox="1"/>
          <p:nvPr/>
        </p:nvSpPr>
        <p:spPr>
          <a:xfrm rot="560109">
            <a:off x="361324" y="2109855"/>
            <a:ext cx="11602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Arial"/>
                <a:sym typeface="Arial"/>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374431" y="2406372"/>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0" y="20411"/>
            <a:ext cx="1322475" cy="61935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C:\Users\ADMIN\Desktop\Giai cuu con vat\dessin-animé-mignon-de-tigre-43198987.jpg">
            <a:extLst>
              <a:ext uri="{FF2B5EF4-FFF2-40B4-BE49-F238E27FC236}">
                <a16:creationId xmlns:a16="http://schemas.microsoft.com/office/drawing/2014/main" id="{168E9BEA-62F2-F291-241E-A60444D51CBB}"/>
              </a:ext>
            </a:extLst>
          </p:cNvPr>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0" b="100000" l="0" r="100000">
                        <a14:foregroundMark x1="12308" y1="14741" x2="6538" y2="26693"/>
                        <a14:foregroundMark x1="16154" y1="17928" x2="14231" y2="30279"/>
                        <a14:foregroundMark x1="32692" y1="17530" x2="26538" y2="35060"/>
                        <a14:foregroundMark x1="46538" y1="13944" x2="50000" y2="20319"/>
                        <a14:foregroundMark x1="7692" y1="7968" x2="6538" y2="15139"/>
                        <a14:foregroundMark x1="35000" y1="4781" x2="38462" y2="11554"/>
                        <a14:foregroundMark x1="34231" y1="3984" x2="23077" y2="2390"/>
                        <a14:foregroundMark x1="35385" y1="57371" x2="34615" y2="91633"/>
                        <a14:foregroundMark x1="31538" y1="73307" x2="30385" y2="83665"/>
                        <a14:foregroundMark x1="40000" y1="62948" x2="36923" y2="81673"/>
                        <a14:foregroundMark x1="34231" y1="56175" x2="57692" y2="63347"/>
                        <a14:foregroundMark x1="56538" y1="54980" x2="46538" y2="56574"/>
                        <a14:foregroundMark x1="68077" y1="54183" x2="66923" y2="83267"/>
                        <a14:foregroundMark x1="61538" y1="60558" x2="61538" y2="80478"/>
                        <a14:foregroundMark x1="76923" y1="81275" x2="76154" y2="88446"/>
                        <a14:foregroundMark x1="93462" y1="15538" x2="77692" y2="21116"/>
                        <a14:foregroundMark x1="93077" y1="12749" x2="96154" y2="18327"/>
                        <a14:foregroundMark x1="76923" y1="22311" x2="67308" y2="50996"/>
                      </a14:backgroundRemoval>
                    </a14:imgEffect>
                  </a14:imgLayer>
                </a14:imgProps>
              </a:ext>
              <a:ext uri="{28A0092B-C50C-407E-A947-70E740481C1C}">
                <a14:useLocalDpi xmlns:a14="http://schemas.microsoft.com/office/drawing/2010/main" val="0"/>
              </a:ext>
            </a:extLst>
          </a:blip>
          <a:srcRect/>
          <a:stretch>
            <a:fillRect/>
          </a:stretch>
        </p:blipFill>
        <p:spPr bwMode="auto">
          <a:xfrm>
            <a:off x="2576864" y="3735077"/>
            <a:ext cx="1082215" cy="104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380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66667E-6 2.96296E-6 L -0.00312 0.37407 " pathEditMode="relative" rAng="0" ptsTypes="AA">
                                      <p:cBhvr>
                                        <p:cTn id="14" dur="1000" fill="hold"/>
                                        <p:tgtEl>
                                          <p:spTgt spid="49"/>
                                        </p:tgtEl>
                                        <p:attrNameLst>
                                          <p:attrName>ppt_x</p:attrName>
                                          <p:attrName>ppt_y</p:attrName>
                                        </p:attrNameLst>
                                      </p:cBhvr>
                                      <p:rCtr x="-156" y="18704"/>
                                    </p:animMotion>
                                  </p:childTnLst>
                                </p:cTn>
                              </p:par>
                              <p:par>
                                <p:cTn id="15" presetID="1" presetClass="exit" presetSubtype="0" fill="hold" nodeType="withEffect">
                                  <p:stCondLst>
                                    <p:cond delay="0"/>
                                  </p:stCondLst>
                                  <p:childTnLst>
                                    <p:set>
                                      <p:cBhvr>
                                        <p:cTn id="16" dur="1" fill="hold">
                                          <p:stCondLst>
                                            <p:cond delay="0"/>
                                          </p:stCondLst>
                                        </p:cTn>
                                        <p:tgtEl>
                                          <p:spTgt spid="49"/>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32" presetClass="emph" presetSubtype="0" fill="hold" nodeType="withEffect">
                                  <p:stCondLst>
                                    <p:cond delay="0"/>
                                  </p:stCondLst>
                                  <p:childTnLst>
                                    <p:animRot by="120000">
                                      <p:cBhvr>
                                        <p:cTn id="20" dur="300" fill="hold">
                                          <p:stCondLst>
                                            <p:cond delay="0"/>
                                          </p:stCondLst>
                                        </p:cTn>
                                        <p:tgtEl>
                                          <p:spTgt spid="2"/>
                                        </p:tgtEl>
                                        <p:attrNameLst>
                                          <p:attrName>r</p:attrName>
                                        </p:attrNameLst>
                                      </p:cBhvr>
                                    </p:animRot>
                                    <p:animRot by="-240000">
                                      <p:cBhvr>
                                        <p:cTn id="21" dur="600" fill="hold">
                                          <p:stCondLst>
                                            <p:cond delay="600"/>
                                          </p:stCondLst>
                                        </p:cTn>
                                        <p:tgtEl>
                                          <p:spTgt spid="2"/>
                                        </p:tgtEl>
                                        <p:attrNameLst>
                                          <p:attrName>r</p:attrName>
                                        </p:attrNameLst>
                                      </p:cBhvr>
                                    </p:animRot>
                                    <p:animRot by="240000">
                                      <p:cBhvr>
                                        <p:cTn id="22" dur="600" fill="hold">
                                          <p:stCondLst>
                                            <p:cond delay="1200"/>
                                          </p:stCondLst>
                                        </p:cTn>
                                        <p:tgtEl>
                                          <p:spTgt spid="2"/>
                                        </p:tgtEl>
                                        <p:attrNameLst>
                                          <p:attrName>r</p:attrName>
                                        </p:attrNameLst>
                                      </p:cBhvr>
                                    </p:animRot>
                                    <p:animRot by="-240000">
                                      <p:cBhvr>
                                        <p:cTn id="23" dur="600" fill="hold">
                                          <p:stCondLst>
                                            <p:cond delay="1800"/>
                                          </p:stCondLst>
                                        </p:cTn>
                                        <p:tgtEl>
                                          <p:spTgt spid="2"/>
                                        </p:tgtEl>
                                        <p:attrNameLst>
                                          <p:attrName>r</p:attrName>
                                        </p:attrNameLst>
                                      </p:cBhvr>
                                    </p:animRot>
                                    <p:animRot by="120000">
                                      <p:cBhvr>
                                        <p:cTn id="24" dur="600" fill="hold">
                                          <p:stCondLst>
                                            <p:cond delay="2400"/>
                                          </p:stCondLst>
                                        </p:cTn>
                                        <p:tgtEl>
                                          <p:spTgt spid="2"/>
                                        </p:tgtEl>
                                        <p:attrNameLst>
                                          <p:attrName>r</p:attrName>
                                        </p:attrNameLst>
                                      </p:cBhvr>
                                    </p:animRot>
                                  </p:childTnLst>
                                </p:cTn>
                              </p:par>
                              <p:par>
                                <p:cTn id="25" presetID="35" presetClass="path" presetSubtype="0" accel="50000" decel="50000" fill="hold" nodeType="withEffect">
                                  <p:stCondLst>
                                    <p:cond delay="0"/>
                                  </p:stCondLst>
                                  <p:childTnLst>
                                    <p:animMotion origin="layout" path="M -2.22222E-6 2.22222E-6 L -0.50833 0.0108 " pathEditMode="relative" rAng="0" ptsTypes="AA">
                                      <p:cBhvr>
                                        <p:cTn id="26" dur="3000" fill="hold"/>
                                        <p:tgtEl>
                                          <p:spTgt spid="2"/>
                                        </p:tgtEl>
                                        <p:attrNameLst>
                                          <p:attrName>ppt_x</p:attrName>
                                          <p:attrName>ppt_y</p:attrName>
                                        </p:attrNameLst>
                                      </p:cBhvr>
                                      <p:rCtr x="-25417" y="525"/>
                                    </p:animMotion>
                                  </p:childTnLst>
                                </p:cTn>
                              </p:par>
                              <p:par>
                                <p:cTn id="27" presetID="10" presetClass="exit" presetSubtype="0" fill="hold" nodeType="withEffect">
                                  <p:stCondLst>
                                    <p:cond delay="0"/>
                                  </p:stCondLst>
                                  <p:childTnLst>
                                    <p:animEffect transition="out" filter="fade">
                                      <p:cBhvr>
                                        <p:cTn id="28" dur="500"/>
                                        <p:tgtEl>
                                          <p:spTgt spid="41"/>
                                        </p:tgtEl>
                                      </p:cBhvr>
                                    </p:animEffect>
                                    <p:set>
                                      <p:cBhvr>
                                        <p:cTn id="29" dur="1" fill="hold">
                                          <p:stCondLst>
                                            <p:cond delay="499"/>
                                          </p:stCondLst>
                                        </p:cTn>
                                        <p:tgtEl>
                                          <p:spTgt spid="41"/>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36"/>
                                        </p:tgtEl>
                                      </p:cBhvr>
                                    </p:animEffect>
                                    <p:set>
                                      <p:cBhvr>
                                        <p:cTn id="32"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5"/>
                    </p:tgtEl>
                  </p:cond>
                </p:stCondLst>
                <p:endSync evt="end" delay="0">
                  <p:rtn val="all"/>
                </p:endSync>
                <p:childTnLst>
                  <p:par>
                    <p:cTn id="34" fill="hold">
                      <p:stCondLst>
                        <p:cond delay="0"/>
                      </p:stCondLst>
                      <p:childTnLst>
                        <p:par>
                          <p:cTn id="35" fill="hold">
                            <p:stCondLst>
                              <p:cond delay="0"/>
                            </p:stCondLst>
                            <p:childTnLst>
                              <p:par>
                                <p:cTn id="36" presetID="9" presetClass="entr" presetSubtype="0" fill="hold" grpId="0" nodeType="withEffect">
                                  <p:stCondLst>
                                    <p:cond delay="500"/>
                                  </p:stCondLst>
                                  <p:childTnLst>
                                    <p:set>
                                      <p:cBhvr>
                                        <p:cTn id="37" dur="1" fill="hold">
                                          <p:stCondLst>
                                            <p:cond delay="0"/>
                                          </p:stCondLst>
                                        </p:cTn>
                                        <p:tgtEl>
                                          <p:spTgt spid="50"/>
                                        </p:tgtEl>
                                        <p:attrNameLst>
                                          <p:attrName>style.visibility</p:attrName>
                                        </p:attrNameLst>
                                      </p:cBhvr>
                                      <p:to>
                                        <p:strVal val="visible"/>
                                      </p:to>
                                    </p:set>
                                    <p:animEffect transition="in" filter="dissolve">
                                      <p:cBhvr>
                                        <p:cTn id="38" dur="500"/>
                                        <p:tgtEl>
                                          <p:spTgt spid="50"/>
                                        </p:tgtEl>
                                      </p:cBhvr>
                                    </p:animEffect>
                                  </p:childTnLst>
                                </p:cTn>
                              </p:par>
                              <p:par>
                                <p:cTn id="39" presetID="9" presetClass="entr" presetSubtype="0" fill="hold" grpId="0" nodeType="withEffect">
                                  <p:stCondLst>
                                    <p:cond delay="500"/>
                                  </p:stCondLst>
                                  <p:childTnLst>
                                    <p:set>
                                      <p:cBhvr>
                                        <p:cTn id="40" dur="1" fill="hold">
                                          <p:stCondLst>
                                            <p:cond delay="0"/>
                                          </p:stCondLst>
                                        </p:cTn>
                                        <p:tgtEl>
                                          <p:spTgt spid="51"/>
                                        </p:tgtEl>
                                        <p:attrNameLst>
                                          <p:attrName>style.visibility</p:attrName>
                                        </p:attrNameLst>
                                      </p:cBhvr>
                                      <p:to>
                                        <p:strVal val="visible"/>
                                      </p:to>
                                    </p:set>
                                    <p:animEffect transition="in" filter="dissolve">
                                      <p:cBhvr>
                                        <p:cTn id="41" dur="500"/>
                                        <p:tgtEl>
                                          <p:spTgt spid="51"/>
                                        </p:tgtEl>
                                      </p:cBhvr>
                                    </p:animEffect>
                                  </p:childTnLst>
                                </p:cTn>
                              </p:par>
                              <p:par>
                                <p:cTn id="42" presetID="1" presetClass="exit" presetSubtype="0" fill="hold" grpId="1" nodeType="withEffect">
                                  <p:stCondLst>
                                    <p:cond delay="100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grpId="1" nodeType="withEffect">
                                  <p:stCondLst>
                                    <p:cond delay="1000"/>
                                  </p:stCondLst>
                                  <p:childTnLst>
                                    <p:set>
                                      <p:cBhvr>
                                        <p:cTn id="45" dur="1" fill="hold">
                                          <p:stCondLst>
                                            <p:cond delay="0"/>
                                          </p:stCondLst>
                                        </p:cTn>
                                        <p:tgtEl>
                                          <p:spTgt spid="51"/>
                                        </p:tgtEl>
                                        <p:attrNameLst>
                                          <p:attrName>style.visibility</p:attrName>
                                        </p:attrNameLst>
                                      </p:cBhvr>
                                      <p:to>
                                        <p:strVal val="hidden"/>
                                      </p:to>
                                    </p:set>
                                  </p:childTnLst>
                                </p:cTn>
                              </p:par>
                              <p:par>
                                <p:cTn id="46" presetID="1" presetClass="exit" presetSubtype="0" fill="hold" nodeType="withEffect">
                                  <p:stCondLst>
                                    <p:cond delay="500"/>
                                  </p:stCondLst>
                                  <p:childTnLst>
                                    <p:set>
                                      <p:cBhvr>
                                        <p:cTn id="47" dur="1" fill="hold">
                                          <p:stCondLst>
                                            <p:cond delay="0"/>
                                          </p:stCondLst>
                                        </p:cTn>
                                        <p:tgtEl>
                                          <p:spTgt spid="35"/>
                                        </p:tgtEl>
                                        <p:attrNameLst>
                                          <p:attrName>style.visibility</p:attrName>
                                        </p:attrNameLst>
                                      </p:cBhvr>
                                      <p:to>
                                        <p:strVal val="hidden"/>
                                      </p:to>
                                    </p:set>
                                  </p:childTnLst>
                                </p:cTn>
                              </p:par>
                              <p:par>
                                <p:cTn id="48" presetID="1" presetClass="entr" presetSubtype="0" fill="hold" nodeType="withEffect">
                                  <p:stCondLst>
                                    <p:cond delay="500"/>
                                  </p:stCondLst>
                                  <p:childTnLst>
                                    <p:set>
                                      <p:cBhvr>
                                        <p:cTn id="49"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50" grpId="0" animBg="1"/>
      <p:bldP spid="50" grpId="1" animBg="1"/>
      <p:bldP spid="51" grpId="0"/>
      <p:bldP spid="51"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1056307" y="764074"/>
            <a:ext cx="6985666" cy="958192"/>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0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Câu 3: Xác định ý chính của từng đoạn.</a:t>
            </a:r>
            <a:endParaRPr kumimoji="0" lang="en-US" sz="30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7D81714B-3E29-75A7-A4D3-33F6A863CAA5}"/>
              </a:ext>
            </a:extLst>
          </p:cNvPr>
          <p:cNvSpPr txBox="1"/>
          <p:nvPr/>
        </p:nvSpPr>
        <p:spPr>
          <a:xfrm>
            <a:off x="1604907" y="2021851"/>
            <a:ext cx="6235911" cy="578882"/>
          </a:xfrm>
          <a:prstGeom prst="roundRect">
            <a:avLst/>
          </a:prstGeom>
          <a:solidFill>
            <a:srgbClr val="FFFFCC"/>
          </a:solidFill>
          <a:ln w="38100">
            <a:solidFill>
              <a:srgbClr val="FFC000"/>
            </a:solidFill>
          </a:ln>
        </p:spPr>
        <p:txBody>
          <a:bodyPr wrap="square" rtlCol="0">
            <a:spAutoFit/>
          </a:bodyPr>
          <a:lstStyle/>
          <a:p>
            <a:pPr algn="just"/>
            <a:r>
              <a:rPr lang="en-US" sz="2800" b="1">
                <a:latin typeface="Calibri" panose="020F0502020204030204" pitchFamily="34" charset="0"/>
                <a:ea typeface="Roboto" panose="02000000000000000000" pitchFamily="2" charset="0"/>
                <a:cs typeface="Calibri" panose="020F0502020204030204" pitchFamily="34" charset="0"/>
              </a:rPr>
              <a:t>Đoạn 1:</a:t>
            </a:r>
            <a:r>
              <a:rPr lang="en-US" sz="2800">
                <a:latin typeface="Calibri" panose="020F0502020204030204" pitchFamily="34" charset="0"/>
                <a:ea typeface="Roboto" panose="02000000000000000000" pitchFamily="2" charset="0"/>
                <a:cs typeface="Calibri" panose="020F0502020204030204" pitchFamily="34" charset="0"/>
              </a:rPr>
              <a:t> Từ đầu đến “đà điểu”.</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sp>
        <p:nvSpPr>
          <p:cNvPr id="6" name="TextBox 5">
            <a:extLst>
              <a:ext uri="{FF2B5EF4-FFF2-40B4-BE49-F238E27FC236}">
                <a16:creationId xmlns:a16="http://schemas.microsoft.com/office/drawing/2014/main" id="{F982B8A4-7E8D-50FE-F641-13DC2D7B1AFB}"/>
              </a:ext>
            </a:extLst>
          </p:cNvPr>
          <p:cNvSpPr txBox="1"/>
          <p:nvPr/>
        </p:nvSpPr>
        <p:spPr>
          <a:xfrm>
            <a:off x="1604909" y="2722334"/>
            <a:ext cx="6235910" cy="578882"/>
          </a:xfrm>
          <a:prstGeom prst="roundRect">
            <a:avLst/>
          </a:prstGeom>
          <a:solidFill>
            <a:srgbClr val="FFFFCC"/>
          </a:solidFill>
          <a:ln w="38100">
            <a:solidFill>
              <a:srgbClr val="FFC000"/>
            </a:solidFill>
          </a:ln>
        </p:spPr>
        <p:txBody>
          <a:bodyPr wrap="square" rtlCol="0">
            <a:spAutoFit/>
          </a:bodyPr>
          <a:lstStyle/>
          <a:p>
            <a:pPr algn="just"/>
            <a:r>
              <a:rPr lang="vi-VN" sz="2800" b="1">
                <a:latin typeface="Calibri" panose="020F0502020204030204" pitchFamily="34" charset="0"/>
                <a:ea typeface="Roboto" panose="02000000000000000000" pitchFamily="2" charset="0"/>
                <a:cs typeface="Calibri" panose="020F0502020204030204" pitchFamily="34" charset="0"/>
              </a:rPr>
              <a:t>Đoạn 2: </a:t>
            </a:r>
            <a:r>
              <a:rPr lang="vi-VN" sz="2800">
                <a:latin typeface="Calibri" panose="020F0502020204030204" pitchFamily="34" charset="0"/>
                <a:ea typeface="Roboto" panose="02000000000000000000" pitchFamily="2" charset="0"/>
                <a:cs typeface="Calibri" panose="020F0502020204030204" pitchFamily="34" charset="0"/>
              </a:rPr>
              <a:t>Tiếp theo đến “bị thương”.</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sp>
        <p:nvSpPr>
          <p:cNvPr id="7" name="TextBox 6">
            <a:extLst>
              <a:ext uri="{FF2B5EF4-FFF2-40B4-BE49-F238E27FC236}">
                <a16:creationId xmlns:a16="http://schemas.microsoft.com/office/drawing/2014/main" id="{2BCAD4AC-C693-DB1F-1A22-D505F128DB22}"/>
              </a:ext>
            </a:extLst>
          </p:cNvPr>
          <p:cNvSpPr txBox="1"/>
          <p:nvPr/>
        </p:nvSpPr>
        <p:spPr>
          <a:xfrm>
            <a:off x="1630772" y="3453451"/>
            <a:ext cx="6235910" cy="578882"/>
          </a:xfrm>
          <a:prstGeom prst="roundRect">
            <a:avLst/>
          </a:prstGeom>
          <a:solidFill>
            <a:srgbClr val="FFFFCC"/>
          </a:solidFill>
          <a:ln w="38100">
            <a:solidFill>
              <a:srgbClr val="FFC000"/>
            </a:solidFill>
          </a:ln>
        </p:spPr>
        <p:txBody>
          <a:bodyPr wrap="square" rtlCol="0">
            <a:spAutoFit/>
          </a:bodyPr>
          <a:lstStyle/>
          <a:p>
            <a:pPr algn="just"/>
            <a:r>
              <a:rPr lang="en-US" sz="2800" dirty="0">
                <a:latin typeface="Calibri" panose="020F0502020204030204" pitchFamily="34" charset="0"/>
                <a:ea typeface="Roboto" panose="02000000000000000000" pitchFamily="2" charset="0"/>
                <a:cs typeface="Calibri" panose="020F0502020204030204" pitchFamily="34" charset="0"/>
              </a:rPr>
              <a:t>   </a:t>
            </a:r>
            <a:r>
              <a:rPr lang="en-US" sz="2800" b="1" dirty="0" err="1">
                <a:latin typeface="Calibri" panose="020F0502020204030204" pitchFamily="34" charset="0"/>
                <a:ea typeface="Roboto" panose="02000000000000000000" pitchFamily="2" charset="0"/>
                <a:cs typeface="Calibri" panose="020F0502020204030204" pitchFamily="34" charset="0"/>
              </a:rPr>
              <a:t>Đoạn</a:t>
            </a:r>
            <a:r>
              <a:rPr lang="en-US" sz="2800" b="1" dirty="0">
                <a:latin typeface="Calibri" panose="020F0502020204030204" pitchFamily="34" charset="0"/>
                <a:ea typeface="Roboto" panose="02000000000000000000" pitchFamily="2" charset="0"/>
                <a:cs typeface="Calibri" panose="020F0502020204030204" pitchFamily="34" charset="0"/>
              </a:rPr>
              <a:t> </a:t>
            </a:r>
            <a:r>
              <a:rPr lang="vi-VN" sz="2800" b="1" dirty="0">
                <a:latin typeface="Calibri" panose="020F0502020204030204" pitchFamily="34" charset="0"/>
                <a:ea typeface="Roboto" panose="02000000000000000000" pitchFamily="2" charset="0"/>
                <a:cs typeface="Calibri" panose="020F0502020204030204" pitchFamily="34" charset="0"/>
              </a:rPr>
              <a:t>3</a:t>
            </a:r>
            <a:r>
              <a:rPr lang="en-US" sz="2800" b="1" dirty="0">
                <a:latin typeface="Calibri" panose="020F0502020204030204" pitchFamily="34" charset="0"/>
                <a:ea typeface="Roboto" panose="02000000000000000000" pitchFamily="2" charset="0"/>
                <a:cs typeface="Calibri" panose="020F0502020204030204" pitchFamily="34" charset="0"/>
              </a:rPr>
              <a:t>:</a:t>
            </a:r>
            <a:r>
              <a:rPr lang="vi-VN" sz="2800" dirty="0">
                <a:latin typeface="Calibri" panose="020F0502020204030204" pitchFamily="34" charset="0"/>
                <a:ea typeface="Roboto" panose="02000000000000000000" pitchFamily="2" charset="0"/>
                <a:cs typeface="Calibri" panose="020F0502020204030204" pitchFamily="34" charset="0"/>
              </a:rPr>
              <a:t> Còn lại</a:t>
            </a:r>
            <a:endParaRPr lang="en-US" sz="2800" dirty="0">
              <a:latin typeface="Calibri" panose="020F0502020204030204" pitchFamily="34" charset="0"/>
              <a:ea typeface="Roboto" panose="02000000000000000000" pitchFamily="2" charset="0"/>
              <a:cs typeface="Calibri" panose="020F0502020204030204" pitchFamily="34" charset="0"/>
            </a:endParaRPr>
          </a:p>
        </p:txBody>
      </p:sp>
    </p:spTree>
    <p:extLst>
      <p:ext uri="{BB962C8B-B14F-4D97-AF65-F5344CB8AC3E}">
        <p14:creationId xmlns:p14="http://schemas.microsoft.com/office/powerpoint/2010/main" val="3880776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913" t="-57778" r="-59121" b="-71792"/>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3" name="Group 3"/>
          <p:cNvGrpSpPr/>
          <p:nvPr/>
        </p:nvGrpSpPr>
        <p:grpSpPr>
          <a:xfrm>
            <a:off x="1524109" y="514350"/>
            <a:ext cx="6095783" cy="2422038"/>
            <a:chOff x="0" y="0"/>
            <a:chExt cx="2518351" cy="1000616"/>
          </a:xfrm>
        </p:grpSpPr>
        <p:sp>
          <p:nvSpPr>
            <p:cNvPr id="4" name="Freeform 4"/>
            <p:cNvSpPr/>
            <p:nvPr/>
          </p:nvSpPr>
          <p:spPr>
            <a:xfrm>
              <a:off x="0" y="0"/>
              <a:ext cx="2518351" cy="1000616"/>
            </a:xfrm>
            <a:custGeom>
              <a:avLst/>
              <a:gdLst/>
              <a:ahLst/>
              <a:cxnLst/>
              <a:rect l="l" t="t" r="r" b="b"/>
              <a:pathLst>
                <a:path w="2518351" h="1000616">
                  <a:moveTo>
                    <a:pt x="17146" y="0"/>
                  </a:moveTo>
                  <a:lnTo>
                    <a:pt x="2501205" y="0"/>
                  </a:lnTo>
                  <a:cubicBezTo>
                    <a:pt x="2510674" y="0"/>
                    <a:pt x="2518351" y="7676"/>
                    <a:pt x="2518351" y="17146"/>
                  </a:cubicBezTo>
                  <a:lnTo>
                    <a:pt x="2518351" y="983471"/>
                  </a:lnTo>
                  <a:cubicBezTo>
                    <a:pt x="2518351" y="988018"/>
                    <a:pt x="2516544" y="992379"/>
                    <a:pt x="2513329" y="995595"/>
                  </a:cubicBezTo>
                  <a:cubicBezTo>
                    <a:pt x="2510113" y="998810"/>
                    <a:pt x="2505752" y="1000616"/>
                    <a:pt x="2501205" y="1000616"/>
                  </a:cubicBezTo>
                  <a:lnTo>
                    <a:pt x="17146" y="1000616"/>
                  </a:lnTo>
                  <a:cubicBezTo>
                    <a:pt x="12598" y="1000616"/>
                    <a:pt x="8237" y="998810"/>
                    <a:pt x="5022" y="995595"/>
                  </a:cubicBezTo>
                  <a:cubicBezTo>
                    <a:pt x="1806" y="992379"/>
                    <a:pt x="0" y="988018"/>
                    <a:pt x="0" y="983471"/>
                  </a:cubicBezTo>
                  <a:lnTo>
                    <a:pt x="0" y="17146"/>
                  </a:lnTo>
                  <a:cubicBezTo>
                    <a:pt x="0" y="12598"/>
                    <a:pt x="1806" y="8237"/>
                    <a:pt x="5022" y="5022"/>
                  </a:cubicBezTo>
                  <a:cubicBezTo>
                    <a:pt x="8237" y="1806"/>
                    <a:pt x="12598" y="0"/>
                    <a:pt x="17146" y="0"/>
                  </a:cubicBezTo>
                  <a:close/>
                </a:path>
              </a:pathLst>
            </a:custGeom>
            <a:solidFill>
              <a:srgbClr val="FFFFFF"/>
            </a:solidFill>
            <a:ln cap="rnd">
              <a:no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TextBox 5"/>
            <p:cNvSpPr txBox="1"/>
            <p:nvPr/>
          </p:nvSpPr>
          <p:spPr>
            <a:xfrm>
              <a:off x="0" y="-38100"/>
              <a:ext cx="2518351" cy="1038716"/>
            </a:xfrm>
            <a:prstGeom prst="rect">
              <a:avLst/>
            </a:prstGeom>
          </p:spPr>
          <p:txBody>
            <a:bodyPr lIns="25400" tIns="25400" rIns="25400" bIns="25400" rtlCol="0" anchor="ctr"/>
            <a:lstStyle/>
            <a:p>
              <a:pPr marL="0" marR="0" lvl="0" indent="0" algn="ctr" defTabSz="457200" rtl="0" eaLnBrk="1" fontAlgn="auto" latinLnBrk="0" hangingPunct="1">
                <a:lnSpc>
                  <a:spcPts val="1330"/>
                </a:lnSpc>
                <a:spcBef>
                  <a:spcPct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6" name="Freeform 6"/>
          <p:cNvSpPr/>
          <p:nvPr/>
        </p:nvSpPr>
        <p:spPr>
          <a:xfrm>
            <a:off x="-431569" y="2446633"/>
            <a:ext cx="4737308" cy="2789090"/>
          </a:xfrm>
          <a:custGeom>
            <a:avLst/>
            <a:gdLst/>
            <a:ahLst/>
            <a:cxnLst/>
            <a:rect l="l" t="t" r="r" b="b"/>
            <a:pathLst>
              <a:path w="9474615" h="5578180">
                <a:moveTo>
                  <a:pt x="0" y="0"/>
                </a:moveTo>
                <a:lnTo>
                  <a:pt x="9474615" y="0"/>
                </a:lnTo>
                <a:lnTo>
                  <a:pt x="9474615" y="5578180"/>
                </a:lnTo>
                <a:lnTo>
                  <a:pt x="0" y="5578180"/>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7" name="Freeform 7"/>
          <p:cNvSpPr/>
          <p:nvPr/>
        </p:nvSpPr>
        <p:spPr>
          <a:xfrm>
            <a:off x="5067793" y="3261467"/>
            <a:ext cx="3805292" cy="1882034"/>
          </a:xfrm>
          <a:custGeom>
            <a:avLst/>
            <a:gdLst/>
            <a:ahLst/>
            <a:cxnLst/>
            <a:rect l="l" t="t" r="r" b="b"/>
            <a:pathLst>
              <a:path w="7610583" h="3764067">
                <a:moveTo>
                  <a:pt x="0" y="0"/>
                </a:moveTo>
                <a:lnTo>
                  <a:pt x="7610583" y="0"/>
                </a:lnTo>
                <a:lnTo>
                  <a:pt x="7610583" y="3764067"/>
                </a:lnTo>
                <a:lnTo>
                  <a:pt x="0" y="3764067"/>
                </a:lnTo>
                <a:lnTo>
                  <a:pt x="0" y="0"/>
                </a:lnTo>
                <a:close/>
              </a:path>
            </a:pathLst>
          </a:custGeom>
          <a:blipFill>
            <a:blip r:embed="rId4"/>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Freeform 10"/>
          <p:cNvSpPr/>
          <p:nvPr/>
        </p:nvSpPr>
        <p:spPr>
          <a:xfrm>
            <a:off x="7146623" y="-159808"/>
            <a:ext cx="2305419" cy="2020386"/>
          </a:xfrm>
          <a:custGeom>
            <a:avLst/>
            <a:gdLst/>
            <a:ahLst/>
            <a:cxnLst/>
            <a:rect l="l" t="t" r="r" b="b"/>
            <a:pathLst>
              <a:path w="4610838" h="4040771">
                <a:moveTo>
                  <a:pt x="0" y="0"/>
                </a:moveTo>
                <a:lnTo>
                  <a:pt x="4610837" y="0"/>
                </a:lnTo>
                <a:lnTo>
                  <a:pt x="4610837" y="4040771"/>
                </a:lnTo>
                <a:lnTo>
                  <a:pt x="0" y="40407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1" name="Freeform 11"/>
          <p:cNvSpPr/>
          <p:nvPr/>
        </p:nvSpPr>
        <p:spPr>
          <a:xfrm flipH="1">
            <a:off x="-322102" y="-159808"/>
            <a:ext cx="2305419" cy="2020386"/>
          </a:xfrm>
          <a:custGeom>
            <a:avLst/>
            <a:gdLst/>
            <a:ahLst/>
            <a:cxnLst/>
            <a:rect l="l" t="t" r="r" b="b"/>
            <a:pathLst>
              <a:path w="4610838" h="4040771">
                <a:moveTo>
                  <a:pt x="4610838" y="0"/>
                </a:moveTo>
                <a:lnTo>
                  <a:pt x="0" y="0"/>
                </a:lnTo>
                <a:lnTo>
                  <a:pt x="0" y="4040771"/>
                </a:lnTo>
                <a:lnTo>
                  <a:pt x="4610838" y="4040771"/>
                </a:lnTo>
                <a:lnTo>
                  <a:pt x="461083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TextBox 11">
            <a:extLst>
              <a:ext uri="{FF2B5EF4-FFF2-40B4-BE49-F238E27FC236}">
                <a16:creationId xmlns:a16="http://schemas.microsoft.com/office/drawing/2014/main" id="{611C155B-B8F2-73AC-4AEA-D071EFF935B9}"/>
              </a:ext>
            </a:extLst>
          </p:cNvPr>
          <p:cNvSpPr txBox="1"/>
          <p:nvPr/>
        </p:nvSpPr>
        <p:spPr>
          <a:xfrm>
            <a:off x="2444690" y="142499"/>
            <a:ext cx="38255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rPr>
              <a:t>RÚT Ý ĐOẠN 1</a:t>
            </a:r>
            <a:endParaRPr kumimoji="0" lang="en-US" sz="4000" b="1" i="0" u="none" strike="noStrike" kern="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endParaRPr>
          </a:p>
        </p:txBody>
      </p:sp>
      <p:sp>
        <p:nvSpPr>
          <p:cNvPr id="13" name="TextBox 12">
            <a:extLst>
              <a:ext uri="{FF2B5EF4-FFF2-40B4-BE49-F238E27FC236}">
                <a16:creationId xmlns:a16="http://schemas.microsoft.com/office/drawing/2014/main" id="{7EC7E1D0-4BE1-5935-30FB-D784EEC066BF}"/>
              </a:ext>
            </a:extLst>
          </p:cNvPr>
          <p:cNvSpPr txBox="1"/>
          <p:nvPr/>
        </p:nvSpPr>
        <p:spPr>
          <a:xfrm>
            <a:off x="1809341" y="1076778"/>
            <a:ext cx="539780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1" i="0" u="none" strike="noStrike" kern="0" cap="none" spc="0" normalizeH="0" baseline="0" noProof="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Arial" panose="020B0604020202020204" pitchFamily="34" charset="0"/>
                <a:cs typeface="Arial"/>
                <a:sym typeface="Arial"/>
              </a:rPr>
              <a:t>Giới thiệu về khu bảo tồng động vật hoang dã ở Hi-ơ-lơ-vin.</a:t>
            </a:r>
            <a:endParaRPr kumimoji="0" lang="en-US" sz="3600" b="1" i="0" u="none" strike="noStrike" kern="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Calibri"/>
              <a:cs typeface="Arial"/>
              <a:sym typeface="Arial"/>
            </a:endParaRPr>
          </a:p>
        </p:txBody>
      </p:sp>
    </p:spTree>
    <p:extLst>
      <p:ext uri="{BB962C8B-B14F-4D97-AF65-F5344CB8AC3E}">
        <p14:creationId xmlns:p14="http://schemas.microsoft.com/office/powerpoint/2010/main" val="33154570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913" t="-57778" r="-59121" b="-71792"/>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3" name="Group 3"/>
          <p:cNvGrpSpPr/>
          <p:nvPr/>
        </p:nvGrpSpPr>
        <p:grpSpPr>
          <a:xfrm>
            <a:off x="1524109" y="422127"/>
            <a:ext cx="6095783" cy="2962975"/>
            <a:chOff x="0" y="-38100"/>
            <a:chExt cx="2518351" cy="1224093"/>
          </a:xfrm>
        </p:grpSpPr>
        <p:sp>
          <p:nvSpPr>
            <p:cNvPr id="4" name="Freeform 4"/>
            <p:cNvSpPr/>
            <p:nvPr/>
          </p:nvSpPr>
          <p:spPr>
            <a:xfrm>
              <a:off x="0" y="0"/>
              <a:ext cx="2518351" cy="1185993"/>
            </a:xfrm>
            <a:custGeom>
              <a:avLst/>
              <a:gdLst/>
              <a:ahLst/>
              <a:cxnLst/>
              <a:rect l="l" t="t" r="r" b="b"/>
              <a:pathLst>
                <a:path w="2518351" h="1000616">
                  <a:moveTo>
                    <a:pt x="17146" y="0"/>
                  </a:moveTo>
                  <a:lnTo>
                    <a:pt x="2501205" y="0"/>
                  </a:lnTo>
                  <a:cubicBezTo>
                    <a:pt x="2510674" y="0"/>
                    <a:pt x="2518351" y="7676"/>
                    <a:pt x="2518351" y="17146"/>
                  </a:cubicBezTo>
                  <a:lnTo>
                    <a:pt x="2518351" y="983471"/>
                  </a:lnTo>
                  <a:cubicBezTo>
                    <a:pt x="2518351" y="988018"/>
                    <a:pt x="2516544" y="992379"/>
                    <a:pt x="2513329" y="995595"/>
                  </a:cubicBezTo>
                  <a:cubicBezTo>
                    <a:pt x="2510113" y="998810"/>
                    <a:pt x="2505752" y="1000616"/>
                    <a:pt x="2501205" y="1000616"/>
                  </a:cubicBezTo>
                  <a:lnTo>
                    <a:pt x="17146" y="1000616"/>
                  </a:lnTo>
                  <a:cubicBezTo>
                    <a:pt x="12598" y="1000616"/>
                    <a:pt x="8237" y="998810"/>
                    <a:pt x="5022" y="995595"/>
                  </a:cubicBezTo>
                  <a:cubicBezTo>
                    <a:pt x="1806" y="992379"/>
                    <a:pt x="0" y="988018"/>
                    <a:pt x="0" y="983471"/>
                  </a:cubicBezTo>
                  <a:lnTo>
                    <a:pt x="0" y="17146"/>
                  </a:lnTo>
                  <a:cubicBezTo>
                    <a:pt x="0" y="12598"/>
                    <a:pt x="1806" y="8237"/>
                    <a:pt x="5022" y="5022"/>
                  </a:cubicBezTo>
                  <a:cubicBezTo>
                    <a:pt x="8237" y="1806"/>
                    <a:pt x="12598" y="0"/>
                    <a:pt x="17146" y="0"/>
                  </a:cubicBezTo>
                  <a:close/>
                </a:path>
              </a:pathLst>
            </a:custGeom>
            <a:solidFill>
              <a:srgbClr val="FFFFFF"/>
            </a:solidFill>
            <a:ln cap="rnd">
              <a:no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TextBox 5"/>
            <p:cNvSpPr txBox="1"/>
            <p:nvPr/>
          </p:nvSpPr>
          <p:spPr>
            <a:xfrm>
              <a:off x="0" y="-38100"/>
              <a:ext cx="2518351" cy="1038716"/>
            </a:xfrm>
            <a:prstGeom prst="rect">
              <a:avLst/>
            </a:prstGeom>
          </p:spPr>
          <p:txBody>
            <a:bodyPr lIns="25400" tIns="25400" rIns="25400" bIns="25400" rtlCol="0" anchor="ctr"/>
            <a:lstStyle/>
            <a:p>
              <a:pPr marL="0" marR="0" lvl="0" indent="0" algn="ctr" defTabSz="457200" rtl="0" eaLnBrk="1" fontAlgn="auto" latinLnBrk="0" hangingPunct="1">
                <a:lnSpc>
                  <a:spcPts val="1330"/>
                </a:lnSpc>
                <a:spcBef>
                  <a:spcPct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6" name="Freeform 6"/>
          <p:cNvSpPr/>
          <p:nvPr/>
        </p:nvSpPr>
        <p:spPr>
          <a:xfrm>
            <a:off x="48357" y="3028611"/>
            <a:ext cx="3521968" cy="2207112"/>
          </a:xfrm>
          <a:custGeom>
            <a:avLst/>
            <a:gdLst/>
            <a:ahLst/>
            <a:cxnLst/>
            <a:rect l="l" t="t" r="r" b="b"/>
            <a:pathLst>
              <a:path w="9474615" h="5578180">
                <a:moveTo>
                  <a:pt x="0" y="0"/>
                </a:moveTo>
                <a:lnTo>
                  <a:pt x="9474615" y="0"/>
                </a:lnTo>
                <a:lnTo>
                  <a:pt x="9474615" y="5578180"/>
                </a:lnTo>
                <a:lnTo>
                  <a:pt x="0" y="5578180"/>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7" name="Freeform 7"/>
          <p:cNvSpPr/>
          <p:nvPr/>
        </p:nvSpPr>
        <p:spPr>
          <a:xfrm>
            <a:off x="5067793" y="3261467"/>
            <a:ext cx="3805292" cy="1882034"/>
          </a:xfrm>
          <a:custGeom>
            <a:avLst/>
            <a:gdLst/>
            <a:ahLst/>
            <a:cxnLst/>
            <a:rect l="l" t="t" r="r" b="b"/>
            <a:pathLst>
              <a:path w="7610583" h="3764067">
                <a:moveTo>
                  <a:pt x="0" y="0"/>
                </a:moveTo>
                <a:lnTo>
                  <a:pt x="7610583" y="0"/>
                </a:lnTo>
                <a:lnTo>
                  <a:pt x="7610583" y="3764067"/>
                </a:lnTo>
                <a:lnTo>
                  <a:pt x="0" y="3764067"/>
                </a:lnTo>
                <a:lnTo>
                  <a:pt x="0" y="0"/>
                </a:lnTo>
                <a:close/>
              </a:path>
            </a:pathLst>
          </a:custGeom>
          <a:blipFill>
            <a:blip r:embed="rId4"/>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Freeform 10"/>
          <p:cNvSpPr/>
          <p:nvPr/>
        </p:nvSpPr>
        <p:spPr>
          <a:xfrm>
            <a:off x="7146623" y="-159808"/>
            <a:ext cx="2305419" cy="2020386"/>
          </a:xfrm>
          <a:custGeom>
            <a:avLst/>
            <a:gdLst/>
            <a:ahLst/>
            <a:cxnLst/>
            <a:rect l="l" t="t" r="r" b="b"/>
            <a:pathLst>
              <a:path w="4610838" h="4040771">
                <a:moveTo>
                  <a:pt x="0" y="0"/>
                </a:moveTo>
                <a:lnTo>
                  <a:pt x="4610837" y="0"/>
                </a:lnTo>
                <a:lnTo>
                  <a:pt x="4610837" y="4040771"/>
                </a:lnTo>
                <a:lnTo>
                  <a:pt x="0" y="40407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1" name="Freeform 11"/>
          <p:cNvSpPr/>
          <p:nvPr/>
        </p:nvSpPr>
        <p:spPr>
          <a:xfrm flipH="1">
            <a:off x="-322102" y="-159808"/>
            <a:ext cx="2305419" cy="2020386"/>
          </a:xfrm>
          <a:custGeom>
            <a:avLst/>
            <a:gdLst/>
            <a:ahLst/>
            <a:cxnLst/>
            <a:rect l="l" t="t" r="r" b="b"/>
            <a:pathLst>
              <a:path w="4610838" h="4040771">
                <a:moveTo>
                  <a:pt x="4610838" y="0"/>
                </a:moveTo>
                <a:lnTo>
                  <a:pt x="0" y="0"/>
                </a:lnTo>
                <a:lnTo>
                  <a:pt x="0" y="4040771"/>
                </a:lnTo>
                <a:lnTo>
                  <a:pt x="4610838" y="4040771"/>
                </a:lnTo>
                <a:lnTo>
                  <a:pt x="461083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TextBox 11">
            <a:extLst>
              <a:ext uri="{FF2B5EF4-FFF2-40B4-BE49-F238E27FC236}">
                <a16:creationId xmlns:a16="http://schemas.microsoft.com/office/drawing/2014/main" id="{611C155B-B8F2-73AC-4AEA-D071EFF935B9}"/>
              </a:ext>
            </a:extLst>
          </p:cNvPr>
          <p:cNvSpPr txBox="1"/>
          <p:nvPr/>
        </p:nvSpPr>
        <p:spPr>
          <a:xfrm>
            <a:off x="2444690" y="142499"/>
            <a:ext cx="38255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rPr>
              <a:t>RÚT Ý ĐOẠN 2</a:t>
            </a:r>
            <a:endParaRPr kumimoji="0" lang="en-US" sz="4000" b="1" i="0" u="none" strike="noStrike" kern="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endParaRPr>
          </a:p>
        </p:txBody>
      </p:sp>
      <p:sp>
        <p:nvSpPr>
          <p:cNvPr id="13" name="TextBox 12">
            <a:extLst>
              <a:ext uri="{FF2B5EF4-FFF2-40B4-BE49-F238E27FC236}">
                <a16:creationId xmlns:a16="http://schemas.microsoft.com/office/drawing/2014/main" id="{7EC7E1D0-4BE1-5935-30FB-D784EEC066BF}"/>
              </a:ext>
            </a:extLst>
          </p:cNvPr>
          <p:cNvSpPr txBox="1"/>
          <p:nvPr/>
        </p:nvSpPr>
        <p:spPr>
          <a:xfrm>
            <a:off x="1809341" y="1076778"/>
            <a:ext cx="5397809" cy="2308324"/>
          </a:xfrm>
          <a:prstGeom prst="rect">
            <a:avLst/>
          </a:prstGeom>
          <a:noFill/>
        </p:spPr>
        <p:txBody>
          <a:bodyPr wrap="square" rtlCol="0">
            <a:spAutoFit/>
          </a:bodyPr>
          <a:lstStyle/>
          <a:p>
            <a:pPr lvl="0" algn="ctr"/>
            <a:r>
              <a:rPr lang="vi-VN" sz="3600" b="1">
                <a:ln w="9525">
                  <a:solidFill>
                    <a:prstClr val="white"/>
                  </a:solidFill>
                  <a:prstDash val="solid"/>
                </a:ln>
                <a:solidFill>
                  <a:srgbClr val="0070C0"/>
                </a:solidFill>
                <a:effectLst>
                  <a:outerShdw blurRad="12700" dist="38100" dir="2700000" algn="tl" rotWithShape="0">
                    <a:srgbClr val="4BACC6">
                      <a:lumMod val="60000"/>
                      <a:lumOff val="40000"/>
                    </a:srgbClr>
                  </a:outerShdw>
                </a:effectLst>
                <a:latin typeface="Arial" panose="020B0604020202020204" pitchFamily="34" charset="0"/>
              </a:rPr>
              <a:t>Những việc làm của đội ngũ chuyên gia, các y, bác sĩ để chăm sóc các loài động vật.</a:t>
            </a:r>
            <a:endParaRPr kumimoji="0" lang="en-US" sz="3600" b="1" i="0" u="none" strike="noStrike" kern="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Calibri"/>
              <a:cs typeface="Arial"/>
              <a:sym typeface="Arial"/>
            </a:endParaRPr>
          </a:p>
        </p:txBody>
      </p:sp>
    </p:spTree>
    <p:extLst>
      <p:ext uri="{BB962C8B-B14F-4D97-AF65-F5344CB8AC3E}">
        <p14:creationId xmlns:p14="http://schemas.microsoft.com/office/powerpoint/2010/main" val="1227426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913" t="-57778" r="-59121" b="-71792"/>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3" name="Group 3"/>
          <p:cNvGrpSpPr/>
          <p:nvPr/>
        </p:nvGrpSpPr>
        <p:grpSpPr>
          <a:xfrm>
            <a:off x="1524109" y="514350"/>
            <a:ext cx="6095783" cy="2422038"/>
            <a:chOff x="0" y="0"/>
            <a:chExt cx="2518351" cy="1000616"/>
          </a:xfrm>
        </p:grpSpPr>
        <p:sp>
          <p:nvSpPr>
            <p:cNvPr id="4" name="Freeform 4"/>
            <p:cNvSpPr/>
            <p:nvPr/>
          </p:nvSpPr>
          <p:spPr>
            <a:xfrm>
              <a:off x="0" y="0"/>
              <a:ext cx="2518351" cy="1000616"/>
            </a:xfrm>
            <a:custGeom>
              <a:avLst/>
              <a:gdLst/>
              <a:ahLst/>
              <a:cxnLst/>
              <a:rect l="l" t="t" r="r" b="b"/>
              <a:pathLst>
                <a:path w="2518351" h="1000616">
                  <a:moveTo>
                    <a:pt x="17146" y="0"/>
                  </a:moveTo>
                  <a:lnTo>
                    <a:pt x="2501205" y="0"/>
                  </a:lnTo>
                  <a:cubicBezTo>
                    <a:pt x="2510674" y="0"/>
                    <a:pt x="2518351" y="7676"/>
                    <a:pt x="2518351" y="17146"/>
                  </a:cubicBezTo>
                  <a:lnTo>
                    <a:pt x="2518351" y="983471"/>
                  </a:lnTo>
                  <a:cubicBezTo>
                    <a:pt x="2518351" y="988018"/>
                    <a:pt x="2516544" y="992379"/>
                    <a:pt x="2513329" y="995595"/>
                  </a:cubicBezTo>
                  <a:cubicBezTo>
                    <a:pt x="2510113" y="998810"/>
                    <a:pt x="2505752" y="1000616"/>
                    <a:pt x="2501205" y="1000616"/>
                  </a:cubicBezTo>
                  <a:lnTo>
                    <a:pt x="17146" y="1000616"/>
                  </a:lnTo>
                  <a:cubicBezTo>
                    <a:pt x="12598" y="1000616"/>
                    <a:pt x="8237" y="998810"/>
                    <a:pt x="5022" y="995595"/>
                  </a:cubicBezTo>
                  <a:cubicBezTo>
                    <a:pt x="1806" y="992379"/>
                    <a:pt x="0" y="988018"/>
                    <a:pt x="0" y="983471"/>
                  </a:cubicBezTo>
                  <a:lnTo>
                    <a:pt x="0" y="17146"/>
                  </a:lnTo>
                  <a:cubicBezTo>
                    <a:pt x="0" y="12598"/>
                    <a:pt x="1806" y="8237"/>
                    <a:pt x="5022" y="5022"/>
                  </a:cubicBezTo>
                  <a:cubicBezTo>
                    <a:pt x="8237" y="1806"/>
                    <a:pt x="12598" y="0"/>
                    <a:pt x="17146" y="0"/>
                  </a:cubicBezTo>
                  <a:close/>
                </a:path>
              </a:pathLst>
            </a:custGeom>
            <a:solidFill>
              <a:srgbClr val="FFFFFF"/>
            </a:solidFill>
            <a:ln cap="rnd">
              <a:no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TextBox 5"/>
            <p:cNvSpPr txBox="1"/>
            <p:nvPr/>
          </p:nvSpPr>
          <p:spPr>
            <a:xfrm>
              <a:off x="0" y="-38100"/>
              <a:ext cx="2518351" cy="1038716"/>
            </a:xfrm>
            <a:prstGeom prst="rect">
              <a:avLst/>
            </a:prstGeom>
          </p:spPr>
          <p:txBody>
            <a:bodyPr lIns="25400" tIns="25400" rIns="25400" bIns="25400" rtlCol="0" anchor="ctr"/>
            <a:lstStyle/>
            <a:p>
              <a:pPr marL="0" marR="0" lvl="0" indent="0" algn="ctr" defTabSz="457200" rtl="0" eaLnBrk="1" fontAlgn="auto" latinLnBrk="0" hangingPunct="1">
                <a:lnSpc>
                  <a:spcPts val="1330"/>
                </a:lnSpc>
                <a:spcBef>
                  <a:spcPct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6" name="Freeform 6"/>
          <p:cNvSpPr/>
          <p:nvPr/>
        </p:nvSpPr>
        <p:spPr>
          <a:xfrm>
            <a:off x="-431569" y="2446633"/>
            <a:ext cx="4737308" cy="2789090"/>
          </a:xfrm>
          <a:custGeom>
            <a:avLst/>
            <a:gdLst/>
            <a:ahLst/>
            <a:cxnLst/>
            <a:rect l="l" t="t" r="r" b="b"/>
            <a:pathLst>
              <a:path w="9474615" h="5578180">
                <a:moveTo>
                  <a:pt x="0" y="0"/>
                </a:moveTo>
                <a:lnTo>
                  <a:pt x="9474615" y="0"/>
                </a:lnTo>
                <a:lnTo>
                  <a:pt x="9474615" y="5578180"/>
                </a:lnTo>
                <a:lnTo>
                  <a:pt x="0" y="5578180"/>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7" name="Freeform 7"/>
          <p:cNvSpPr/>
          <p:nvPr/>
        </p:nvSpPr>
        <p:spPr>
          <a:xfrm>
            <a:off x="5067793" y="3261467"/>
            <a:ext cx="3805292" cy="1882034"/>
          </a:xfrm>
          <a:custGeom>
            <a:avLst/>
            <a:gdLst/>
            <a:ahLst/>
            <a:cxnLst/>
            <a:rect l="l" t="t" r="r" b="b"/>
            <a:pathLst>
              <a:path w="7610583" h="3764067">
                <a:moveTo>
                  <a:pt x="0" y="0"/>
                </a:moveTo>
                <a:lnTo>
                  <a:pt x="7610583" y="0"/>
                </a:lnTo>
                <a:lnTo>
                  <a:pt x="7610583" y="3764067"/>
                </a:lnTo>
                <a:lnTo>
                  <a:pt x="0" y="3764067"/>
                </a:lnTo>
                <a:lnTo>
                  <a:pt x="0" y="0"/>
                </a:lnTo>
                <a:close/>
              </a:path>
            </a:pathLst>
          </a:custGeom>
          <a:blipFill>
            <a:blip r:embed="rId4"/>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Freeform 10"/>
          <p:cNvSpPr/>
          <p:nvPr/>
        </p:nvSpPr>
        <p:spPr>
          <a:xfrm>
            <a:off x="7146623" y="-159808"/>
            <a:ext cx="2305419" cy="2020386"/>
          </a:xfrm>
          <a:custGeom>
            <a:avLst/>
            <a:gdLst/>
            <a:ahLst/>
            <a:cxnLst/>
            <a:rect l="l" t="t" r="r" b="b"/>
            <a:pathLst>
              <a:path w="4610838" h="4040771">
                <a:moveTo>
                  <a:pt x="0" y="0"/>
                </a:moveTo>
                <a:lnTo>
                  <a:pt x="4610837" y="0"/>
                </a:lnTo>
                <a:lnTo>
                  <a:pt x="4610837" y="4040771"/>
                </a:lnTo>
                <a:lnTo>
                  <a:pt x="0" y="40407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1" name="Freeform 11"/>
          <p:cNvSpPr/>
          <p:nvPr/>
        </p:nvSpPr>
        <p:spPr>
          <a:xfrm flipH="1">
            <a:off x="-322102" y="-159808"/>
            <a:ext cx="2305419" cy="2020386"/>
          </a:xfrm>
          <a:custGeom>
            <a:avLst/>
            <a:gdLst/>
            <a:ahLst/>
            <a:cxnLst/>
            <a:rect l="l" t="t" r="r" b="b"/>
            <a:pathLst>
              <a:path w="4610838" h="4040771">
                <a:moveTo>
                  <a:pt x="4610838" y="0"/>
                </a:moveTo>
                <a:lnTo>
                  <a:pt x="0" y="0"/>
                </a:lnTo>
                <a:lnTo>
                  <a:pt x="0" y="4040771"/>
                </a:lnTo>
                <a:lnTo>
                  <a:pt x="4610838" y="4040771"/>
                </a:lnTo>
                <a:lnTo>
                  <a:pt x="461083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TextBox 11">
            <a:extLst>
              <a:ext uri="{FF2B5EF4-FFF2-40B4-BE49-F238E27FC236}">
                <a16:creationId xmlns:a16="http://schemas.microsoft.com/office/drawing/2014/main" id="{611C155B-B8F2-73AC-4AEA-D071EFF935B9}"/>
              </a:ext>
            </a:extLst>
          </p:cNvPr>
          <p:cNvSpPr txBox="1"/>
          <p:nvPr/>
        </p:nvSpPr>
        <p:spPr>
          <a:xfrm>
            <a:off x="2444690" y="142499"/>
            <a:ext cx="38255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rPr>
              <a:t>RÚT Ý ĐOẠN 3</a:t>
            </a:r>
            <a:endParaRPr kumimoji="0" lang="en-US" sz="4000" b="1" i="0" u="none" strike="noStrike" kern="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TM Cookies" panose="02040603050506020204" pitchFamily="18" charset="0"/>
              <a:cs typeface="Arial"/>
              <a:sym typeface="Arial"/>
            </a:endParaRPr>
          </a:p>
        </p:txBody>
      </p:sp>
      <p:sp>
        <p:nvSpPr>
          <p:cNvPr id="13" name="TextBox 12">
            <a:extLst>
              <a:ext uri="{FF2B5EF4-FFF2-40B4-BE49-F238E27FC236}">
                <a16:creationId xmlns:a16="http://schemas.microsoft.com/office/drawing/2014/main" id="{7EC7E1D0-4BE1-5935-30FB-D784EEC066BF}"/>
              </a:ext>
            </a:extLst>
          </p:cNvPr>
          <p:cNvSpPr txBox="1"/>
          <p:nvPr/>
        </p:nvSpPr>
        <p:spPr>
          <a:xfrm>
            <a:off x="1809341" y="1076778"/>
            <a:ext cx="5397809" cy="1754326"/>
          </a:xfrm>
          <a:prstGeom prst="rect">
            <a:avLst/>
          </a:prstGeom>
          <a:noFill/>
        </p:spPr>
        <p:txBody>
          <a:bodyPr wrap="square" rtlCol="0">
            <a:spAutoFit/>
          </a:bodyPr>
          <a:lstStyle/>
          <a:p>
            <a:pPr lvl="0" algn="ctr"/>
            <a:r>
              <a:rPr lang="vi-VN" sz="3600" b="1">
                <a:ln w="9525">
                  <a:solidFill>
                    <a:prstClr val="white"/>
                  </a:solidFill>
                  <a:prstDash val="solid"/>
                </a:ln>
                <a:solidFill>
                  <a:srgbClr val="0070C0"/>
                </a:solidFill>
                <a:effectLst>
                  <a:outerShdw blurRad="12700" dist="38100" dir="2700000" algn="tl" rotWithShape="0">
                    <a:srgbClr val="4BACC6">
                      <a:lumMod val="60000"/>
                      <a:lumOff val="40000"/>
                    </a:srgbClr>
                  </a:outerShdw>
                </a:effectLst>
                <a:latin typeface="Arial" panose="020B0604020202020204" pitchFamily="34" charset="0"/>
              </a:rPr>
              <a:t>Những trải nghiệm thú vị của du khách tại khu bảo tồn.</a:t>
            </a:r>
            <a:endParaRPr kumimoji="0" lang="en-US" sz="3600" b="1" i="0" u="none" strike="noStrike" kern="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Calibri"/>
              <a:cs typeface="Arial"/>
              <a:sym typeface="Arial"/>
            </a:endParaRPr>
          </a:p>
        </p:txBody>
      </p:sp>
    </p:spTree>
    <p:extLst>
      <p:ext uri="{BB962C8B-B14F-4D97-AF65-F5344CB8AC3E}">
        <p14:creationId xmlns:p14="http://schemas.microsoft.com/office/powerpoint/2010/main" val="3443501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28650"/>
            <a:ext cx="1051560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228600" y="2092325"/>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con vat\Baby-Elephant-Clipart_7.png.137942904405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1710" y="3158873"/>
            <a:ext cx="1748090" cy="174809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C:\Users\ADMIN\Desktop\Giai cuu con vat\clipbear4.gif"/>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backgroundMark x1="40102" y1="27511" x2="40102" y2="28603"/>
                        <a14:backgroundMark x1="33249" y1="35153" x2="32487" y2="36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05600" y="2199928"/>
            <a:ext cx="1981200" cy="2303019"/>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155575" y="-9525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42" name="Picture 13" descr="C:\Users\ADMIN\Desktop\Picture1 (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33850" y="3295772"/>
            <a:ext cx="2114550" cy="165601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3" descr="C:\Users\ADMIN\Desktop\Picture1 (2).png">
            <a:hlinkClick r:id="rId9"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0" y="2419350"/>
            <a:ext cx="2114550" cy="233141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326967" y="-42369"/>
            <a:ext cx="623178" cy="56394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194000" y="1818887"/>
            <a:ext cx="1002738" cy="712184"/>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sp>
        <p:nvSpPr>
          <p:cNvPr id="51" name="TextBox 50"/>
          <p:cNvSpPr txBox="1"/>
          <p:nvPr/>
        </p:nvSpPr>
        <p:spPr>
          <a:xfrm rot="560109">
            <a:off x="361324" y="2109855"/>
            <a:ext cx="11602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Arial"/>
                <a:sym typeface="Arial"/>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374431" y="2406372"/>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0" y="20411"/>
            <a:ext cx="1322475" cy="6193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DMIN\Desktop\Giai cuu con vat\elephant-cartoon-clip-art.png">
            <a:extLst>
              <a:ext uri="{FF2B5EF4-FFF2-40B4-BE49-F238E27FC236}">
                <a16:creationId xmlns:a16="http://schemas.microsoft.com/office/drawing/2014/main" id="{09101147-224F-34CF-70C5-E60FC41A9A7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4133850" y="3313805"/>
            <a:ext cx="1934468" cy="1895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758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66667E-6 2.96296E-6 L -0.00312 0.37407 " pathEditMode="relative" rAng="0" ptsTypes="AA">
                                      <p:cBhvr>
                                        <p:cTn id="14" dur="1000" fill="hold"/>
                                        <p:tgtEl>
                                          <p:spTgt spid="49"/>
                                        </p:tgtEl>
                                        <p:attrNameLst>
                                          <p:attrName>ppt_x</p:attrName>
                                          <p:attrName>ppt_y</p:attrName>
                                        </p:attrNameLst>
                                      </p:cBhvr>
                                      <p:rCtr x="-156" y="18704"/>
                                    </p:animMotion>
                                  </p:childTnLst>
                                </p:cTn>
                              </p:par>
                              <p:par>
                                <p:cTn id="15" presetID="1" presetClass="exit" presetSubtype="0" fill="hold" nodeType="withEffect">
                                  <p:stCondLst>
                                    <p:cond delay="0"/>
                                  </p:stCondLst>
                                  <p:childTnLst>
                                    <p:set>
                                      <p:cBhvr>
                                        <p:cTn id="16" dur="1" fill="hold">
                                          <p:stCondLst>
                                            <p:cond delay="0"/>
                                          </p:stCondLst>
                                        </p:cTn>
                                        <p:tgtEl>
                                          <p:spTgt spid="49"/>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35" presetClass="path" presetSubtype="0" accel="50000" decel="50000" fill="hold" nodeType="withEffect">
                                  <p:stCondLst>
                                    <p:cond delay="0"/>
                                  </p:stCondLst>
                                  <p:childTnLst>
                                    <p:animMotion origin="layout" path="M -2.5E-6 4.93827E-6 L -0.75243 0.03611 " pathEditMode="relative" rAng="0" ptsTypes="AA">
                                      <p:cBhvr>
                                        <p:cTn id="20" dur="3000" fill="hold"/>
                                        <p:tgtEl>
                                          <p:spTgt spid="3"/>
                                        </p:tgtEl>
                                        <p:attrNameLst>
                                          <p:attrName>ppt_x</p:attrName>
                                          <p:attrName>ppt_y</p:attrName>
                                        </p:attrNameLst>
                                      </p:cBhvr>
                                      <p:rCtr x="-37622" y="1790"/>
                                    </p:animMotion>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3"/>
                                        </p:tgtEl>
                                        <p:attrNameLst>
                                          <p:attrName>r</p:attrName>
                                        </p:attrNameLst>
                                      </p:cBhvr>
                                    </p:animRot>
                                    <p:animRot by="-240000">
                                      <p:cBhvr>
                                        <p:cTn id="23" dur="200" fill="hold">
                                          <p:stCondLst>
                                            <p:cond delay="200"/>
                                          </p:stCondLst>
                                        </p:cTn>
                                        <p:tgtEl>
                                          <p:spTgt spid="3"/>
                                        </p:tgtEl>
                                        <p:attrNameLst>
                                          <p:attrName>r</p:attrName>
                                        </p:attrNameLst>
                                      </p:cBhvr>
                                    </p:animRot>
                                    <p:animRot by="240000">
                                      <p:cBhvr>
                                        <p:cTn id="24" dur="200" fill="hold">
                                          <p:stCondLst>
                                            <p:cond delay="400"/>
                                          </p:stCondLst>
                                        </p:cTn>
                                        <p:tgtEl>
                                          <p:spTgt spid="3"/>
                                        </p:tgtEl>
                                        <p:attrNameLst>
                                          <p:attrName>r</p:attrName>
                                        </p:attrNameLst>
                                      </p:cBhvr>
                                    </p:animRot>
                                    <p:animRot by="-240000">
                                      <p:cBhvr>
                                        <p:cTn id="25" dur="200" fill="hold">
                                          <p:stCondLst>
                                            <p:cond delay="600"/>
                                          </p:stCondLst>
                                        </p:cTn>
                                        <p:tgtEl>
                                          <p:spTgt spid="3"/>
                                        </p:tgtEl>
                                        <p:attrNameLst>
                                          <p:attrName>r</p:attrName>
                                        </p:attrNameLst>
                                      </p:cBhvr>
                                    </p:animRot>
                                    <p:animRot by="120000">
                                      <p:cBhvr>
                                        <p:cTn id="26" dur="200" fill="hold">
                                          <p:stCondLst>
                                            <p:cond delay="800"/>
                                          </p:stCondLst>
                                        </p:cTn>
                                        <p:tgtEl>
                                          <p:spTgt spid="3"/>
                                        </p:tgtEl>
                                        <p:attrNameLst>
                                          <p:attrName>r</p:attrName>
                                        </p:attrNameLst>
                                      </p:cBhvr>
                                    </p:animRot>
                                  </p:childTnLst>
                                </p:cTn>
                              </p:par>
                              <p:par>
                                <p:cTn id="27" presetID="10" presetClass="exit" presetSubtype="0" fill="hold" nodeType="withEffect">
                                  <p:stCondLst>
                                    <p:cond delay="0"/>
                                  </p:stCondLst>
                                  <p:childTnLst>
                                    <p:animEffect transition="out" filter="fade">
                                      <p:cBhvr>
                                        <p:cTn id="28" dur="500"/>
                                        <p:tgtEl>
                                          <p:spTgt spid="42"/>
                                        </p:tgtEl>
                                      </p:cBhvr>
                                    </p:animEffect>
                                    <p:set>
                                      <p:cBhvr>
                                        <p:cTn id="29" dur="1" fill="hold">
                                          <p:stCondLst>
                                            <p:cond delay="499"/>
                                          </p:stCondLst>
                                        </p:cTn>
                                        <p:tgtEl>
                                          <p:spTgt spid="42"/>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37"/>
                                        </p:tgtEl>
                                      </p:cBhvr>
                                    </p:animEffect>
                                    <p:set>
                                      <p:cBhvr>
                                        <p:cTn id="32"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5"/>
                    </p:tgtEl>
                  </p:cond>
                </p:stCondLst>
                <p:endSync evt="end" delay="0">
                  <p:rtn val="all"/>
                </p:endSync>
                <p:childTnLst>
                  <p:par>
                    <p:cTn id="34" fill="hold">
                      <p:stCondLst>
                        <p:cond delay="0"/>
                      </p:stCondLst>
                      <p:childTnLst>
                        <p:par>
                          <p:cTn id="35" fill="hold">
                            <p:stCondLst>
                              <p:cond delay="0"/>
                            </p:stCondLst>
                            <p:childTnLst>
                              <p:par>
                                <p:cTn id="36" presetID="9" presetClass="entr" presetSubtype="0" fill="hold" grpId="0" nodeType="withEffect">
                                  <p:stCondLst>
                                    <p:cond delay="500"/>
                                  </p:stCondLst>
                                  <p:childTnLst>
                                    <p:set>
                                      <p:cBhvr>
                                        <p:cTn id="37" dur="1" fill="hold">
                                          <p:stCondLst>
                                            <p:cond delay="0"/>
                                          </p:stCondLst>
                                        </p:cTn>
                                        <p:tgtEl>
                                          <p:spTgt spid="50"/>
                                        </p:tgtEl>
                                        <p:attrNameLst>
                                          <p:attrName>style.visibility</p:attrName>
                                        </p:attrNameLst>
                                      </p:cBhvr>
                                      <p:to>
                                        <p:strVal val="visible"/>
                                      </p:to>
                                    </p:set>
                                    <p:animEffect transition="in" filter="dissolve">
                                      <p:cBhvr>
                                        <p:cTn id="38" dur="500"/>
                                        <p:tgtEl>
                                          <p:spTgt spid="50"/>
                                        </p:tgtEl>
                                      </p:cBhvr>
                                    </p:animEffect>
                                  </p:childTnLst>
                                </p:cTn>
                              </p:par>
                              <p:par>
                                <p:cTn id="39" presetID="9" presetClass="entr" presetSubtype="0" fill="hold" grpId="0" nodeType="withEffect">
                                  <p:stCondLst>
                                    <p:cond delay="500"/>
                                  </p:stCondLst>
                                  <p:childTnLst>
                                    <p:set>
                                      <p:cBhvr>
                                        <p:cTn id="40" dur="1" fill="hold">
                                          <p:stCondLst>
                                            <p:cond delay="0"/>
                                          </p:stCondLst>
                                        </p:cTn>
                                        <p:tgtEl>
                                          <p:spTgt spid="51"/>
                                        </p:tgtEl>
                                        <p:attrNameLst>
                                          <p:attrName>style.visibility</p:attrName>
                                        </p:attrNameLst>
                                      </p:cBhvr>
                                      <p:to>
                                        <p:strVal val="visible"/>
                                      </p:to>
                                    </p:set>
                                    <p:animEffect transition="in" filter="dissolve">
                                      <p:cBhvr>
                                        <p:cTn id="41" dur="500"/>
                                        <p:tgtEl>
                                          <p:spTgt spid="51"/>
                                        </p:tgtEl>
                                      </p:cBhvr>
                                    </p:animEffect>
                                  </p:childTnLst>
                                </p:cTn>
                              </p:par>
                              <p:par>
                                <p:cTn id="42" presetID="1" presetClass="exit" presetSubtype="0" fill="hold" grpId="1" nodeType="withEffect">
                                  <p:stCondLst>
                                    <p:cond delay="100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grpId="1" nodeType="withEffect">
                                  <p:stCondLst>
                                    <p:cond delay="1000"/>
                                  </p:stCondLst>
                                  <p:childTnLst>
                                    <p:set>
                                      <p:cBhvr>
                                        <p:cTn id="45" dur="1" fill="hold">
                                          <p:stCondLst>
                                            <p:cond delay="0"/>
                                          </p:stCondLst>
                                        </p:cTn>
                                        <p:tgtEl>
                                          <p:spTgt spid="51"/>
                                        </p:tgtEl>
                                        <p:attrNameLst>
                                          <p:attrName>style.visibility</p:attrName>
                                        </p:attrNameLst>
                                      </p:cBhvr>
                                      <p:to>
                                        <p:strVal val="hidden"/>
                                      </p:to>
                                    </p:set>
                                  </p:childTnLst>
                                </p:cTn>
                              </p:par>
                              <p:par>
                                <p:cTn id="46" presetID="1" presetClass="exit" presetSubtype="0" fill="hold" nodeType="withEffect">
                                  <p:stCondLst>
                                    <p:cond delay="500"/>
                                  </p:stCondLst>
                                  <p:childTnLst>
                                    <p:set>
                                      <p:cBhvr>
                                        <p:cTn id="47" dur="1" fill="hold">
                                          <p:stCondLst>
                                            <p:cond delay="0"/>
                                          </p:stCondLst>
                                        </p:cTn>
                                        <p:tgtEl>
                                          <p:spTgt spid="35"/>
                                        </p:tgtEl>
                                        <p:attrNameLst>
                                          <p:attrName>style.visibility</p:attrName>
                                        </p:attrNameLst>
                                      </p:cBhvr>
                                      <p:to>
                                        <p:strVal val="hidden"/>
                                      </p:to>
                                    </p:set>
                                  </p:childTnLst>
                                </p:cTn>
                              </p:par>
                              <p:par>
                                <p:cTn id="48" presetID="1" presetClass="entr" presetSubtype="0" fill="hold" nodeType="withEffect">
                                  <p:stCondLst>
                                    <p:cond delay="500"/>
                                  </p:stCondLst>
                                  <p:childTnLst>
                                    <p:set>
                                      <p:cBhvr>
                                        <p:cTn id="49"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50" grpId="0" animBg="1"/>
      <p:bldP spid="50" grpId="1" animBg="1"/>
      <p:bldP spid="51" grpId="0"/>
      <p:bldP spid="51"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688769" y="692912"/>
            <a:ext cx="7471957" cy="958192"/>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Câu 4. Bày tỏ suy nghĩ của em về cách con người ứng xử với các loài động vật ở khu bảo tồn.</a:t>
            </a:r>
            <a:endParaRPr kumimoji="0" lang="en-US" sz="28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7D81714B-3E29-75A7-A4D3-33F6A863CAA5}"/>
              </a:ext>
            </a:extLst>
          </p:cNvPr>
          <p:cNvSpPr txBox="1"/>
          <p:nvPr/>
        </p:nvSpPr>
        <p:spPr>
          <a:xfrm>
            <a:off x="688769" y="2137431"/>
            <a:ext cx="3453980" cy="578882"/>
          </a:xfrm>
          <a:prstGeom prst="roundRect">
            <a:avLst/>
          </a:prstGeom>
          <a:solidFill>
            <a:srgbClr val="FFFFCC"/>
          </a:solidFill>
          <a:ln w="38100">
            <a:solidFill>
              <a:srgbClr val="FFC000"/>
            </a:solidFill>
          </a:ln>
        </p:spPr>
        <p:txBody>
          <a:bodyPr wrap="square" rtlCol="0">
            <a:spAutoFit/>
          </a:bodyPr>
          <a:lstStyle/>
          <a:p>
            <a:pPr lvl="0" algn="just"/>
            <a:r>
              <a:rPr lang="en-US" sz="2800" b="1">
                <a:latin typeface="Calibri" panose="020F0502020204030204" pitchFamily="34" charset="0"/>
                <a:ea typeface="Roboto" panose="02000000000000000000" pitchFamily="2" charset="0"/>
                <a:cs typeface="Calibri" panose="020F0502020204030204" pitchFamily="34" charset="0"/>
              </a:rPr>
              <a:t>Động vật nói chung.</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F982B8A4-7E8D-50FE-F641-13DC2D7B1AFB}"/>
              </a:ext>
            </a:extLst>
          </p:cNvPr>
          <p:cNvSpPr txBox="1"/>
          <p:nvPr/>
        </p:nvSpPr>
        <p:spPr>
          <a:xfrm>
            <a:off x="4321891" y="2876714"/>
            <a:ext cx="3838835" cy="1055608"/>
          </a:xfrm>
          <a:prstGeom prst="roundRect">
            <a:avLst/>
          </a:prstGeom>
          <a:solidFill>
            <a:srgbClr val="FFFFCC"/>
          </a:solidFill>
          <a:ln w="38100">
            <a:solidFill>
              <a:srgbClr val="FFC000"/>
            </a:solidFill>
          </a:ln>
        </p:spPr>
        <p:txBody>
          <a:bodyPr wrap="square" rtlCol="0">
            <a:spAutoFit/>
          </a:bodyPr>
          <a:lstStyle/>
          <a:p>
            <a:pPr lvl="0" algn="just"/>
            <a:r>
              <a:rPr lang="vi-VN" sz="2800" b="1">
                <a:latin typeface="Calibri" panose="020F0502020204030204" pitchFamily="34" charset="0"/>
                <a:ea typeface="Roboto" panose="02000000000000000000" pitchFamily="2" charset="0"/>
                <a:cs typeface="Calibri" panose="020F0502020204030204" pitchFamily="34" charset="0"/>
              </a:rPr>
              <a:t>Những con thú bị bệnh, bị thương hoặc mồ côi.</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spTree>
    <p:extLst>
      <p:ext uri="{BB962C8B-B14F-4D97-AF65-F5344CB8AC3E}">
        <p14:creationId xmlns:p14="http://schemas.microsoft.com/office/powerpoint/2010/main" val="14177541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688769" y="978932"/>
            <a:ext cx="7471957" cy="3391186"/>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Đối với động vật nói chung, khu bảo tồn tạo điều kiện cho chúng sống trong môi trường rộng lớn và tươi xanh không khác tự nhiên. Nhờ đó, các loài động vật ở đây được sinh trưởng và phát triển tốt, góp phần bảo vệ chúng khỏi những mối đe doạ bên ngoài và nguy cơ tuyệt chủng.</a:t>
            </a:r>
            <a:endParaRPr kumimoji="0" lang="en-US" sz="28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7D81714B-3E29-75A7-A4D3-33F6A863CAA5}"/>
              </a:ext>
            </a:extLst>
          </p:cNvPr>
          <p:cNvSpPr txBox="1"/>
          <p:nvPr/>
        </p:nvSpPr>
        <p:spPr>
          <a:xfrm>
            <a:off x="2594901" y="15458"/>
            <a:ext cx="3453980" cy="578882"/>
          </a:xfrm>
          <a:prstGeom prst="roundRect">
            <a:avLst/>
          </a:prstGeom>
          <a:solidFill>
            <a:srgbClr val="FFFFCC"/>
          </a:solidFill>
          <a:ln w="38100">
            <a:solidFill>
              <a:srgbClr val="FFC00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rPr>
              <a:t>Động vật nói chung.</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spTree>
    <p:extLst>
      <p:ext uri="{BB962C8B-B14F-4D97-AF65-F5344CB8AC3E}">
        <p14:creationId xmlns:p14="http://schemas.microsoft.com/office/powerpoint/2010/main" val="34374199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9144000" cy="51435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55026" t="-4651" r="-18243" b="-62457"/>
            </a:stretch>
          </a:blipFill>
        </p:spPr>
        <p:txBody>
          <a:bodyPr/>
          <a:lstStyle/>
          <a:p>
            <a:pPr defTabSz="457200">
              <a:buClrTx/>
            </a:pPr>
            <a:endParaRPr lang="en-US" sz="900" kern="1200">
              <a:solidFill>
                <a:prstClr val="black"/>
              </a:solidFill>
              <a:latin typeface="Calibri"/>
              <a:ea typeface="+mn-ea"/>
              <a:cs typeface="+mn-cs"/>
            </a:endParaRPr>
          </a:p>
        </p:txBody>
      </p:sp>
      <p:sp>
        <p:nvSpPr>
          <p:cNvPr id="9" name="Freeform 9"/>
          <p:cNvSpPr/>
          <p:nvPr/>
        </p:nvSpPr>
        <p:spPr>
          <a:xfrm>
            <a:off x="7244660" y="22144"/>
            <a:ext cx="2362984" cy="2185760"/>
          </a:xfrm>
          <a:custGeom>
            <a:avLst/>
            <a:gdLst/>
            <a:ahLst/>
            <a:cxnLst/>
            <a:rect l="l" t="t" r="r" b="b"/>
            <a:pathLst>
              <a:path w="4725968" h="4371520">
                <a:moveTo>
                  <a:pt x="0" y="0"/>
                </a:moveTo>
                <a:lnTo>
                  <a:pt x="4725969" y="0"/>
                </a:lnTo>
                <a:lnTo>
                  <a:pt x="4725969" y="4371520"/>
                </a:lnTo>
                <a:lnTo>
                  <a:pt x="0" y="4371520"/>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a:off x="1745103" y="4488411"/>
            <a:ext cx="2120935" cy="790530"/>
          </a:xfrm>
          <a:custGeom>
            <a:avLst/>
            <a:gdLst/>
            <a:ahLst/>
            <a:cxnLst/>
            <a:rect l="l" t="t" r="r" b="b"/>
            <a:pathLst>
              <a:path w="4241869" h="1581060">
                <a:moveTo>
                  <a:pt x="0" y="0"/>
                </a:moveTo>
                <a:lnTo>
                  <a:pt x="4241869" y="0"/>
                </a:lnTo>
                <a:lnTo>
                  <a:pt x="4241869"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1" name="Freeform 11"/>
          <p:cNvSpPr/>
          <p:nvPr/>
        </p:nvSpPr>
        <p:spPr>
          <a:xfrm flipH="1">
            <a:off x="170536" y="2117202"/>
            <a:ext cx="3149135" cy="3243492"/>
          </a:xfrm>
          <a:custGeom>
            <a:avLst/>
            <a:gdLst/>
            <a:ahLst/>
            <a:cxnLst/>
            <a:rect l="l" t="t" r="r" b="b"/>
            <a:pathLst>
              <a:path w="6298270" h="6486983">
                <a:moveTo>
                  <a:pt x="6298270" y="0"/>
                </a:moveTo>
                <a:lnTo>
                  <a:pt x="0" y="0"/>
                </a:lnTo>
                <a:lnTo>
                  <a:pt x="0" y="6486983"/>
                </a:lnTo>
                <a:lnTo>
                  <a:pt x="6298270" y="6486983"/>
                </a:lnTo>
                <a:lnTo>
                  <a:pt x="629827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2" name="Freeform 12"/>
          <p:cNvSpPr/>
          <p:nvPr/>
        </p:nvSpPr>
        <p:spPr>
          <a:xfrm>
            <a:off x="3608629" y="4536036"/>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3" name="Freeform 13"/>
          <p:cNvSpPr/>
          <p:nvPr/>
        </p:nvSpPr>
        <p:spPr>
          <a:xfrm>
            <a:off x="5612773" y="4440786"/>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4" name="Freeform 14"/>
          <p:cNvSpPr/>
          <p:nvPr/>
        </p:nvSpPr>
        <p:spPr>
          <a:xfrm>
            <a:off x="7387437" y="4488411"/>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22" name="Rectangle: Rounded Corners 1">
            <a:extLst>
              <a:ext uri="{FF2B5EF4-FFF2-40B4-BE49-F238E27FC236}">
                <a16:creationId xmlns:a16="http://schemas.microsoft.com/office/drawing/2014/main" id="{7E5668AB-DBD8-4DBC-8690-0D4F48356C8F}"/>
              </a:ext>
            </a:extLst>
          </p:cNvPr>
          <p:cNvSpPr/>
          <p:nvPr/>
        </p:nvSpPr>
        <p:spPr>
          <a:xfrm>
            <a:off x="342900" y="281732"/>
            <a:ext cx="8412480" cy="4400551"/>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algn="just">
              <a:spcBef>
                <a:spcPts val="1200"/>
              </a:spcBef>
            </a:pPr>
            <a:endParaRPr lang="en-US" sz="2200" b="1" dirty="0">
              <a:solidFill>
                <a:schemeClr val="bg1">
                  <a:lumMod val="10000"/>
                </a:schemeClr>
              </a:solidFill>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2910CFCB-E9F4-44AE-B660-71D88FEFBEFF}"/>
              </a:ext>
            </a:extLst>
          </p:cNvPr>
          <p:cNvGrpSpPr/>
          <p:nvPr/>
        </p:nvGrpSpPr>
        <p:grpSpPr>
          <a:xfrm>
            <a:off x="3134125" y="3531840"/>
            <a:ext cx="6858478" cy="1329928"/>
            <a:chOff x="2292148" y="3785867"/>
            <a:chExt cx="8020770" cy="1329928"/>
          </a:xfrm>
        </p:grpSpPr>
        <p:sp>
          <p:nvSpPr>
            <p:cNvPr id="36" name="TextBox 67">
              <a:extLst>
                <a:ext uri="{FF2B5EF4-FFF2-40B4-BE49-F238E27FC236}">
                  <a16:creationId xmlns:a16="http://schemas.microsoft.com/office/drawing/2014/main" id="{B4C4A23F-C58F-44EF-B96C-6FB0FE1688A7}"/>
                </a:ext>
              </a:extLst>
            </p:cNvPr>
            <p:cNvSpPr txBox="1"/>
            <p:nvPr/>
          </p:nvSpPr>
          <p:spPr>
            <a:xfrm>
              <a:off x="2292148" y="3785867"/>
              <a:ext cx="8020770" cy="1323439"/>
            </a:xfrm>
            <a:prstGeom prst="rect">
              <a:avLst/>
            </a:prstGeom>
            <a:noFill/>
          </p:spPr>
          <p:txBody>
            <a:bodyPr wrap="square" rtlCol="0">
              <a:prstTxWarp prst="textArchUp">
                <a:avLst/>
              </a:prstTxWarp>
              <a:spAutoFit/>
            </a:bodyPr>
            <a:lstStyle/>
            <a:p>
              <a:pPr algn="ctr"/>
              <a:r>
                <a:rPr lang="en-US" sz="4800" b="1">
                  <a:ln w="171450">
                    <a:solidFill>
                      <a:srgbClr val="FFFFCC"/>
                    </a:solidFill>
                    <a:prstDash val="solid"/>
                  </a:ln>
                  <a:solidFill>
                    <a:schemeClr val="bg1"/>
                  </a:solidFill>
                  <a:effectLst>
                    <a:outerShdw dist="38100" dir="2700000" algn="tl" rotWithShape="0">
                      <a:schemeClr val="accent2">
                        <a:lumMod val="40000"/>
                        <a:lumOff val="60000"/>
                      </a:schemeClr>
                    </a:outerShdw>
                  </a:effectLst>
                  <a:latin typeface="LNTH-LuoLuoNotangYuanTi 1" pitchFamily="2" charset="-128"/>
                  <a:ea typeface="LNTH-LuoLuoNotangYuanTi 1" pitchFamily="2" charset="-128"/>
                  <a:cs typeface="LNTH-LuoLuoNotangYuanTi 1" pitchFamily="2" charset="-128"/>
                </a:rPr>
                <a:t>CHIA SẺ </a:t>
              </a:r>
            </a:p>
            <a:p>
              <a:pPr algn="ctr"/>
              <a:r>
                <a:rPr lang="en-US" sz="4800" b="1">
                  <a:ln w="171450">
                    <a:solidFill>
                      <a:srgbClr val="FFFFCC"/>
                    </a:solidFill>
                    <a:prstDash val="solid"/>
                  </a:ln>
                  <a:solidFill>
                    <a:schemeClr val="bg1"/>
                  </a:solidFill>
                  <a:effectLst>
                    <a:outerShdw dist="38100" dir="2700000" algn="tl" rotWithShape="0">
                      <a:schemeClr val="accent2">
                        <a:lumMod val="40000"/>
                        <a:lumOff val="60000"/>
                      </a:schemeClr>
                    </a:outerShdw>
                  </a:effectLst>
                  <a:latin typeface="LNTH-LuoLuoNotangYuanTi 1" pitchFamily="2" charset="-128"/>
                  <a:ea typeface="LNTH-LuoLuoNotangYuanTi 1" pitchFamily="2" charset="-128"/>
                  <a:cs typeface="LNTH-LuoLuoNotangYuanTi 1" pitchFamily="2" charset="-128"/>
                </a:rPr>
                <a:t>NHÓM ĐÔI</a:t>
              </a:r>
              <a:endParaRPr lang="en-US" sz="4800" b="1" dirty="0">
                <a:ln w="171450">
                  <a:solidFill>
                    <a:srgbClr val="FFFFCC"/>
                  </a:solidFill>
                  <a:prstDash val="solid"/>
                </a:ln>
                <a:solidFill>
                  <a:schemeClr val="bg1"/>
                </a:solidFill>
                <a:effectLst>
                  <a:outerShdw dist="38100" dir="2700000" algn="tl" rotWithShape="0">
                    <a:schemeClr val="accent2">
                      <a:lumMod val="40000"/>
                      <a:lumOff val="60000"/>
                    </a:schemeClr>
                  </a:outerShdw>
                </a:effectLst>
                <a:latin typeface="LNTH-LuoLuoNotangYuanTi 1" pitchFamily="2" charset="-128"/>
                <a:ea typeface="LNTH-LuoLuoNotangYuanTi 1" pitchFamily="2" charset="-128"/>
                <a:cs typeface="LNTH-LuoLuoNotangYuanTi 1" pitchFamily="2" charset="-128"/>
              </a:endParaRPr>
            </a:p>
          </p:txBody>
        </p:sp>
        <p:sp>
          <p:nvSpPr>
            <p:cNvPr id="37" name="TextBox 67">
              <a:extLst>
                <a:ext uri="{FF2B5EF4-FFF2-40B4-BE49-F238E27FC236}">
                  <a16:creationId xmlns:a16="http://schemas.microsoft.com/office/drawing/2014/main" id="{329807F8-0455-4977-86E1-8E595385D6FD}"/>
                </a:ext>
              </a:extLst>
            </p:cNvPr>
            <p:cNvSpPr txBox="1"/>
            <p:nvPr/>
          </p:nvSpPr>
          <p:spPr>
            <a:xfrm>
              <a:off x="2292148" y="3792356"/>
              <a:ext cx="8020770" cy="1323439"/>
            </a:xfrm>
            <a:prstGeom prst="rect">
              <a:avLst/>
            </a:prstGeom>
            <a:noFill/>
          </p:spPr>
          <p:txBody>
            <a:bodyPr wrap="square" rtlCol="0">
              <a:prstTxWarp prst="textArchUp">
                <a:avLst/>
              </a:prstTxWarp>
              <a:spAutoFit/>
            </a:bodyPr>
            <a:lstStyle/>
            <a:p>
              <a:pPr algn="ctr"/>
              <a:r>
                <a:rPr lang="en-US" sz="4800" b="1" dirty="0">
                  <a:ln w="9525">
                    <a:solidFill>
                      <a:schemeClr val="bg1"/>
                    </a:solidFill>
                    <a:prstDash val="solid"/>
                  </a:ln>
                  <a:solidFill>
                    <a:srgbClr val="FF8633"/>
                  </a:solidFill>
                  <a:effectLst>
                    <a:outerShdw dist="38100" dir="2700000" algn="tl" rotWithShape="0">
                      <a:schemeClr val="accent2">
                        <a:lumMod val="40000"/>
                        <a:lumOff val="60000"/>
                      </a:schemeClr>
                    </a:outerShdw>
                  </a:effectLst>
                  <a:latin typeface="LNTH-LuoLuoNotangYuanTi 1" pitchFamily="2" charset="-128"/>
                  <a:ea typeface="LNTH-LuoLuoNotangYuanTi 1" pitchFamily="2" charset="-128"/>
                  <a:cs typeface="LNTH-LuoLuoNotangYuanTi 1" pitchFamily="2" charset="-128"/>
                </a:rPr>
                <a:t>CHIA SẺ </a:t>
              </a:r>
            </a:p>
            <a:p>
              <a:pPr algn="ctr"/>
              <a:r>
                <a:rPr lang="en-US" sz="4800" b="1" dirty="0">
                  <a:ln w="9525">
                    <a:solidFill>
                      <a:schemeClr val="bg1"/>
                    </a:solidFill>
                    <a:prstDash val="solid"/>
                  </a:ln>
                  <a:solidFill>
                    <a:srgbClr val="FF8633"/>
                  </a:solidFill>
                  <a:effectLst>
                    <a:outerShdw dist="38100" dir="2700000" algn="tl" rotWithShape="0">
                      <a:schemeClr val="accent2">
                        <a:lumMod val="40000"/>
                        <a:lumOff val="60000"/>
                      </a:schemeClr>
                    </a:outerShdw>
                  </a:effectLst>
                  <a:latin typeface="LNTH-LuoLuoNotangYuanTi 1" pitchFamily="2" charset="-128"/>
                  <a:ea typeface="LNTH-LuoLuoNotangYuanTi 1" pitchFamily="2" charset="-128"/>
                  <a:cs typeface="LNTH-LuoLuoNotangYuanTi 1" pitchFamily="2" charset="-128"/>
                </a:rPr>
                <a:t>NHÓM ĐÔI</a:t>
              </a:r>
            </a:p>
          </p:txBody>
        </p:sp>
      </p:grpSp>
      <p:sp>
        <p:nvSpPr>
          <p:cNvPr id="26" name="TextBox 25">
            <a:extLst>
              <a:ext uri="{FF2B5EF4-FFF2-40B4-BE49-F238E27FC236}">
                <a16:creationId xmlns:a16="http://schemas.microsoft.com/office/drawing/2014/main" id="{D09C151A-37E4-4A1E-8A91-4C8B032CFF97}"/>
              </a:ext>
            </a:extLst>
          </p:cNvPr>
          <p:cNvSpPr txBox="1"/>
          <p:nvPr/>
        </p:nvSpPr>
        <p:spPr>
          <a:xfrm>
            <a:off x="1068585" y="371231"/>
            <a:ext cx="6961109" cy="1129427"/>
          </a:xfrm>
          <a:prstGeom prst="roundRect">
            <a:avLst>
              <a:gd name="adj" fmla="val 27889"/>
            </a:avLst>
          </a:prstGeom>
          <a:solidFill>
            <a:srgbClr val="FFFFCC"/>
          </a:solidFill>
          <a:ln w="38100">
            <a:solidFill>
              <a:srgbClr val="713616"/>
            </a:solidFill>
          </a:ln>
        </p:spPr>
        <p:txBody>
          <a:bodyPr wrap="square" rtlCol="0">
            <a:spAutoFit/>
          </a:bodyPr>
          <a:lstStyle>
            <a:defPPr>
              <a:defRPr lang="vi-VN"/>
            </a:defPPr>
            <a:lvl1pPr algn="just">
              <a:defRPr sz="2800" b="1">
                <a:ea typeface="Roboto" panose="02000000000000000000" pitchFamily="2" charset="0"/>
              </a:defRPr>
            </a:lvl1pPr>
          </a:lstStyle>
          <a:p>
            <a:pPr algn="ctr"/>
            <a:r>
              <a:rPr lang="vi-VN">
                <a:solidFill>
                  <a:srgbClr val="002060"/>
                </a:solidFill>
                <a:latin typeface="Calibri" panose="020F0502020204030204" pitchFamily="34" charset="0"/>
                <a:cs typeface="Calibri" panose="020F0502020204030204" pitchFamily="34" charset="0"/>
              </a:rPr>
              <a:t>Trao đổi với bạn: </a:t>
            </a:r>
            <a:endParaRPr lang="en-US">
              <a:solidFill>
                <a:srgbClr val="002060"/>
              </a:solidFill>
              <a:latin typeface="Calibri" panose="020F0502020204030204" pitchFamily="34" charset="0"/>
              <a:cs typeface="Calibri" panose="020F0502020204030204" pitchFamily="34" charset="0"/>
            </a:endParaRPr>
          </a:p>
          <a:p>
            <a:pPr algn="ctr"/>
            <a:r>
              <a:rPr lang="vi-VN">
                <a:solidFill>
                  <a:srgbClr val="FF0000"/>
                </a:solidFill>
                <a:latin typeface="Calibri" panose="020F0502020204030204" pitchFamily="34" charset="0"/>
                <a:cs typeface="Calibri" panose="020F0502020204030204" pitchFamily="34" charset="0"/>
              </a:rPr>
              <a:t>Vì sao cần bảo tồn động vật, thực vật?</a:t>
            </a:r>
            <a:endParaRPr lang="vi-VN" dirty="0">
              <a:solidFill>
                <a:srgbClr val="FF0000"/>
              </a:solidFill>
              <a:latin typeface="Calibri" panose="020F050202020403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C2518EEF-0945-1928-6CB2-558389E02A84}"/>
              </a:ext>
            </a:extLst>
          </p:cNvPr>
          <p:cNvPicPr>
            <a:picLocks noChangeAspect="1"/>
          </p:cNvPicPr>
          <p:nvPr/>
        </p:nvPicPr>
        <p:blipFill>
          <a:blip r:embed="rId8"/>
          <a:stretch>
            <a:fillRect/>
          </a:stretch>
        </p:blipFill>
        <p:spPr>
          <a:xfrm>
            <a:off x="914981" y="1516920"/>
            <a:ext cx="4257516" cy="311411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688769" y="1233448"/>
            <a:ext cx="7471957" cy="3136670"/>
          </a:xfrm>
          <a:prstGeom prst="roundRect">
            <a:avLst/>
          </a:prstGeom>
          <a:solidFill>
            <a:srgbClr val="FFFFFF"/>
          </a:solidFill>
          <a:ln w="3810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a:solidFill>
                  <a:prstClr val="white">
                    <a:lumMod val="25000"/>
                  </a:prstClr>
                </a:solidFill>
                <a:latin typeface="Calibri" panose="020F0502020204030204" pitchFamily="34" charset="0"/>
                <a:cs typeface="Calibri" panose="020F0502020204030204" pitchFamily="34" charset="0"/>
              </a:rPr>
              <a:t>Đối với những con thú bị bệnh, bị thương hoặc mồ côi, đội ngũ chuyên gia, bác sĩ thú y và y tá của Trung tâm Sức khoẻ Động vật hoang dã đã chăm sóc, chữa trị tận tình cho chúng, giúp chúng mau chóng hồi phục để tiếp tục sống và phát triển.</a:t>
            </a:r>
            <a:endParaRPr kumimoji="0" lang="en-US" sz="28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id="{F982B8A4-7E8D-50FE-F641-13DC2D7B1AFB}"/>
              </a:ext>
            </a:extLst>
          </p:cNvPr>
          <p:cNvSpPr txBox="1"/>
          <p:nvPr/>
        </p:nvSpPr>
        <p:spPr>
          <a:xfrm>
            <a:off x="688769" y="254516"/>
            <a:ext cx="7471957" cy="578882"/>
          </a:xfrm>
          <a:prstGeom prst="roundRect">
            <a:avLst/>
          </a:prstGeom>
          <a:solidFill>
            <a:srgbClr val="FFFFCC"/>
          </a:solidFill>
          <a:ln w="38100">
            <a:solidFill>
              <a:srgbClr val="FFC00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rPr>
              <a:t>Những con thú bị bệnh, bị thương hoặc mồ côi.</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spTree>
    <p:extLst>
      <p:ext uri="{BB962C8B-B14F-4D97-AF65-F5344CB8AC3E}">
        <p14:creationId xmlns:p14="http://schemas.microsoft.com/office/powerpoint/2010/main" val="16336342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581891" y="579873"/>
            <a:ext cx="7885215" cy="4075253"/>
          </a:xfrm>
          <a:prstGeom prst="roundRect">
            <a:avLst/>
          </a:prstGeom>
          <a:solidFill>
            <a:srgbClr val="FFFFFF"/>
          </a:solidFill>
          <a:ln w="3810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Thông qua những việc làm của Khu Bảo tồn Hi-ơ-lơ-vin cho thấy tình yêu thương, sự quan tâm, chăm sóc của con người đối với các loài động vật hoang dã ở bản địa. Nhờ vào những việc làm ấy, khu bảo tồn đã truyền cho các du khách đến tham quan nguồn cảm hứng trong việc bảo tồn động vật hoang dã.</a:t>
            </a:r>
            <a:endParaRPr kumimoji="0" lang="en-US" sz="32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534342170"/>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28650"/>
            <a:ext cx="1051560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228600" y="2092325"/>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C:\Users\ADMIN\Desktop\Giai cuu con vat\clipbear4.gif"/>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backgroundMark x1="40102" y1="27511" x2="40102" y2="28603"/>
                        <a14:backgroundMark x1="33249" y1="35153" x2="32487" y2="36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05600" y="2199928"/>
            <a:ext cx="1981200" cy="2303019"/>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155575" y="-9525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43" name="Picture 13" descr="C:\Users\ADMIN\Desktop\Picture1 (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8925" y="2697163"/>
            <a:ext cx="2114550" cy="233141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326967" y="-42369"/>
            <a:ext cx="623178" cy="56394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194000" y="1818887"/>
            <a:ext cx="1002738" cy="712184"/>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sym typeface="Arial"/>
            </a:endParaRPr>
          </a:p>
        </p:txBody>
      </p:sp>
      <p:sp>
        <p:nvSpPr>
          <p:cNvPr id="51" name="TextBox 50"/>
          <p:cNvSpPr txBox="1"/>
          <p:nvPr/>
        </p:nvSpPr>
        <p:spPr>
          <a:xfrm rot="560109">
            <a:off x="361324" y="2109855"/>
            <a:ext cx="11602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Arial"/>
                <a:sym typeface="Arial"/>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374431" y="2406372"/>
            <a:ext cx="819035" cy="98583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0" y="20411"/>
            <a:ext cx="1322475" cy="61935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C:\Users\ADMIN\Desktop\Giai cuu con vat\bear  mother and baby cartoon image 5.png">
            <a:extLst>
              <a:ext uri="{FF2B5EF4-FFF2-40B4-BE49-F238E27FC236}">
                <a16:creationId xmlns:a16="http://schemas.microsoft.com/office/drawing/2014/main" id="{5F065677-A5FE-578C-8E36-60394CA649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59782" y="2585244"/>
            <a:ext cx="2806952" cy="280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70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66667E-6 2.96296E-6 L -0.00312 0.37407 " pathEditMode="relative" rAng="0" ptsTypes="AA">
                                      <p:cBhvr>
                                        <p:cTn id="14" dur="1000" fill="hold"/>
                                        <p:tgtEl>
                                          <p:spTgt spid="49"/>
                                        </p:tgtEl>
                                        <p:attrNameLst>
                                          <p:attrName>ppt_x</p:attrName>
                                          <p:attrName>ppt_y</p:attrName>
                                        </p:attrNameLst>
                                      </p:cBhvr>
                                      <p:rCtr x="-156" y="18704"/>
                                    </p:animMotion>
                                  </p:childTnLst>
                                </p:cTn>
                              </p:par>
                              <p:par>
                                <p:cTn id="15" presetID="1" presetClass="exit" presetSubtype="0" fill="hold" nodeType="withEffect">
                                  <p:stCondLst>
                                    <p:cond delay="0"/>
                                  </p:stCondLst>
                                  <p:childTnLst>
                                    <p:set>
                                      <p:cBhvr>
                                        <p:cTn id="16" dur="1" fill="hold">
                                          <p:stCondLst>
                                            <p:cond delay="0"/>
                                          </p:stCondLst>
                                        </p:cTn>
                                        <p:tgtEl>
                                          <p:spTgt spid="49"/>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2"/>
                                        </p:tgtEl>
                                        <p:attrNameLst>
                                          <p:attrName>r</p:attrName>
                                        </p:attrNameLst>
                                      </p:cBhvr>
                                    </p:animRot>
                                    <p:animRot by="-240000">
                                      <p:cBhvr>
                                        <p:cTn id="21" dur="200" fill="hold">
                                          <p:stCondLst>
                                            <p:cond delay="200"/>
                                          </p:stCondLst>
                                        </p:cTn>
                                        <p:tgtEl>
                                          <p:spTgt spid="2"/>
                                        </p:tgtEl>
                                        <p:attrNameLst>
                                          <p:attrName>r</p:attrName>
                                        </p:attrNameLst>
                                      </p:cBhvr>
                                    </p:animRot>
                                    <p:animRot by="240000">
                                      <p:cBhvr>
                                        <p:cTn id="22" dur="200" fill="hold">
                                          <p:stCondLst>
                                            <p:cond delay="400"/>
                                          </p:stCondLst>
                                        </p:cTn>
                                        <p:tgtEl>
                                          <p:spTgt spid="2"/>
                                        </p:tgtEl>
                                        <p:attrNameLst>
                                          <p:attrName>r</p:attrName>
                                        </p:attrNameLst>
                                      </p:cBhvr>
                                    </p:animRot>
                                    <p:animRot by="-240000">
                                      <p:cBhvr>
                                        <p:cTn id="23" dur="200" fill="hold">
                                          <p:stCondLst>
                                            <p:cond delay="600"/>
                                          </p:stCondLst>
                                        </p:cTn>
                                        <p:tgtEl>
                                          <p:spTgt spid="2"/>
                                        </p:tgtEl>
                                        <p:attrNameLst>
                                          <p:attrName>r</p:attrName>
                                        </p:attrNameLst>
                                      </p:cBhvr>
                                    </p:animRot>
                                    <p:animRot by="120000">
                                      <p:cBhvr>
                                        <p:cTn id="24" dur="200" fill="hold">
                                          <p:stCondLst>
                                            <p:cond delay="800"/>
                                          </p:stCondLst>
                                        </p:cTn>
                                        <p:tgtEl>
                                          <p:spTgt spid="2"/>
                                        </p:tgtEl>
                                        <p:attrNameLst>
                                          <p:attrName>r</p:attrName>
                                        </p:attrNameLst>
                                      </p:cBhvr>
                                    </p:animRot>
                                  </p:childTnLst>
                                </p:cTn>
                              </p:par>
                              <p:par>
                                <p:cTn id="25" presetID="35" presetClass="path" presetSubtype="0" accel="50000" decel="50000" fill="hold" nodeType="withEffect">
                                  <p:stCondLst>
                                    <p:cond delay="0"/>
                                  </p:stCondLst>
                                  <p:childTnLst>
                                    <p:animMotion origin="layout" path="M 1.66667E-6 2.71605E-6 L -1.12153 0.02098 " pathEditMode="relative" rAng="0" ptsTypes="AA">
                                      <p:cBhvr>
                                        <p:cTn id="26" dur="3000" fill="hold"/>
                                        <p:tgtEl>
                                          <p:spTgt spid="2"/>
                                        </p:tgtEl>
                                        <p:attrNameLst>
                                          <p:attrName>ppt_x</p:attrName>
                                          <p:attrName>ppt_y</p:attrName>
                                        </p:attrNameLst>
                                      </p:cBhvr>
                                      <p:rCtr x="-56076" y="1049"/>
                                    </p:animMotion>
                                  </p:childTnLst>
                                </p:cTn>
                              </p:par>
                              <p:par>
                                <p:cTn id="27" presetID="10" presetClass="exit" presetSubtype="0" fill="hold" nodeType="withEffect">
                                  <p:stCondLst>
                                    <p:cond delay="0"/>
                                  </p:stCondLst>
                                  <p:childTnLst>
                                    <p:animEffect transition="out" filter="fade">
                                      <p:cBhvr>
                                        <p:cTn id="28" dur="500"/>
                                        <p:tgtEl>
                                          <p:spTgt spid="43"/>
                                        </p:tgtEl>
                                      </p:cBhvr>
                                    </p:animEffect>
                                    <p:set>
                                      <p:cBhvr>
                                        <p:cTn id="29" dur="1" fill="hold">
                                          <p:stCondLst>
                                            <p:cond delay="499"/>
                                          </p:stCondLst>
                                        </p:cTn>
                                        <p:tgtEl>
                                          <p:spTgt spid="43"/>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38"/>
                                        </p:tgtEl>
                                      </p:cBhvr>
                                    </p:animEffect>
                                    <p:set>
                                      <p:cBhvr>
                                        <p:cTn id="32"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5"/>
                    </p:tgtEl>
                  </p:cond>
                </p:stCondLst>
                <p:endSync evt="end" delay="0">
                  <p:rtn val="all"/>
                </p:endSync>
                <p:childTnLst>
                  <p:par>
                    <p:cTn id="34" fill="hold">
                      <p:stCondLst>
                        <p:cond delay="0"/>
                      </p:stCondLst>
                      <p:childTnLst>
                        <p:par>
                          <p:cTn id="35" fill="hold">
                            <p:stCondLst>
                              <p:cond delay="0"/>
                            </p:stCondLst>
                            <p:childTnLst>
                              <p:par>
                                <p:cTn id="36" presetID="9" presetClass="entr" presetSubtype="0" fill="hold" grpId="0" nodeType="withEffect">
                                  <p:stCondLst>
                                    <p:cond delay="500"/>
                                  </p:stCondLst>
                                  <p:childTnLst>
                                    <p:set>
                                      <p:cBhvr>
                                        <p:cTn id="37" dur="1" fill="hold">
                                          <p:stCondLst>
                                            <p:cond delay="0"/>
                                          </p:stCondLst>
                                        </p:cTn>
                                        <p:tgtEl>
                                          <p:spTgt spid="50"/>
                                        </p:tgtEl>
                                        <p:attrNameLst>
                                          <p:attrName>style.visibility</p:attrName>
                                        </p:attrNameLst>
                                      </p:cBhvr>
                                      <p:to>
                                        <p:strVal val="visible"/>
                                      </p:to>
                                    </p:set>
                                    <p:animEffect transition="in" filter="dissolve">
                                      <p:cBhvr>
                                        <p:cTn id="38" dur="500"/>
                                        <p:tgtEl>
                                          <p:spTgt spid="50"/>
                                        </p:tgtEl>
                                      </p:cBhvr>
                                    </p:animEffect>
                                  </p:childTnLst>
                                </p:cTn>
                              </p:par>
                              <p:par>
                                <p:cTn id="39" presetID="9" presetClass="entr" presetSubtype="0" fill="hold" grpId="0" nodeType="withEffect">
                                  <p:stCondLst>
                                    <p:cond delay="500"/>
                                  </p:stCondLst>
                                  <p:childTnLst>
                                    <p:set>
                                      <p:cBhvr>
                                        <p:cTn id="40" dur="1" fill="hold">
                                          <p:stCondLst>
                                            <p:cond delay="0"/>
                                          </p:stCondLst>
                                        </p:cTn>
                                        <p:tgtEl>
                                          <p:spTgt spid="51"/>
                                        </p:tgtEl>
                                        <p:attrNameLst>
                                          <p:attrName>style.visibility</p:attrName>
                                        </p:attrNameLst>
                                      </p:cBhvr>
                                      <p:to>
                                        <p:strVal val="visible"/>
                                      </p:to>
                                    </p:set>
                                    <p:animEffect transition="in" filter="dissolve">
                                      <p:cBhvr>
                                        <p:cTn id="41" dur="500"/>
                                        <p:tgtEl>
                                          <p:spTgt spid="51"/>
                                        </p:tgtEl>
                                      </p:cBhvr>
                                    </p:animEffect>
                                  </p:childTnLst>
                                </p:cTn>
                              </p:par>
                              <p:par>
                                <p:cTn id="42" presetID="1" presetClass="exit" presetSubtype="0" fill="hold" grpId="1" nodeType="withEffect">
                                  <p:stCondLst>
                                    <p:cond delay="100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grpId="1" nodeType="withEffect">
                                  <p:stCondLst>
                                    <p:cond delay="1000"/>
                                  </p:stCondLst>
                                  <p:childTnLst>
                                    <p:set>
                                      <p:cBhvr>
                                        <p:cTn id="45" dur="1" fill="hold">
                                          <p:stCondLst>
                                            <p:cond delay="0"/>
                                          </p:stCondLst>
                                        </p:cTn>
                                        <p:tgtEl>
                                          <p:spTgt spid="51"/>
                                        </p:tgtEl>
                                        <p:attrNameLst>
                                          <p:attrName>style.visibility</p:attrName>
                                        </p:attrNameLst>
                                      </p:cBhvr>
                                      <p:to>
                                        <p:strVal val="hidden"/>
                                      </p:to>
                                    </p:set>
                                  </p:childTnLst>
                                </p:cTn>
                              </p:par>
                              <p:par>
                                <p:cTn id="46" presetID="1" presetClass="exit" presetSubtype="0" fill="hold" nodeType="withEffect">
                                  <p:stCondLst>
                                    <p:cond delay="500"/>
                                  </p:stCondLst>
                                  <p:childTnLst>
                                    <p:set>
                                      <p:cBhvr>
                                        <p:cTn id="47" dur="1" fill="hold">
                                          <p:stCondLst>
                                            <p:cond delay="0"/>
                                          </p:stCondLst>
                                        </p:cTn>
                                        <p:tgtEl>
                                          <p:spTgt spid="35"/>
                                        </p:tgtEl>
                                        <p:attrNameLst>
                                          <p:attrName>style.visibility</p:attrName>
                                        </p:attrNameLst>
                                      </p:cBhvr>
                                      <p:to>
                                        <p:strVal val="hidden"/>
                                      </p:to>
                                    </p:set>
                                  </p:childTnLst>
                                </p:cTn>
                              </p:par>
                              <p:par>
                                <p:cTn id="48" presetID="1" presetClass="entr" presetSubtype="0" fill="hold" nodeType="withEffect">
                                  <p:stCondLst>
                                    <p:cond delay="500"/>
                                  </p:stCondLst>
                                  <p:childTnLst>
                                    <p:set>
                                      <p:cBhvr>
                                        <p:cTn id="49"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50" grpId="0" animBg="1"/>
      <p:bldP spid="50" grpId="1" animBg="1"/>
      <p:bldP spid="51" grpId="0"/>
      <p:bldP spid="51"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8B7E51E-309F-6A26-5810-190965DB63C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1">
            <a:extLst>
              <a:ext uri="{FF2B5EF4-FFF2-40B4-BE49-F238E27FC236}">
                <a16:creationId xmlns:a16="http://schemas.microsoft.com/office/drawing/2014/main" id="{4C5B67F5-0938-7EEF-1CB5-F16B39BB558D}"/>
              </a:ext>
            </a:extLst>
          </p:cNvPr>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11B745E8-80A8-624F-EE43-DD817DEC3914}"/>
              </a:ext>
            </a:extLst>
          </p:cNvPr>
          <p:cNvSpPr/>
          <p:nvPr/>
        </p:nvSpPr>
        <p:spPr>
          <a:xfrm>
            <a:off x="365760" y="579874"/>
            <a:ext cx="8412480" cy="430911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0" name="Rectangle: Rounded Corners 1">
            <a:extLst>
              <a:ext uri="{FF2B5EF4-FFF2-40B4-BE49-F238E27FC236}">
                <a16:creationId xmlns:a16="http://schemas.microsoft.com/office/drawing/2014/main" id="{F86D638A-AF2E-9EE2-FA14-2CF54CA3C268}"/>
              </a:ext>
            </a:extLst>
          </p:cNvPr>
          <p:cNvSpPr/>
          <p:nvPr/>
        </p:nvSpPr>
        <p:spPr>
          <a:xfrm>
            <a:off x="342900" y="400050"/>
            <a:ext cx="8412480" cy="4446270"/>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1" name="Rectangle: Rounded Corners 10">
            <a:extLst>
              <a:ext uri="{FF2B5EF4-FFF2-40B4-BE49-F238E27FC236}">
                <a16:creationId xmlns:a16="http://schemas.microsoft.com/office/drawing/2014/main" id="{D1717D1D-28A7-B224-2391-12C5E6D3F29A}"/>
              </a:ext>
            </a:extLst>
          </p:cNvPr>
          <p:cNvSpPr/>
          <p:nvPr/>
        </p:nvSpPr>
        <p:spPr>
          <a:xfrm>
            <a:off x="160449" y="145534"/>
            <a:ext cx="8823102" cy="982622"/>
          </a:xfrm>
          <a:prstGeom prst="roundRect">
            <a:avLst/>
          </a:prstGeom>
          <a:solidFill>
            <a:schemeClr val="bg1"/>
          </a:solidFill>
          <a:ln w="3810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rPr>
              <a:t>Câu 5. Nếu được đến thăm Khu Bảo tồn Động vật hoang dã Hi-ơ-lơ-vin hoặc các khu bảo tồn động vật hoang dã khác, em sẽ làm gì?</a:t>
            </a:r>
            <a:endParaRPr kumimoji="0" lang="en-US" sz="2400" b="1" i="0" u="none" strike="noStrike" kern="0" cap="none" spc="0" normalizeH="0" baseline="0" noProof="0" dirty="0">
              <a:ln>
                <a:noFill/>
              </a:ln>
              <a:solidFill>
                <a:prstClr val="white">
                  <a:lumMod val="25000"/>
                </a:prstClr>
              </a:solidFill>
              <a:effectLst/>
              <a:uLnTx/>
              <a:uFillTx/>
              <a:latin typeface="Calibri" panose="020F0502020204030204" pitchFamily="34" charset="0"/>
              <a:ea typeface="+mn-ea"/>
              <a:cs typeface="Calibri" panose="020F0502020204030204" pitchFamily="34" charset="0"/>
              <a:sym typeface="Arial"/>
            </a:endParaRPr>
          </a:p>
        </p:txBody>
      </p:sp>
      <p:sp>
        <p:nvSpPr>
          <p:cNvPr id="7" name="TextBox 6">
            <a:extLst>
              <a:ext uri="{FF2B5EF4-FFF2-40B4-BE49-F238E27FC236}">
                <a16:creationId xmlns:a16="http://schemas.microsoft.com/office/drawing/2014/main" id="{3173EF82-A547-BC83-07B1-36A0270A3836}"/>
              </a:ext>
            </a:extLst>
          </p:cNvPr>
          <p:cNvSpPr txBox="1"/>
          <p:nvPr/>
        </p:nvSpPr>
        <p:spPr>
          <a:xfrm>
            <a:off x="509451" y="1372258"/>
            <a:ext cx="8125097" cy="3046988"/>
          </a:xfrm>
          <a:prstGeom prst="rect">
            <a:avLst/>
          </a:prstGeom>
          <a:noFill/>
        </p:spPr>
        <p:txBody>
          <a:bodyPr wrap="square" rtlCol="0">
            <a:spAutoFit/>
          </a:bodyPr>
          <a:lstStyle/>
          <a:p>
            <a:r>
              <a:rPr lang="vi-VN" sz="2400" b="1">
                <a:solidFill>
                  <a:srgbClr val="0070C0"/>
                </a:solidFill>
              </a:rPr>
              <a:t>- Em sẽ không cho động vật ăn hoặc vứt rác bừa bãi trong khu bảo tồn.</a:t>
            </a:r>
          </a:p>
          <a:p>
            <a:r>
              <a:rPr lang="vi-VN" sz="2400" b="1">
                <a:solidFill>
                  <a:srgbClr val="0070C0"/>
                </a:solidFill>
              </a:rPr>
              <a:t>- Em sẽ dành thời gian quan sát kỹ lưỡng các loài động vật trong khu bảo tồn.</a:t>
            </a:r>
          </a:p>
          <a:p>
            <a:r>
              <a:rPr lang="vi-VN" sz="2400" b="1">
                <a:solidFill>
                  <a:srgbClr val="0070C0"/>
                </a:solidFill>
              </a:rPr>
              <a:t>- Em sẽ ghi chép lại những điều em quan sát và học hỏi được chia sẽ với mọi người.</a:t>
            </a:r>
          </a:p>
          <a:p>
            <a:r>
              <a:rPr lang="vi-VN" sz="2400" b="1">
                <a:solidFill>
                  <a:srgbClr val="0070C0"/>
                </a:solidFill>
              </a:rPr>
              <a:t>- Em sẽ ngắm loài gấu túi đu ngủ trên cành cây; xem các chú vẹt phô diễn bộ lông lộng lẫy; …</a:t>
            </a:r>
          </a:p>
        </p:txBody>
      </p:sp>
    </p:spTree>
    <p:extLst>
      <p:ext uri="{BB962C8B-B14F-4D97-AF65-F5344CB8AC3E}">
        <p14:creationId xmlns:p14="http://schemas.microsoft.com/office/powerpoint/2010/main" val="3072246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0144" t="-5574" r="-4830" b="-53535"/>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3"/>
          <p:cNvSpPr/>
          <p:nvPr/>
        </p:nvSpPr>
        <p:spPr>
          <a:xfrm>
            <a:off x="105583" y="1281625"/>
            <a:ext cx="3487641" cy="5800650"/>
          </a:xfrm>
          <a:custGeom>
            <a:avLst/>
            <a:gdLst/>
            <a:ahLst/>
            <a:cxnLst/>
            <a:rect l="l" t="t" r="r" b="b"/>
            <a:pathLst>
              <a:path w="6975282" h="11601300">
                <a:moveTo>
                  <a:pt x="0" y="0"/>
                </a:moveTo>
                <a:lnTo>
                  <a:pt x="6975282" y="0"/>
                </a:lnTo>
                <a:lnTo>
                  <a:pt x="6975282" y="11601301"/>
                </a:lnTo>
                <a:lnTo>
                  <a:pt x="0" y="11601301"/>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4" name="Freeform 4"/>
          <p:cNvSpPr/>
          <p:nvPr/>
        </p:nvSpPr>
        <p:spPr>
          <a:xfrm>
            <a:off x="-543581" y="-328575"/>
            <a:ext cx="3487641" cy="5800650"/>
          </a:xfrm>
          <a:custGeom>
            <a:avLst/>
            <a:gdLst/>
            <a:ahLst/>
            <a:cxnLst/>
            <a:rect l="l" t="t" r="r" b="b"/>
            <a:pathLst>
              <a:path w="6975282" h="11601300">
                <a:moveTo>
                  <a:pt x="0" y="0"/>
                </a:moveTo>
                <a:lnTo>
                  <a:pt x="6975282" y="0"/>
                </a:lnTo>
                <a:lnTo>
                  <a:pt x="6975282" y="11601300"/>
                </a:lnTo>
                <a:lnTo>
                  <a:pt x="0" y="11601300"/>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5" name="Freeform 5"/>
          <p:cNvSpPr/>
          <p:nvPr/>
        </p:nvSpPr>
        <p:spPr>
          <a:xfrm>
            <a:off x="3819345" y="771394"/>
            <a:ext cx="4951371" cy="3199116"/>
          </a:xfrm>
          <a:custGeom>
            <a:avLst/>
            <a:gdLst/>
            <a:ahLst/>
            <a:cxnLst/>
            <a:rect l="l" t="t" r="r" b="b"/>
            <a:pathLst>
              <a:path w="9902741" h="6398232">
                <a:moveTo>
                  <a:pt x="0" y="0"/>
                </a:moveTo>
                <a:lnTo>
                  <a:pt x="9902741" y="0"/>
                </a:lnTo>
                <a:lnTo>
                  <a:pt x="9902741" y="6398232"/>
                </a:lnTo>
                <a:lnTo>
                  <a:pt x="0" y="6398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6" name="Freeform 6"/>
          <p:cNvSpPr/>
          <p:nvPr/>
        </p:nvSpPr>
        <p:spPr>
          <a:xfrm>
            <a:off x="642543" y="385982"/>
            <a:ext cx="3708225" cy="5086094"/>
          </a:xfrm>
          <a:custGeom>
            <a:avLst/>
            <a:gdLst/>
            <a:ahLst/>
            <a:cxnLst/>
            <a:rect l="l" t="t" r="r" b="b"/>
            <a:pathLst>
              <a:path w="7416449" h="10172187">
                <a:moveTo>
                  <a:pt x="0" y="0"/>
                </a:moveTo>
                <a:lnTo>
                  <a:pt x="7416449" y="0"/>
                </a:lnTo>
                <a:lnTo>
                  <a:pt x="7416449" y="10172187"/>
                </a:lnTo>
                <a:lnTo>
                  <a:pt x="0" y="101721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7" name="Freeform 7"/>
          <p:cNvSpPr/>
          <p:nvPr/>
        </p:nvSpPr>
        <p:spPr>
          <a:xfrm>
            <a:off x="7746795" y="1185068"/>
            <a:ext cx="370787" cy="411414"/>
          </a:xfrm>
          <a:custGeom>
            <a:avLst/>
            <a:gdLst/>
            <a:ahLst/>
            <a:cxnLst/>
            <a:rect l="l" t="t" r="r" b="b"/>
            <a:pathLst>
              <a:path w="741573" h="822827">
                <a:moveTo>
                  <a:pt x="0" y="0"/>
                </a:moveTo>
                <a:lnTo>
                  <a:pt x="741574" y="0"/>
                </a:lnTo>
                <a:lnTo>
                  <a:pt x="741574" y="822828"/>
                </a:lnTo>
                <a:lnTo>
                  <a:pt x="0" y="82282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9" name="Freeform 9"/>
          <p:cNvSpPr/>
          <p:nvPr/>
        </p:nvSpPr>
        <p:spPr>
          <a:xfrm flipH="1">
            <a:off x="4674639" y="1094370"/>
            <a:ext cx="370787" cy="411414"/>
          </a:xfrm>
          <a:custGeom>
            <a:avLst/>
            <a:gdLst/>
            <a:ahLst/>
            <a:cxnLst/>
            <a:rect l="l" t="t" r="r" b="b"/>
            <a:pathLst>
              <a:path w="741573" h="822827">
                <a:moveTo>
                  <a:pt x="741574" y="0"/>
                </a:moveTo>
                <a:lnTo>
                  <a:pt x="0" y="0"/>
                </a:lnTo>
                <a:lnTo>
                  <a:pt x="0" y="822827"/>
                </a:lnTo>
                <a:lnTo>
                  <a:pt x="741574" y="822827"/>
                </a:lnTo>
                <a:lnTo>
                  <a:pt x="7415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a:off x="7268248" y="3178502"/>
            <a:ext cx="1677618" cy="1964999"/>
          </a:xfrm>
          <a:custGeom>
            <a:avLst/>
            <a:gdLst/>
            <a:ahLst/>
            <a:cxnLst/>
            <a:rect l="l" t="t" r="r" b="b"/>
            <a:pathLst>
              <a:path w="3355235" h="3929997">
                <a:moveTo>
                  <a:pt x="0" y="0"/>
                </a:moveTo>
                <a:lnTo>
                  <a:pt x="3355235" y="0"/>
                </a:lnTo>
                <a:lnTo>
                  <a:pt x="3355235" y="3929997"/>
                </a:lnTo>
                <a:lnTo>
                  <a:pt x="0" y="3929997"/>
                </a:lnTo>
                <a:lnTo>
                  <a:pt x="0" y="0"/>
                </a:lnTo>
                <a:close/>
              </a:path>
            </a:pathLst>
          </a:custGeom>
          <a:blipFill>
            <a:blip r:embed="rId10"/>
            <a:stretch>
              <a:fillRect/>
            </a:stretch>
          </a:blipFill>
        </p:spPr>
        <p:txBody>
          <a:bodyPr/>
          <a:lstStyle/>
          <a:p>
            <a:pPr defTabSz="457200">
              <a:buClrTx/>
            </a:pPr>
            <a:endParaRPr lang="en-US" sz="900" kern="1200">
              <a:solidFill>
                <a:prstClr val="black"/>
              </a:solidFill>
              <a:latin typeface="Calibri"/>
              <a:ea typeface="+mn-ea"/>
              <a:cs typeface="+mn-cs"/>
            </a:endParaRPr>
          </a:p>
        </p:txBody>
      </p:sp>
      <p:pic>
        <p:nvPicPr>
          <p:cNvPr id="12" name="Picture 11">
            <a:extLst>
              <a:ext uri="{FF2B5EF4-FFF2-40B4-BE49-F238E27FC236}">
                <a16:creationId xmlns:a16="http://schemas.microsoft.com/office/drawing/2014/main" id="{DFFE0815-82C9-094A-C0B1-762DD59BB2B8}"/>
              </a:ext>
            </a:extLst>
          </p:cNvPr>
          <p:cNvPicPr>
            <a:picLocks noChangeAspect="1"/>
          </p:cNvPicPr>
          <p:nvPr/>
        </p:nvPicPr>
        <p:blipFill>
          <a:blip r:embed="rId11"/>
          <a:stretch>
            <a:fillRect/>
          </a:stretch>
        </p:blipFill>
        <p:spPr>
          <a:xfrm>
            <a:off x="3349628" y="95946"/>
            <a:ext cx="5956308" cy="658425"/>
          </a:xfrm>
          <a:prstGeom prst="rect">
            <a:avLst/>
          </a:prstGeom>
        </p:spPr>
      </p:pic>
      <p:sp>
        <p:nvSpPr>
          <p:cNvPr id="13" name="Rectangle: Rounded Corners 8">
            <a:extLst>
              <a:ext uri="{FF2B5EF4-FFF2-40B4-BE49-F238E27FC236}">
                <a16:creationId xmlns:a16="http://schemas.microsoft.com/office/drawing/2014/main" id="{5B2AD172-BE22-459A-BD50-ADEF8FE63D58}"/>
              </a:ext>
            </a:extLst>
          </p:cNvPr>
          <p:cNvSpPr/>
          <p:nvPr/>
        </p:nvSpPr>
        <p:spPr>
          <a:xfrm>
            <a:off x="4140215" y="1089486"/>
            <a:ext cx="4467866" cy="2464726"/>
          </a:xfrm>
          <a:custGeom>
            <a:avLst/>
            <a:gdLst>
              <a:gd name="connsiteX0" fmla="*/ 0 w 4467866"/>
              <a:gd name="connsiteY0" fmla="*/ 601911 h 2464726"/>
              <a:gd name="connsiteX1" fmla="*/ 601911 w 4467866"/>
              <a:gd name="connsiteY1" fmla="*/ 0 h 2464726"/>
              <a:gd name="connsiteX2" fmla="*/ 3865955 w 4467866"/>
              <a:gd name="connsiteY2" fmla="*/ 0 h 2464726"/>
              <a:gd name="connsiteX3" fmla="*/ 4467866 w 4467866"/>
              <a:gd name="connsiteY3" fmla="*/ 601911 h 2464726"/>
              <a:gd name="connsiteX4" fmla="*/ 4467866 w 4467866"/>
              <a:gd name="connsiteY4" fmla="*/ 1862815 h 2464726"/>
              <a:gd name="connsiteX5" fmla="*/ 3865955 w 4467866"/>
              <a:gd name="connsiteY5" fmla="*/ 2464726 h 2464726"/>
              <a:gd name="connsiteX6" fmla="*/ 601911 w 4467866"/>
              <a:gd name="connsiteY6" fmla="*/ 2464726 h 2464726"/>
              <a:gd name="connsiteX7" fmla="*/ 0 w 4467866"/>
              <a:gd name="connsiteY7" fmla="*/ 1862815 h 2464726"/>
              <a:gd name="connsiteX8" fmla="*/ 0 w 4467866"/>
              <a:gd name="connsiteY8" fmla="*/ 601911 h 246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7866" h="2464726" extrusionOk="0">
                <a:moveTo>
                  <a:pt x="0" y="601911"/>
                </a:moveTo>
                <a:cubicBezTo>
                  <a:pt x="-12944" y="224760"/>
                  <a:pt x="235447" y="27568"/>
                  <a:pt x="601911" y="0"/>
                </a:cubicBezTo>
                <a:cubicBezTo>
                  <a:pt x="1527807" y="-95379"/>
                  <a:pt x="2544725" y="58096"/>
                  <a:pt x="3865955" y="0"/>
                </a:cubicBezTo>
                <a:cubicBezTo>
                  <a:pt x="4164720" y="-23696"/>
                  <a:pt x="4454592" y="259945"/>
                  <a:pt x="4467866" y="601911"/>
                </a:cubicBezTo>
                <a:cubicBezTo>
                  <a:pt x="4530736" y="947247"/>
                  <a:pt x="4358153" y="1387522"/>
                  <a:pt x="4467866" y="1862815"/>
                </a:cubicBezTo>
                <a:cubicBezTo>
                  <a:pt x="4477080" y="2184289"/>
                  <a:pt x="4155715" y="2422224"/>
                  <a:pt x="3865955" y="2464726"/>
                </a:cubicBezTo>
                <a:cubicBezTo>
                  <a:pt x="3500006" y="2404820"/>
                  <a:pt x="1596479" y="2547240"/>
                  <a:pt x="601911" y="2464726"/>
                </a:cubicBezTo>
                <a:cubicBezTo>
                  <a:pt x="211757" y="2478997"/>
                  <a:pt x="-6333" y="2201668"/>
                  <a:pt x="0" y="1862815"/>
                </a:cubicBezTo>
                <a:cubicBezTo>
                  <a:pt x="-71375" y="1466101"/>
                  <a:pt x="23228" y="903550"/>
                  <a:pt x="0" y="601911"/>
                </a:cubicBezTo>
                <a:close/>
              </a:path>
            </a:pathLst>
          </a:custGeom>
          <a:noFill/>
          <a:ln>
            <a:no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just"/>
            <a:r>
              <a:rPr lang="vi-VN" sz="2800" b="1" i="1">
                <a:solidFill>
                  <a:srgbClr val="FF0066"/>
                </a:solidFill>
                <a:latin typeface="Calibri" panose="020F0502020204030204" pitchFamily="34" charset="0"/>
                <a:cs typeface="Calibri" panose="020F0502020204030204" pitchFamily="34" charset="0"/>
              </a:rPr>
              <a:t>Hi-ơ-lơ-vin là khu bảo tồn, chăm sóc những loài động vật bản địa của nước Úc. Mọi người cần có ý thức trong việc bảo vệ các loài động vật để đảm bảo sự đa dạng sinh học.</a:t>
            </a:r>
            <a:endParaRPr lang="vi-VN" sz="2800" dirty="0">
              <a:solidFill>
                <a:srgbClr val="FF0066"/>
              </a:solidFill>
              <a:latin typeface="#9Slide05 Phobia" panose="02000506000000020003" pitchFamily="2" charset="0"/>
              <a:cs typeface="Calibri" panose="020F050202020403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1130" t="-17859" r="-15276" b="-52275"/>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510147" y="3834170"/>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4" name="Group 4"/>
          <p:cNvGrpSpPr/>
          <p:nvPr/>
        </p:nvGrpSpPr>
        <p:grpSpPr>
          <a:xfrm>
            <a:off x="1380504" y="1235855"/>
            <a:ext cx="6382993" cy="2436418"/>
            <a:chOff x="0" y="0"/>
            <a:chExt cx="2921900" cy="1115303"/>
          </a:xfrm>
        </p:grpSpPr>
        <p:sp>
          <p:nvSpPr>
            <p:cNvPr id="5" name="Freeform 5"/>
            <p:cNvSpPr/>
            <p:nvPr/>
          </p:nvSpPr>
          <p:spPr>
            <a:xfrm>
              <a:off x="0" y="0"/>
              <a:ext cx="2921900" cy="1115303"/>
            </a:xfrm>
            <a:custGeom>
              <a:avLst/>
              <a:gdLst/>
              <a:ahLst/>
              <a:cxnLst/>
              <a:rect l="l" t="t" r="r" b="b"/>
              <a:pathLst>
                <a:path w="2921900" h="1115303">
                  <a:moveTo>
                    <a:pt x="16374" y="0"/>
                  </a:moveTo>
                  <a:lnTo>
                    <a:pt x="2905526" y="0"/>
                  </a:lnTo>
                  <a:cubicBezTo>
                    <a:pt x="2909869" y="0"/>
                    <a:pt x="2914034" y="1725"/>
                    <a:pt x="2917104" y="4796"/>
                  </a:cubicBezTo>
                  <a:cubicBezTo>
                    <a:pt x="2920175" y="7867"/>
                    <a:pt x="2921900" y="12031"/>
                    <a:pt x="2921900" y="16374"/>
                  </a:cubicBezTo>
                  <a:lnTo>
                    <a:pt x="2921900" y="1098929"/>
                  </a:lnTo>
                  <a:cubicBezTo>
                    <a:pt x="2921900" y="1107972"/>
                    <a:pt x="2914569" y="1115303"/>
                    <a:pt x="2905526" y="1115303"/>
                  </a:cubicBezTo>
                  <a:lnTo>
                    <a:pt x="16374" y="1115303"/>
                  </a:lnTo>
                  <a:cubicBezTo>
                    <a:pt x="12031" y="1115303"/>
                    <a:pt x="7867" y="1113578"/>
                    <a:pt x="4796" y="1110507"/>
                  </a:cubicBezTo>
                  <a:cubicBezTo>
                    <a:pt x="1725" y="1107436"/>
                    <a:pt x="0" y="1103271"/>
                    <a:pt x="0" y="1098929"/>
                  </a:cubicBezTo>
                  <a:lnTo>
                    <a:pt x="0" y="16374"/>
                  </a:lnTo>
                  <a:cubicBezTo>
                    <a:pt x="0" y="12031"/>
                    <a:pt x="1725" y="7867"/>
                    <a:pt x="4796" y="4796"/>
                  </a:cubicBezTo>
                  <a:cubicBezTo>
                    <a:pt x="7867" y="1725"/>
                    <a:pt x="12031" y="0"/>
                    <a:pt x="16374" y="0"/>
                  </a:cubicBezTo>
                  <a:close/>
                </a:path>
              </a:pathLst>
            </a:custGeom>
            <a:solidFill>
              <a:srgbClr val="FFFFFF"/>
            </a:solidFill>
            <a:ln cap="rnd">
              <a:no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 name="TextBox 6"/>
            <p:cNvSpPr txBox="1"/>
            <p:nvPr/>
          </p:nvSpPr>
          <p:spPr>
            <a:xfrm>
              <a:off x="0" y="-38100"/>
              <a:ext cx="2921900" cy="1153403"/>
            </a:xfrm>
            <a:prstGeom prst="rect">
              <a:avLst/>
            </a:prstGeom>
          </p:spPr>
          <p:txBody>
            <a:bodyPr lIns="25400" tIns="25400" rIns="25400" bIns="25400" rtlCol="0" anchor="ctr"/>
            <a:lstStyle/>
            <a:p>
              <a:pPr marL="0" marR="0" lvl="0" indent="0" algn="ctr" defTabSz="457200" rtl="0" eaLnBrk="1" fontAlgn="auto" latinLnBrk="0" hangingPunct="1">
                <a:lnSpc>
                  <a:spcPts val="1330"/>
                </a:lnSpc>
                <a:spcBef>
                  <a:spcPct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7" name="Freeform 7"/>
          <p:cNvSpPr/>
          <p:nvPr/>
        </p:nvSpPr>
        <p:spPr>
          <a:xfrm>
            <a:off x="220820" y="2595089"/>
            <a:ext cx="2948581" cy="2707334"/>
          </a:xfrm>
          <a:custGeom>
            <a:avLst/>
            <a:gdLst/>
            <a:ahLst/>
            <a:cxnLst/>
            <a:rect l="l" t="t" r="r" b="b"/>
            <a:pathLst>
              <a:path w="5897162" h="5414667">
                <a:moveTo>
                  <a:pt x="0" y="0"/>
                </a:moveTo>
                <a:lnTo>
                  <a:pt x="5897162" y="0"/>
                </a:lnTo>
                <a:lnTo>
                  <a:pt x="5897162" y="5414666"/>
                </a:lnTo>
                <a:lnTo>
                  <a:pt x="0" y="5414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Freeform 10"/>
          <p:cNvSpPr/>
          <p:nvPr/>
        </p:nvSpPr>
        <p:spPr>
          <a:xfrm flipH="1">
            <a:off x="6960350" y="2849779"/>
            <a:ext cx="1958265" cy="2293721"/>
          </a:xfrm>
          <a:custGeom>
            <a:avLst/>
            <a:gdLst/>
            <a:ahLst/>
            <a:cxnLst/>
            <a:rect l="l" t="t" r="r" b="b"/>
            <a:pathLst>
              <a:path w="3916529" h="4587442">
                <a:moveTo>
                  <a:pt x="3916528" y="0"/>
                </a:moveTo>
                <a:lnTo>
                  <a:pt x="0" y="0"/>
                </a:lnTo>
                <a:lnTo>
                  <a:pt x="0" y="4587442"/>
                </a:lnTo>
                <a:lnTo>
                  <a:pt x="3916528" y="4587442"/>
                </a:lnTo>
                <a:lnTo>
                  <a:pt x="3916528" y="0"/>
                </a:lnTo>
                <a:close/>
              </a:path>
            </a:pathLst>
          </a:custGeom>
          <a:blipFill>
            <a:blip r:embed="rId7"/>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1" name="Freeform 11"/>
          <p:cNvSpPr/>
          <p:nvPr/>
        </p:nvSpPr>
        <p:spPr>
          <a:xfrm flipH="1">
            <a:off x="-332245" y="-244102"/>
            <a:ext cx="2305419" cy="2020386"/>
          </a:xfrm>
          <a:custGeom>
            <a:avLst/>
            <a:gdLst/>
            <a:ahLst/>
            <a:cxnLst/>
            <a:rect l="l" t="t" r="r" b="b"/>
            <a:pathLst>
              <a:path w="4610838" h="4040771">
                <a:moveTo>
                  <a:pt x="4610837" y="0"/>
                </a:moveTo>
                <a:lnTo>
                  <a:pt x="0" y="0"/>
                </a:lnTo>
                <a:lnTo>
                  <a:pt x="0" y="4040770"/>
                </a:lnTo>
                <a:lnTo>
                  <a:pt x="4610837" y="4040770"/>
                </a:lnTo>
                <a:lnTo>
                  <a:pt x="4610837"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7117265" y="-244102"/>
            <a:ext cx="2305419" cy="2020386"/>
          </a:xfrm>
          <a:custGeom>
            <a:avLst/>
            <a:gdLst/>
            <a:ahLst/>
            <a:cxnLst/>
            <a:rect l="l" t="t" r="r" b="b"/>
            <a:pathLst>
              <a:path w="4610838" h="4040771">
                <a:moveTo>
                  <a:pt x="0" y="0"/>
                </a:moveTo>
                <a:lnTo>
                  <a:pt x="4610838" y="0"/>
                </a:lnTo>
                <a:lnTo>
                  <a:pt x="4610838" y="4040770"/>
                </a:lnTo>
                <a:lnTo>
                  <a:pt x="0" y="4040770"/>
                </a:lnTo>
                <a:lnTo>
                  <a:pt x="0" y="0"/>
                </a:lnTo>
                <a:close/>
              </a:path>
            </a:pathLst>
          </a:custGeom>
          <a:blipFill>
            <a:blip r:embed="rId8">
              <a:extLst>
                <a:ext uri="{96DAC541-7B7A-43D3-8B79-37D633B846F1}">
                  <asvg:svgBlip xmlns:asvg="http://schemas.microsoft.com/office/drawing/2016/SVG/main" r:embed="rId10"/>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2983443" y="240125"/>
            <a:ext cx="803493" cy="788575"/>
          </a:xfrm>
          <a:custGeom>
            <a:avLst/>
            <a:gdLst/>
            <a:ahLst/>
            <a:cxnLst/>
            <a:rect l="l" t="t" r="r" b="b"/>
            <a:pathLst>
              <a:path w="1606985" h="1577150">
                <a:moveTo>
                  <a:pt x="0" y="0"/>
                </a:moveTo>
                <a:lnTo>
                  <a:pt x="1606985" y="0"/>
                </a:lnTo>
                <a:lnTo>
                  <a:pt x="1606985" y="1577150"/>
                </a:lnTo>
                <a:lnTo>
                  <a:pt x="0" y="15771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a:off x="4680836" y="120063"/>
            <a:ext cx="803493" cy="788575"/>
          </a:xfrm>
          <a:custGeom>
            <a:avLst/>
            <a:gdLst/>
            <a:ahLst/>
            <a:cxnLst/>
            <a:rect l="l" t="t" r="r" b="b"/>
            <a:pathLst>
              <a:path w="1606985" h="1577150">
                <a:moveTo>
                  <a:pt x="0" y="0"/>
                </a:moveTo>
                <a:lnTo>
                  <a:pt x="1606985" y="0"/>
                </a:lnTo>
                <a:lnTo>
                  <a:pt x="1606985" y="1577150"/>
                </a:lnTo>
                <a:lnTo>
                  <a:pt x="0" y="15771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8" name="Picture 7">
            <a:extLst>
              <a:ext uri="{FF2B5EF4-FFF2-40B4-BE49-F238E27FC236}">
                <a16:creationId xmlns:a16="http://schemas.microsoft.com/office/drawing/2014/main" id="{74AA5C71-A0AE-B607-212E-1B6A1561B5CB}"/>
              </a:ext>
            </a:extLst>
          </p:cNvPr>
          <p:cNvPicPr>
            <a:picLocks noChangeAspect="1"/>
          </p:cNvPicPr>
          <p:nvPr/>
        </p:nvPicPr>
        <p:blipFill>
          <a:blip r:embed="rId13"/>
          <a:stretch>
            <a:fillRect/>
          </a:stretch>
        </p:blipFill>
        <p:spPr>
          <a:xfrm>
            <a:off x="2480891" y="1962097"/>
            <a:ext cx="4182218" cy="1219306"/>
          </a:xfrm>
          <a:prstGeom prst="rect">
            <a:avLst/>
          </a:prstGeom>
        </p:spPr>
      </p:pic>
    </p:spTree>
    <p:extLst>
      <p:ext uri="{BB962C8B-B14F-4D97-AF65-F5344CB8AC3E}">
        <p14:creationId xmlns:p14="http://schemas.microsoft.com/office/powerpoint/2010/main" val="605711698"/>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alpha val="78000"/>
            </a:srgbClr>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pic>
        <p:nvPicPr>
          <p:cNvPr id="25" name="Picture 2" descr="Book Cartoon Images - Free Download on Freepik">
            <a:extLst>
              <a:ext uri="{FF2B5EF4-FFF2-40B4-BE49-F238E27FC236}">
                <a16:creationId xmlns:a16="http://schemas.microsoft.com/office/drawing/2014/main" id="{10C550A1-2145-4D59-A819-E5AE0A52647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5000" b="46000" l="5278" r="53056">
                        <a14:foregroundMark x1="50833" y1="45333" x2="50833" y2="45333"/>
                        <a14:foregroundMark x1="53333" y1="41000" x2="53333" y2="41000"/>
                        <a14:foregroundMark x1="17500" y1="46000" x2="17500" y2="46000"/>
                        <a14:foregroundMark x1="10278" y1="34333" x2="27778" y2="26667"/>
                      </a14:backgroundRemoval>
                    </a14:imgEffect>
                  </a14:imgLayer>
                </a14:imgProps>
              </a:ext>
              <a:ext uri="{28A0092B-C50C-407E-A947-70E740481C1C}">
                <a14:useLocalDpi xmlns:a14="http://schemas.microsoft.com/office/drawing/2010/main" val="0"/>
              </a:ext>
            </a:extLst>
          </a:blip>
          <a:srcRect r="45399" b="50000"/>
          <a:stretch/>
        </p:blipFill>
        <p:spPr bwMode="auto">
          <a:xfrm>
            <a:off x="7259377" y="3424468"/>
            <a:ext cx="1674374" cy="127772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F739B95-C2BC-4270-B6F0-A26AB07237A6}"/>
              </a:ext>
            </a:extLst>
          </p:cNvPr>
          <p:cNvSpPr txBox="1"/>
          <p:nvPr/>
        </p:nvSpPr>
        <p:spPr>
          <a:xfrm>
            <a:off x="1812443" y="1905267"/>
            <a:ext cx="5728387" cy="2009061"/>
          </a:xfrm>
          <a:prstGeom prst="roundRect">
            <a:avLst/>
          </a:prstGeom>
          <a:solidFill>
            <a:schemeClr val="bg1"/>
          </a:solidFill>
          <a:ln w="38100">
            <a:solidFill>
              <a:schemeClr val="accent1"/>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a:ln>
                  <a:noFill/>
                </a:ln>
                <a:solidFill>
                  <a:srgbClr val="000000"/>
                </a:solidFill>
                <a:effectLst/>
                <a:uLnTx/>
                <a:uFillTx/>
                <a:latin typeface="Arial"/>
                <a:ea typeface="Roboto" panose="02000000000000000000" pitchFamily="2" charset="0"/>
                <a:cs typeface="Arial"/>
                <a:sym typeface="Arial"/>
              </a:rPr>
              <a:t>Toàn bài đọc với giọng thong thả</a:t>
            </a:r>
            <a:endParaRPr kumimoji="0" lang="en-US" sz="2800" b="0" i="0" u="none" strike="noStrike" kern="0" cap="none" spc="0" normalizeH="0" baseline="0" noProof="0">
              <a:ln>
                <a:noFill/>
              </a:ln>
              <a:solidFill>
                <a:srgbClr val="000000"/>
              </a:solidFill>
              <a:effectLst/>
              <a:uLnTx/>
              <a:uFillTx/>
              <a:latin typeface="Arial"/>
              <a:ea typeface="Roboto" panose="02000000000000000000" pitchFamily="2"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rial"/>
                <a:ea typeface="Roboto" panose="02000000000000000000" pitchFamily="2" charset="0"/>
                <a:cs typeface="Arial"/>
                <a:sym typeface="Arial"/>
              </a:rPr>
              <a:t>Nhấn giọng ở những từ ngữ chỉ thông tin và hoạt động đáng chú ý của khu bảo tồn.</a:t>
            </a:r>
            <a:endParaRPr kumimoji="0" lang="en-US" sz="2800" b="0" i="0" u="none" strike="noStrike" kern="0" cap="none" spc="0" normalizeH="0" baseline="0" noProof="0" dirty="0">
              <a:ln>
                <a:noFill/>
              </a:ln>
              <a:solidFill>
                <a:srgbClr val="000000"/>
              </a:solidFill>
              <a:effectLst/>
              <a:uLnTx/>
              <a:uFillTx/>
              <a:latin typeface="Arial"/>
              <a:ea typeface="Roboto" panose="02000000000000000000" pitchFamily="2" charset="0"/>
              <a:cs typeface="Arial"/>
              <a:sym typeface="Arial"/>
            </a:endParaRPr>
          </a:p>
        </p:txBody>
      </p:sp>
      <p:pic>
        <p:nvPicPr>
          <p:cNvPr id="5" name="Picture 4">
            <a:extLst>
              <a:ext uri="{FF2B5EF4-FFF2-40B4-BE49-F238E27FC236}">
                <a16:creationId xmlns:a16="http://schemas.microsoft.com/office/drawing/2014/main" id="{39FC6C0C-CF93-D1CC-6430-D941F5B28E41}"/>
              </a:ext>
            </a:extLst>
          </p:cNvPr>
          <p:cNvPicPr>
            <a:picLocks noChangeAspect="1"/>
          </p:cNvPicPr>
          <p:nvPr/>
        </p:nvPicPr>
        <p:blipFill>
          <a:blip r:embed="rId10"/>
          <a:stretch>
            <a:fillRect/>
          </a:stretch>
        </p:blipFill>
        <p:spPr>
          <a:xfrm>
            <a:off x="2421642" y="423747"/>
            <a:ext cx="4102964" cy="2243522"/>
          </a:xfrm>
          <a:prstGeom prst="rect">
            <a:avLst/>
          </a:prstGeom>
        </p:spPr>
      </p:pic>
    </p:spTree>
    <p:extLst>
      <p:ext uri="{BB962C8B-B14F-4D97-AF65-F5344CB8AC3E}">
        <p14:creationId xmlns:p14="http://schemas.microsoft.com/office/powerpoint/2010/main" val="313955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Rectangle: Rounded Corners 1">
            <a:extLst>
              <a:ext uri="{FF2B5EF4-FFF2-40B4-BE49-F238E27FC236}">
                <a16:creationId xmlns:a16="http://schemas.microsoft.com/office/drawing/2014/main" id="{7E5668AB-DBD8-4DBC-8690-0D4F48356C8F}"/>
              </a:ext>
            </a:extLst>
          </p:cNvPr>
          <p:cNvSpPr/>
          <p:nvPr/>
        </p:nvSpPr>
        <p:spPr>
          <a:xfrm>
            <a:off x="342900" y="285750"/>
            <a:ext cx="8538210" cy="4672202"/>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BAD77118-0C4A-E5BD-8B9B-303FBD5A0B32}"/>
              </a:ext>
            </a:extLst>
          </p:cNvPr>
          <p:cNvSpPr txBox="1"/>
          <p:nvPr/>
        </p:nvSpPr>
        <p:spPr>
          <a:xfrm>
            <a:off x="526894" y="185548"/>
            <a:ext cx="8170222" cy="4768806"/>
          </a:xfrm>
          <a:prstGeom prst="rect">
            <a:avLst/>
          </a:prstGeom>
          <a:noFill/>
        </p:spPr>
        <p:txBody>
          <a:bodyPr wrap="square" rtlCol="0">
            <a:spAutoFit/>
          </a:bodyPr>
          <a:lstStyle/>
          <a:p>
            <a:pPr marL="67945" marR="59055" indent="111760" algn="just">
              <a:lnSpc>
                <a:spcPct val="115000"/>
              </a:lnSpc>
            </a:pPr>
            <a:r>
              <a:rPr lang="vi-VN" sz="2400" b="1" i="1">
                <a:effectLst/>
                <a:latin typeface="Times New Roman" panose="02020603050405020304" pitchFamily="18" charset="0"/>
                <a:ea typeface="Times New Roman" panose="02020603050405020304" pitchFamily="18" charset="0"/>
              </a:rPr>
              <a:t>Mỗi năm,/ đội ngũ chuyên gia,/ bác sĩ thú y và y tá của bệnh</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viện</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động</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vật/</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đã</a:t>
            </a:r>
            <a:r>
              <a:rPr lang="vi-VN" sz="2400" b="1" i="1"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chăm</a:t>
            </a:r>
            <a:r>
              <a:rPr lang="vi-VN" sz="2400" b="1" i="1" u="sng"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sóc</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cho</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hơn</a:t>
            </a:r>
            <a:r>
              <a:rPr lang="vi-VN" sz="2400" b="1" i="1"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1</a:t>
            </a:r>
            <a:r>
              <a:rPr lang="vi-VN" sz="2400" b="1" i="1" u="sng"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500</a:t>
            </a:r>
            <a:r>
              <a:rPr lang="vi-VN" sz="2400" b="1" i="1" u="sng"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cá</a:t>
            </a:r>
            <a:r>
              <a:rPr lang="vi-VN" sz="2400" b="1" i="1" u="sng" spc="-2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thể</a:t>
            </a:r>
            <a:r>
              <a:rPr lang="vi-VN" sz="2400" b="1" i="1" spc="-2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động vật bản địa.// Những người yêu động vật có thể </a:t>
            </a:r>
            <a:r>
              <a:rPr lang="vi-VN" sz="2400" b="1" i="1" u="sng">
                <a:effectLst/>
                <a:latin typeface="Times New Roman" panose="02020603050405020304" pitchFamily="18" charset="0"/>
                <a:ea typeface="Times New Roman" panose="02020603050405020304" pitchFamily="18" charset="0"/>
              </a:rPr>
              <a:t>ghé thăm</a:t>
            </a:r>
            <a:r>
              <a:rPr lang="vi-VN" sz="2400" b="1" i="1">
                <a:effectLst/>
                <a:latin typeface="Times New Roman" panose="02020603050405020304" pitchFamily="18" charset="0"/>
                <a:ea typeface="Times New Roman" panose="02020603050405020304" pitchFamily="18" charset="0"/>
              </a:rPr>
              <a:t> một số “bệnh nhân” </a:t>
            </a:r>
            <a:r>
              <a:rPr lang="vi-VN" sz="2400" b="1" i="1" u="sng">
                <a:effectLst/>
                <a:latin typeface="Times New Roman" panose="02020603050405020304" pitchFamily="18" charset="0"/>
                <a:ea typeface="Times New Roman" panose="02020603050405020304" pitchFamily="18" charset="0"/>
              </a:rPr>
              <a:t>đang hồi phục</a:t>
            </a:r>
            <a:r>
              <a:rPr lang="vi-VN" sz="2400" b="1" i="1">
                <a:effectLst/>
                <a:latin typeface="Times New Roman" panose="02020603050405020304" pitchFamily="18" charset="0"/>
                <a:ea typeface="Times New Roman" panose="02020603050405020304" pitchFamily="18" charset="0"/>
              </a:rPr>
              <a:t>,/ xem bác sĩ thú y làm việc/</a:t>
            </a:r>
            <a:r>
              <a:rPr lang="vi-VN" sz="2400" b="1" i="1" spc="-2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hoặc</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tận</a:t>
            </a:r>
            <a:r>
              <a:rPr lang="vi-VN" sz="2400" b="1" i="1" spc="-2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tình</a:t>
            </a:r>
            <a:r>
              <a:rPr lang="vi-VN" sz="2400" b="1" i="1" spc="-30">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chữa</a:t>
            </a:r>
            <a:r>
              <a:rPr lang="vi-VN" sz="2400" b="1" i="1" u="sng" spc="-30">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trị</a:t>
            </a:r>
            <a:r>
              <a:rPr lang="vi-VN" sz="2400" b="1" i="1" spc="-2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cho</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những</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con</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vật</a:t>
            </a:r>
            <a:r>
              <a:rPr lang="vi-VN" sz="2400" b="1" i="1" spc="-2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bị</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ốm/</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hay</a:t>
            </a:r>
            <a:r>
              <a:rPr lang="vi-VN" sz="2400" b="1" i="1" spc="-2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bị </a:t>
            </a:r>
            <a:r>
              <a:rPr lang="vi-VN" sz="2400" b="1" i="1" spc="-10">
                <a:effectLst/>
                <a:latin typeface="Times New Roman" panose="02020603050405020304" pitchFamily="18" charset="0"/>
                <a:ea typeface="Times New Roman" panose="02020603050405020304" pitchFamily="18" charset="0"/>
              </a:rPr>
              <a:t>thương.//</a:t>
            </a:r>
            <a:endParaRPr lang="en-US" sz="1800" b="1">
              <a:effectLst/>
              <a:latin typeface="Times New Roman" panose="02020603050405020304" pitchFamily="18" charset="0"/>
              <a:ea typeface="Times New Roman" panose="02020603050405020304" pitchFamily="18" charset="0"/>
            </a:endParaRPr>
          </a:p>
          <a:p>
            <a:pPr marL="67945" marR="59690" indent="111760" algn="just">
              <a:lnSpc>
                <a:spcPct val="115000"/>
              </a:lnSpc>
              <a:spcBef>
                <a:spcPts val="300"/>
              </a:spcBef>
              <a:spcAft>
                <a:spcPts val="0"/>
              </a:spcAft>
            </a:pPr>
            <a:r>
              <a:rPr lang="vi-VN" sz="2400" b="1" i="1">
                <a:effectLst/>
                <a:latin typeface="Times New Roman" panose="02020603050405020304" pitchFamily="18" charset="0"/>
                <a:ea typeface="Times New Roman" panose="02020603050405020304" pitchFamily="18" charset="0"/>
              </a:rPr>
              <a:t>Đến đây,/ du khách có dịp </a:t>
            </a:r>
            <a:r>
              <a:rPr lang="vi-VN" sz="2400" b="1" i="1" u="sng">
                <a:effectLst/>
                <a:latin typeface="Times New Roman" panose="02020603050405020304" pitchFamily="18" charset="0"/>
                <a:ea typeface="Times New Roman" panose="02020603050405020304" pitchFamily="18" charset="0"/>
              </a:rPr>
              <a:t>chiêm ngưỡng</a:t>
            </a:r>
            <a:r>
              <a:rPr lang="vi-VN" sz="2400" b="1" i="1">
                <a:effectLst/>
                <a:latin typeface="Times New Roman" panose="02020603050405020304" pitchFamily="18" charset="0"/>
                <a:ea typeface="Times New Roman" panose="02020603050405020304" pitchFamily="18" charset="0"/>
              </a:rPr>
              <a:t> loài chim săn mồi</a:t>
            </a:r>
            <a:r>
              <a:rPr lang="vi-VN" sz="2400" b="1" i="1" spc="-4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sải</a:t>
            </a:r>
            <a:r>
              <a:rPr lang="vi-VN" sz="2400" b="1" i="1" spc="-4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cánh</a:t>
            </a:r>
            <a:r>
              <a:rPr lang="vi-VN" sz="2400" b="1" i="1" spc="-5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trên</a:t>
            </a:r>
            <a:r>
              <a:rPr lang="vi-VN" sz="2400" b="1" i="1" spc="-4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bầu</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trời,/</a:t>
            </a:r>
            <a:r>
              <a:rPr lang="vi-VN" sz="2400" b="1" i="1" spc="-45">
                <a:effectLst/>
                <a:latin typeface="Times New Roman" panose="02020603050405020304" pitchFamily="18" charset="0"/>
                <a:ea typeface="Times New Roman" panose="02020603050405020304" pitchFamily="18" charset="0"/>
              </a:rPr>
              <a:t> </a:t>
            </a:r>
            <a:r>
              <a:rPr lang="vi-VN" sz="2400" b="1" i="1" u="sng">
                <a:effectLst/>
                <a:latin typeface="Times New Roman" panose="02020603050405020304" pitchFamily="18" charset="0"/>
                <a:ea typeface="Times New Roman" panose="02020603050405020304" pitchFamily="18" charset="0"/>
              </a:rPr>
              <a:t>ngắm</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dáng</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vẻ</a:t>
            </a:r>
            <a:r>
              <a:rPr lang="vi-VN" sz="2400" b="1" i="1" spc="-45">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đáng</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yêu</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của</a:t>
            </a:r>
            <a:r>
              <a:rPr lang="vi-VN" sz="2400" b="1" i="1" spc="-5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loài gấu</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túi</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đu</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ngủ</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trên</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cành</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cây,...//</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Cũng</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ở</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đây,/</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du</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khách</a:t>
            </a:r>
            <a:r>
              <a:rPr lang="vi-VN" sz="2400" b="1" i="1" spc="-30">
                <a:effectLst/>
                <a:latin typeface="Times New Roman" panose="02020603050405020304" pitchFamily="18" charset="0"/>
                <a:ea typeface="Times New Roman" panose="02020603050405020304" pitchFamily="18" charset="0"/>
              </a:rPr>
              <a:t> </a:t>
            </a:r>
            <a:r>
              <a:rPr lang="vi-VN" sz="2400" b="1" i="1">
                <a:effectLst/>
                <a:latin typeface="Times New Roman" panose="02020603050405020304" pitchFamily="18" charset="0"/>
                <a:ea typeface="Times New Roman" panose="02020603050405020304" pitchFamily="18" charset="0"/>
              </a:rPr>
              <a:t>còn được </a:t>
            </a:r>
            <a:r>
              <a:rPr lang="vi-VN" sz="2400" b="1" i="1" u="sng">
                <a:effectLst/>
                <a:latin typeface="Times New Roman" panose="02020603050405020304" pitchFamily="18" charset="0"/>
                <a:ea typeface="Times New Roman" panose="02020603050405020304" pitchFamily="18" charset="0"/>
              </a:rPr>
              <a:t>xem</a:t>
            </a:r>
            <a:r>
              <a:rPr lang="vi-VN" sz="2400" b="1" i="1">
                <a:effectLst/>
                <a:latin typeface="Times New Roman" panose="02020603050405020304" pitchFamily="18" charset="0"/>
                <a:ea typeface="Times New Roman" panose="02020603050405020304" pitchFamily="18" charset="0"/>
              </a:rPr>
              <a:t> các chú vẹt/ phô diễn bộ lông lộng lẫy/ trong chương trình biểu diễn “Linh hồn của bầu trời” nổi tiếng/ hay </a:t>
            </a:r>
            <a:r>
              <a:rPr lang="vi-VN" sz="2400" b="1" i="1" u="sng">
                <a:effectLst/>
                <a:latin typeface="Times New Roman" panose="02020603050405020304" pitchFamily="18" charset="0"/>
                <a:ea typeface="Times New Roman" panose="02020603050405020304" pitchFamily="18" charset="0"/>
              </a:rPr>
              <a:t>chơi đùa</a:t>
            </a:r>
            <a:r>
              <a:rPr lang="vi-VN" sz="2400" b="1" i="1">
                <a:effectLst/>
                <a:latin typeface="Times New Roman" panose="02020603050405020304" pitchFamily="18" charset="0"/>
                <a:ea typeface="Times New Roman" panose="02020603050405020304" pitchFamily="18" charset="0"/>
              </a:rPr>
              <a:t> cùng loài thú mỏ vịt duy nhất trên thế giới.//</a:t>
            </a:r>
            <a:endParaRPr lang="en-US" sz="1800" b="1">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91228381"/>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71C4A0C-3230-8085-B53A-CE367BE47883}"/>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2">
            <a:extLst>
              <a:ext uri="{FF2B5EF4-FFF2-40B4-BE49-F238E27FC236}">
                <a16:creationId xmlns:a16="http://schemas.microsoft.com/office/drawing/2014/main" id="{46028C5F-8095-8A3A-4921-85AE3933A5E1}"/>
              </a:ext>
            </a:extLst>
          </p:cNvPr>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Freeform 13">
            <a:extLst>
              <a:ext uri="{FF2B5EF4-FFF2-40B4-BE49-F238E27FC236}">
                <a16:creationId xmlns:a16="http://schemas.microsoft.com/office/drawing/2014/main" id="{F6BC7F7D-FE1C-1523-F005-9EBACBE82700}"/>
              </a:ext>
            </a:extLst>
          </p:cNvPr>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10" name="Group 9">
            <a:extLst>
              <a:ext uri="{FF2B5EF4-FFF2-40B4-BE49-F238E27FC236}">
                <a16:creationId xmlns:a16="http://schemas.microsoft.com/office/drawing/2014/main" id="{636DC5A4-355F-4798-BBFF-73EE77768341}"/>
              </a:ext>
            </a:extLst>
          </p:cNvPr>
          <p:cNvGrpSpPr/>
          <p:nvPr/>
        </p:nvGrpSpPr>
        <p:grpSpPr>
          <a:xfrm>
            <a:off x="4696037" y="148540"/>
            <a:ext cx="4325245" cy="2530788"/>
            <a:chOff x="3075433" y="1255651"/>
            <a:chExt cx="4325245" cy="2530788"/>
          </a:xfrm>
        </p:grpSpPr>
        <p:sp>
          <p:nvSpPr>
            <p:cNvPr id="12" name="Rectangle: Rounded Corners 6">
              <a:extLst>
                <a:ext uri="{FF2B5EF4-FFF2-40B4-BE49-F238E27FC236}">
                  <a16:creationId xmlns:a16="http://schemas.microsoft.com/office/drawing/2014/main" id="{BFA7A6AA-CF83-4BCF-AFDD-3E2501304D73}"/>
                </a:ext>
              </a:extLst>
            </p:cNvPr>
            <p:cNvSpPr/>
            <p:nvPr/>
          </p:nvSpPr>
          <p:spPr>
            <a:xfrm>
              <a:off x="3075433" y="1724298"/>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2800" b="0" i="0" dirty="0" err="1">
                  <a:solidFill>
                    <a:srgbClr val="000000"/>
                  </a:solidFill>
                  <a:effectLst/>
                  <a:latin typeface="UTM Duepuntozero" panose="02040603050506020204" pitchFamily="18" charset="0"/>
                </a:rPr>
                <a:t>Phân</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công</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đọc</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theo</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đoạn</a:t>
              </a:r>
              <a:r>
                <a:rPr lang="en-US" sz="2800" b="0" i="0" dirty="0">
                  <a:solidFill>
                    <a:srgbClr val="000000"/>
                  </a:solidFill>
                  <a:effectLst/>
                  <a:latin typeface="UTM Duepuntozero" panose="02040603050506020204" pitchFamily="18" charset="0"/>
                </a:rPr>
                <a:t>.</a:t>
              </a:r>
            </a:p>
            <a:p>
              <a:pPr marL="568325" algn="just">
                <a:lnSpc>
                  <a:spcPct val="120000"/>
                </a:lnSpc>
              </a:pPr>
              <a:r>
                <a:rPr lang="en-US" sz="2800" b="0" i="0" dirty="0" err="1">
                  <a:solidFill>
                    <a:srgbClr val="000000"/>
                  </a:solidFill>
                  <a:effectLst/>
                  <a:latin typeface="UTM Duepuntozero" panose="02040603050506020204" pitchFamily="18" charset="0"/>
                </a:rPr>
                <a:t>Tất</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cả</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thành</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viên</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đều</a:t>
              </a:r>
              <a:r>
                <a:rPr lang="en-US" sz="2800" b="0" i="0" dirty="0">
                  <a:solidFill>
                    <a:srgbClr val="000000"/>
                  </a:solidFill>
                  <a:effectLst/>
                  <a:latin typeface="UTM Duepuntozero" panose="02040603050506020204" pitchFamily="18" charset="0"/>
                </a:rPr>
                <a:t> </a:t>
              </a:r>
              <a:r>
                <a:rPr lang="en-US" sz="2800" b="0" i="0" dirty="0" err="1">
                  <a:solidFill>
                    <a:srgbClr val="000000"/>
                  </a:solidFill>
                  <a:effectLst/>
                  <a:latin typeface="UTM Duepuntozero" panose="02040603050506020204" pitchFamily="18" charset="0"/>
                </a:rPr>
                <a:t>đọc</a:t>
              </a:r>
              <a:r>
                <a:rPr lang="en-US" sz="2800" b="0" i="0" dirty="0">
                  <a:solidFill>
                    <a:srgbClr val="000000"/>
                  </a:solidFill>
                  <a:effectLst/>
                  <a:latin typeface="UTM Duepuntozero" panose="02040603050506020204" pitchFamily="18" charset="0"/>
                </a:rPr>
                <a:t>.</a:t>
              </a:r>
            </a:p>
            <a:p>
              <a:pPr marL="568325" algn="just">
                <a:lnSpc>
                  <a:spcPct val="120000"/>
                </a:lnSpc>
              </a:pPr>
              <a:r>
                <a:rPr lang="en-US" sz="2800" dirty="0" err="1">
                  <a:solidFill>
                    <a:srgbClr val="000000"/>
                  </a:solidFill>
                  <a:latin typeface="UTM Duepuntozero" panose="02040603050506020204" pitchFamily="18" charset="0"/>
                </a:rPr>
                <a:t>Giải</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nghĩa</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từ</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cùng</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nhau</a:t>
              </a:r>
              <a:r>
                <a:rPr lang="en-US" sz="2800" dirty="0">
                  <a:solidFill>
                    <a:srgbClr val="000000"/>
                  </a:solidFill>
                  <a:latin typeface="UTM Duepuntozero" panose="02040603050506020204" pitchFamily="18" charset="0"/>
                </a:rPr>
                <a:t>.</a:t>
              </a:r>
              <a:r>
                <a:rPr lang="en-US" sz="2800" b="0" i="0" dirty="0">
                  <a:solidFill>
                    <a:srgbClr val="000000"/>
                  </a:solidFill>
                  <a:effectLst/>
                  <a:latin typeface="UTM Duepuntozero" panose="02040603050506020204" pitchFamily="18" charset="0"/>
                </a:rPr>
                <a:t> </a:t>
              </a:r>
              <a:endParaRPr lang="vi-VN" sz="2800" b="0" i="0" dirty="0">
                <a:solidFill>
                  <a:srgbClr val="000000"/>
                </a:solidFill>
                <a:effectLst/>
              </a:endParaRPr>
            </a:p>
          </p:txBody>
        </p:sp>
        <p:sp>
          <p:nvSpPr>
            <p:cNvPr id="13" name="Rectangle: Rounded Corners 12">
              <a:extLst>
                <a:ext uri="{FF2B5EF4-FFF2-40B4-BE49-F238E27FC236}">
                  <a16:creationId xmlns:a16="http://schemas.microsoft.com/office/drawing/2014/main" id="{8B9DF306-11B1-4382-8512-F2385DE6D2FF}"/>
                </a:ext>
              </a:extLst>
            </p:cNvPr>
            <p:cNvSpPr/>
            <p:nvPr/>
          </p:nvSpPr>
          <p:spPr>
            <a:xfrm>
              <a:off x="4193843" y="1255651"/>
              <a:ext cx="2063835"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14" name="Picture 13">
              <a:extLst>
                <a:ext uri="{FF2B5EF4-FFF2-40B4-BE49-F238E27FC236}">
                  <a16:creationId xmlns:a16="http://schemas.microsoft.com/office/drawing/2014/main" id="{4C037396-E6E1-4F80-8270-55CC5E5449B9}"/>
                </a:ext>
              </a:extLst>
            </p:cNvPr>
            <p:cNvPicPr>
              <a:picLocks noChangeAspect="1"/>
            </p:cNvPicPr>
            <p:nvPr/>
          </p:nvPicPr>
          <p:blipFill>
            <a:blip r:embed="rId7"/>
            <a:stretch>
              <a:fillRect/>
            </a:stretch>
          </p:blipFill>
          <p:spPr>
            <a:xfrm flipH="1">
              <a:off x="3114052" y="1948075"/>
              <a:ext cx="570472" cy="570472"/>
            </a:xfrm>
            <a:prstGeom prst="rect">
              <a:avLst/>
            </a:prstGeom>
          </p:spPr>
        </p:pic>
        <p:pic>
          <p:nvPicPr>
            <p:cNvPr id="15" name="Picture 14">
              <a:extLst>
                <a:ext uri="{FF2B5EF4-FFF2-40B4-BE49-F238E27FC236}">
                  <a16:creationId xmlns:a16="http://schemas.microsoft.com/office/drawing/2014/main" id="{5960124D-772E-4A64-8C2E-6390DFBCC6AA}"/>
                </a:ext>
              </a:extLst>
            </p:cNvPr>
            <p:cNvPicPr>
              <a:picLocks noChangeAspect="1"/>
            </p:cNvPicPr>
            <p:nvPr/>
          </p:nvPicPr>
          <p:blipFill>
            <a:blip r:embed="rId7"/>
            <a:stretch>
              <a:fillRect/>
            </a:stretch>
          </p:blipFill>
          <p:spPr>
            <a:xfrm flipH="1">
              <a:off x="3114053" y="2589143"/>
              <a:ext cx="570471" cy="570471"/>
            </a:xfrm>
            <a:prstGeom prst="rect">
              <a:avLst/>
            </a:prstGeom>
          </p:spPr>
        </p:pic>
        <p:pic>
          <p:nvPicPr>
            <p:cNvPr id="16" name="Picture 15">
              <a:extLst>
                <a:ext uri="{FF2B5EF4-FFF2-40B4-BE49-F238E27FC236}">
                  <a16:creationId xmlns:a16="http://schemas.microsoft.com/office/drawing/2014/main" id="{5A5D5912-F5CB-488F-A8A0-EC29081D8946}"/>
                </a:ext>
              </a:extLst>
            </p:cNvPr>
            <p:cNvPicPr>
              <a:picLocks noChangeAspect="1"/>
            </p:cNvPicPr>
            <p:nvPr/>
          </p:nvPicPr>
          <p:blipFill>
            <a:blip r:embed="rId7"/>
            <a:stretch>
              <a:fillRect/>
            </a:stretch>
          </p:blipFill>
          <p:spPr>
            <a:xfrm flipH="1">
              <a:off x="3152674" y="3159614"/>
              <a:ext cx="570470" cy="570470"/>
            </a:xfrm>
            <a:prstGeom prst="rect">
              <a:avLst/>
            </a:prstGeom>
          </p:spPr>
        </p:pic>
      </p:grpSp>
      <p:pic>
        <p:nvPicPr>
          <p:cNvPr id="33" name="Picture 29">
            <a:extLst>
              <a:ext uri="{FF2B5EF4-FFF2-40B4-BE49-F238E27FC236}">
                <a16:creationId xmlns:a16="http://schemas.microsoft.com/office/drawing/2014/main" id="{DF022234-473F-4F5F-BA4B-EDBBFF80653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94197" y="384041"/>
            <a:ext cx="3690048" cy="1620214"/>
          </a:xfrm>
          <a:prstGeom prst="rect">
            <a:avLst/>
          </a:prstGeom>
        </p:spPr>
      </p:pic>
      <p:grpSp>
        <p:nvGrpSpPr>
          <p:cNvPr id="17" name="Group 16">
            <a:extLst>
              <a:ext uri="{FF2B5EF4-FFF2-40B4-BE49-F238E27FC236}">
                <a16:creationId xmlns:a16="http://schemas.microsoft.com/office/drawing/2014/main" id="{E8EDED5C-77E4-4CC4-8342-75D084A7CCC6}"/>
              </a:ext>
            </a:extLst>
          </p:cNvPr>
          <p:cNvGrpSpPr/>
          <p:nvPr/>
        </p:nvGrpSpPr>
        <p:grpSpPr>
          <a:xfrm>
            <a:off x="122718" y="2472902"/>
            <a:ext cx="5445754" cy="2437071"/>
            <a:chOff x="5189220" y="3812803"/>
            <a:chExt cx="5445754" cy="2437071"/>
          </a:xfrm>
        </p:grpSpPr>
        <p:grpSp>
          <p:nvGrpSpPr>
            <p:cNvPr id="18" name="Group 17">
              <a:extLst>
                <a:ext uri="{FF2B5EF4-FFF2-40B4-BE49-F238E27FC236}">
                  <a16:creationId xmlns:a16="http://schemas.microsoft.com/office/drawing/2014/main" id="{7144D597-F031-4B28-9BA3-FDC5260C13CA}"/>
                </a:ext>
              </a:extLst>
            </p:cNvPr>
            <p:cNvGrpSpPr/>
            <p:nvPr/>
          </p:nvGrpSpPr>
          <p:grpSpPr>
            <a:xfrm>
              <a:off x="5189220" y="3812803"/>
              <a:ext cx="5445754" cy="2437071"/>
              <a:chOff x="3323320" y="1250854"/>
              <a:chExt cx="5445754" cy="2437071"/>
            </a:xfrm>
          </p:grpSpPr>
          <p:sp>
            <p:nvSpPr>
              <p:cNvPr id="28" name="Rectangle: Rounded Corners 12">
                <a:extLst>
                  <a:ext uri="{FF2B5EF4-FFF2-40B4-BE49-F238E27FC236}">
                    <a16:creationId xmlns:a16="http://schemas.microsoft.com/office/drawing/2014/main" id="{ED3ED6A3-7C28-4F8A-8CAB-3BD076BE8170}"/>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2800" dirty="0">
                    <a:solidFill>
                      <a:srgbClr val="000000"/>
                    </a:solidFill>
                    <a:latin typeface="UTM Duepuntozero" panose="02040603050506020204" pitchFamily="18" charset="0"/>
                  </a:rPr>
                  <a:t>1.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đúng</a:t>
                </a:r>
                <a:r>
                  <a:rPr lang="en-US" sz="2800" dirty="0">
                    <a:solidFill>
                      <a:srgbClr val="000000"/>
                    </a:solidFill>
                    <a:latin typeface="UTM Duepuntozero" panose="02040603050506020204" pitchFamily="18" charset="0"/>
                  </a:rPr>
                  <a:t>.</a:t>
                </a:r>
              </a:p>
              <a:p>
                <a:pPr algn="just">
                  <a:lnSpc>
                    <a:spcPct val="110000"/>
                  </a:lnSpc>
                </a:pPr>
                <a:r>
                  <a:rPr lang="en-US" sz="2800" dirty="0">
                    <a:solidFill>
                      <a:srgbClr val="000000"/>
                    </a:solidFill>
                    <a:latin typeface="UTM Duepuntozero" panose="02040603050506020204" pitchFamily="18" charset="0"/>
                  </a:rPr>
                  <a:t>2.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to, </a:t>
                </a:r>
                <a:r>
                  <a:rPr lang="en-US" sz="2800" dirty="0" err="1">
                    <a:solidFill>
                      <a:srgbClr val="000000"/>
                    </a:solidFill>
                    <a:latin typeface="UTM Duepuntozero" panose="02040603050506020204" pitchFamily="18" charset="0"/>
                  </a:rPr>
                  <a:t>rõ</a:t>
                </a:r>
                <a:r>
                  <a:rPr lang="en-US" sz="2800" dirty="0">
                    <a:solidFill>
                      <a:srgbClr val="000000"/>
                    </a:solidFill>
                    <a:latin typeface="UTM Duepuntozero" panose="02040603050506020204" pitchFamily="18" charset="0"/>
                  </a:rPr>
                  <a:t>.</a:t>
                </a:r>
              </a:p>
              <a:p>
                <a:pPr algn="just">
                  <a:lnSpc>
                    <a:spcPct val="110000"/>
                  </a:lnSpc>
                </a:pPr>
                <a:r>
                  <a:rPr lang="en-US" sz="2800" dirty="0">
                    <a:solidFill>
                      <a:srgbClr val="000000"/>
                    </a:solidFill>
                    <a:latin typeface="UTM Duepuntozero" panose="02040603050506020204" pitchFamily="18" charset="0"/>
                  </a:rPr>
                  <a:t>3. </a:t>
                </a:r>
                <a:r>
                  <a:rPr lang="en-US" sz="2800" dirty="0" err="1">
                    <a:solidFill>
                      <a:srgbClr val="000000"/>
                    </a:solidFill>
                    <a:latin typeface="UTM Duepuntozero" panose="02040603050506020204" pitchFamily="18" charset="0"/>
                  </a:rPr>
                  <a:t>Đọc</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ngắt</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nghỉ</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đúng</a:t>
                </a:r>
                <a:r>
                  <a:rPr lang="en-US" sz="2800" dirty="0">
                    <a:solidFill>
                      <a:srgbClr val="000000"/>
                    </a:solidFill>
                    <a:latin typeface="UTM Duepuntozero" panose="02040603050506020204" pitchFamily="18" charset="0"/>
                  </a:rPr>
                  <a:t> </a:t>
                </a:r>
                <a:r>
                  <a:rPr lang="en-US" sz="2800" dirty="0" err="1">
                    <a:solidFill>
                      <a:srgbClr val="000000"/>
                    </a:solidFill>
                    <a:latin typeface="UTM Duepuntozero" panose="02040603050506020204" pitchFamily="18" charset="0"/>
                  </a:rPr>
                  <a:t>chỗ</a:t>
                </a:r>
                <a:r>
                  <a:rPr lang="en-US" sz="2800" dirty="0">
                    <a:solidFill>
                      <a:srgbClr val="000000"/>
                    </a:solidFill>
                    <a:latin typeface="UTM Duepuntozero" panose="02040603050506020204" pitchFamily="18" charset="0"/>
                  </a:rPr>
                  <a:t>.</a:t>
                </a:r>
                <a:endParaRPr lang="en-US" sz="2800" b="0" i="0" dirty="0">
                  <a:solidFill>
                    <a:srgbClr val="000000"/>
                  </a:solidFill>
                  <a:effectLst/>
                  <a:latin typeface="UTM Duepuntozero" panose="02040603050506020204" pitchFamily="18" charset="0"/>
                </a:endParaRPr>
              </a:p>
            </p:txBody>
          </p:sp>
          <p:sp>
            <p:nvSpPr>
              <p:cNvPr id="29" name="Rectangle: Rounded Corners 28">
                <a:extLst>
                  <a:ext uri="{FF2B5EF4-FFF2-40B4-BE49-F238E27FC236}">
                    <a16:creationId xmlns:a16="http://schemas.microsoft.com/office/drawing/2014/main" id="{B3B5A515-D85C-4255-B341-CE901B280C62}"/>
                  </a:ext>
                </a:extLst>
              </p:cNvPr>
              <p:cNvSpPr/>
              <p:nvPr/>
            </p:nvSpPr>
            <p:spPr>
              <a:xfrm>
                <a:off x="4156061" y="1250854"/>
                <a:ext cx="3933275"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19" name="Picture 18">
              <a:extLst>
                <a:ext uri="{FF2B5EF4-FFF2-40B4-BE49-F238E27FC236}">
                  <a16:creationId xmlns:a16="http://schemas.microsoft.com/office/drawing/2014/main" id="{96A81430-563D-4429-89CD-CA916B250AAD}"/>
                </a:ext>
              </a:extLst>
            </p:cNvPr>
            <p:cNvPicPr>
              <a:picLocks noChangeAspect="1"/>
            </p:cNvPicPr>
            <p:nvPr/>
          </p:nvPicPr>
          <p:blipFill>
            <a:blip r:embed="rId10"/>
            <a:stretch>
              <a:fillRect/>
            </a:stretch>
          </p:blipFill>
          <p:spPr>
            <a:xfrm>
              <a:off x="7431925" y="4690660"/>
              <a:ext cx="469963" cy="469963"/>
            </a:xfrm>
            <a:prstGeom prst="rect">
              <a:avLst/>
            </a:prstGeom>
          </p:spPr>
        </p:pic>
        <p:pic>
          <p:nvPicPr>
            <p:cNvPr id="20" name="Picture 19">
              <a:extLst>
                <a:ext uri="{FF2B5EF4-FFF2-40B4-BE49-F238E27FC236}">
                  <a16:creationId xmlns:a16="http://schemas.microsoft.com/office/drawing/2014/main" id="{8FB4676E-57B5-45B1-A0C0-D2AF977B7C1A}"/>
                </a:ext>
              </a:extLst>
            </p:cNvPr>
            <p:cNvPicPr>
              <a:picLocks noChangeAspect="1"/>
            </p:cNvPicPr>
            <p:nvPr/>
          </p:nvPicPr>
          <p:blipFill>
            <a:blip r:embed="rId11"/>
            <a:stretch>
              <a:fillRect/>
            </a:stretch>
          </p:blipFill>
          <p:spPr>
            <a:xfrm>
              <a:off x="6875251" y="4690660"/>
              <a:ext cx="469963" cy="469963"/>
            </a:xfrm>
            <a:prstGeom prst="rect">
              <a:avLst/>
            </a:prstGeom>
          </p:spPr>
        </p:pic>
        <p:pic>
          <p:nvPicPr>
            <p:cNvPr id="21" name="Picture 20">
              <a:extLst>
                <a:ext uri="{FF2B5EF4-FFF2-40B4-BE49-F238E27FC236}">
                  <a16:creationId xmlns:a16="http://schemas.microsoft.com/office/drawing/2014/main" id="{8AE7CEA4-2702-47E7-81AB-CBC3116C2F25}"/>
                </a:ext>
              </a:extLst>
            </p:cNvPr>
            <p:cNvPicPr>
              <a:picLocks noChangeAspect="1"/>
            </p:cNvPicPr>
            <p:nvPr/>
          </p:nvPicPr>
          <p:blipFill>
            <a:blip r:embed="rId12"/>
            <a:stretch>
              <a:fillRect/>
            </a:stretch>
          </p:blipFill>
          <p:spPr>
            <a:xfrm>
              <a:off x="7988599" y="4690660"/>
              <a:ext cx="469963" cy="469963"/>
            </a:xfrm>
            <a:prstGeom prst="rect">
              <a:avLst/>
            </a:prstGeom>
          </p:spPr>
        </p:pic>
        <p:pic>
          <p:nvPicPr>
            <p:cNvPr id="22" name="Picture 21">
              <a:extLst>
                <a:ext uri="{FF2B5EF4-FFF2-40B4-BE49-F238E27FC236}">
                  <a16:creationId xmlns:a16="http://schemas.microsoft.com/office/drawing/2014/main" id="{1F7687FA-4F35-4B03-98D1-7C8D7650616E}"/>
                </a:ext>
              </a:extLst>
            </p:cNvPr>
            <p:cNvPicPr>
              <a:picLocks noChangeAspect="1"/>
            </p:cNvPicPr>
            <p:nvPr/>
          </p:nvPicPr>
          <p:blipFill>
            <a:blip r:embed="rId10"/>
            <a:stretch>
              <a:fillRect/>
            </a:stretch>
          </p:blipFill>
          <p:spPr>
            <a:xfrm>
              <a:off x="7666906" y="5309947"/>
              <a:ext cx="469963" cy="469963"/>
            </a:xfrm>
            <a:prstGeom prst="rect">
              <a:avLst/>
            </a:prstGeom>
          </p:spPr>
        </p:pic>
        <p:pic>
          <p:nvPicPr>
            <p:cNvPr id="23" name="Picture 22">
              <a:extLst>
                <a:ext uri="{FF2B5EF4-FFF2-40B4-BE49-F238E27FC236}">
                  <a16:creationId xmlns:a16="http://schemas.microsoft.com/office/drawing/2014/main" id="{2340C855-4F0D-4D25-A7E8-27F24D052248}"/>
                </a:ext>
              </a:extLst>
            </p:cNvPr>
            <p:cNvPicPr>
              <a:picLocks noChangeAspect="1"/>
            </p:cNvPicPr>
            <p:nvPr/>
          </p:nvPicPr>
          <p:blipFill>
            <a:blip r:embed="rId11"/>
            <a:stretch>
              <a:fillRect/>
            </a:stretch>
          </p:blipFill>
          <p:spPr>
            <a:xfrm>
              <a:off x="7110232" y="5309947"/>
              <a:ext cx="469963" cy="469963"/>
            </a:xfrm>
            <a:prstGeom prst="rect">
              <a:avLst/>
            </a:prstGeom>
          </p:spPr>
        </p:pic>
        <p:pic>
          <p:nvPicPr>
            <p:cNvPr id="24" name="Picture 23">
              <a:extLst>
                <a:ext uri="{FF2B5EF4-FFF2-40B4-BE49-F238E27FC236}">
                  <a16:creationId xmlns:a16="http://schemas.microsoft.com/office/drawing/2014/main" id="{5C9AEEEF-1E6D-490C-A627-1FC81FB6F03E}"/>
                </a:ext>
              </a:extLst>
            </p:cNvPr>
            <p:cNvPicPr>
              <a:picLocks noChangeAspect="1"/>
            </p:cNvPicPr>
            <p:nvPr/>
          </p:nvPicPr>
          <p:blipFill>
            <a:blip r:embed="rId12"/>
            <a:stretch>
              <a:fillRect/>
            </a:stretch>
          </p:blipFill>
          <p:spPr>
            <a:xfrm>
              <a:off x="8223580" y="5309947"/>
              <a:ext cx="469963" cy="469963"/>
            </a:xfrm>
            <a:prstGeom prst="rect">
              <a:avLst/>
            </a:prstGeom>
          </p:spPr>
        </p:pic>
        <p:pic>
          <p:nvPicPr>
            <p:cNvPr id="25" name="Picture 24">
              <a:extLst>
                <a:ext uri="{FF2B5EF4-FFF2-40B4-BE49-F238E27FC236}">
                  <a16:creationId xmlns:a16="http://schemas.microsoft.com/office/drawing/2014/main" id="{C696EB35-6E54-4544-A3D1-4DFC8CABEC5C}"/>
                </a:ext>
              </a:extLst>
            </p:cNvPr>
            <p:cNvPicPr>
              <a:picLocks noChangeAspect="1"/>
            </p:cNvPicPr>
            <p:nvPr/>
          </p:nvPicPr>
          <p:blipFill>
            <a:blip r:embed="rId10"/>
            <a:stretch>
              <a:fillRect/>
            </a:stretch>
          </p:blipFill>
          <p:spPr>
            <a:xfrm>
              <a:off x="9373355" y="5728371"/>
              <a:ext cx="469963" cy="469963"/>
            </a:xfrm>
            <a:prstGeom prst="rect">
              <a:avLst/>
            </a:prstGeom>
          </p:spPr>
        </p:pic>
        <p:pic>
          <p:nvPicPr>
            <p:cNvPr id="26" name="Picture 25">
              <a:extLst>
                <a:ext uri="{FF2B5EF4-FFF2-40B4-BE49-F238E27FC236}">
                  <a16:creationId xmlns:a16="http://schemas.microsoft.com/office/drawing/2014/main" id="{0797F12C-9C18-4A23-9620-5F3D4C5D3786}"/>
                </a:ext>
              </a:extLst>
            </p:cNvPr>
            <p:cNvPicPr>
              <a:picLocks noChangeAspect="1"/>
            </p:cNvPicPr>
            <p:nvPr/>
          </p:nvPicPr>
          <p:blipFill>
            <a:blip r:embed="rId11"/>
            <a:stretch>
              <a:fillRect/>
            </a:stretch>
          </p:blipFill>
          <p:spPr>
            <a:xfrm>
              <a:off x="8816681" y="5728371"/>
              <a:ext cx="469963" cy="469963"/>
            </a:xfrm>
            <a:prstGeom prst="rect">
              <a:avLst/>
            </a:prstGeom>
          </p:spPr>
        </p:pic>
        <p:pic>
          <p:nvPicPr>
            <p:cNvPr id="27" name="Picture 26">
              <a:extLst>
                <a:ext uri="{FF2B5EF4-FFF2-40B4-BE49-F238E27FC236}">
                  <a16:creationId xmlns:a16="http://schemas.microsoft.com/office/drawing/2014/main" id="{E5FEA0C2-C466-41D1-BD19-A96547C706B8}"/>
                </a:ext>
              </a:extLst>
            </p:cNvPr>
            <p:cNvPicPr>
              <a:picLocks noChangeAspect="1"/>
            </p:cNvPicPr>
            <p:nvPr/>
          </p:nvPicPr>
          <p:blipFill>
            <a:blip r:embed="rId12"/>
            <a:stretch>
              <a:fillRect/>
            </a:stretch>
          </p:blipFill>
          <p:spPr>
            <a:xfrm>
              <a:off x="9930029" y="5728371"/>
              <a:ext cx="469963" cy="469963"/>
            </a:xfrm>
            <a:prstGeom prst="rect">
              <a:avLst/>
            </a:prstGeom>
          </p:spPr>
        </p:pic>
      </p:grpSp>
      <p:sp>
        <p:nvSpPr>
          <p:cNvPr id="32" name="TextBox 31">
            <a:extLst>
              <a:ext uri="{FF2B5EF4-FFF2-40B4-BE49-F238E27FC236}">
                <a16:creationId xmlns:a16="http://schemas.microsoft.com/office/drawing/2014/main" id="{85D9A454-0436-4727-BBDA-961E85FA2638}"/>
              </a:ext>
            </a:extLst>
          </p:cNvPr>
          <p:cNvSpPr txBox="1"/>
          <p:nvPr/>
        </p:nvSpPr>
        <p:spPr>
          <a:xfrm>
            <a:off x="-1545512" y="462325"/>
            <a:ext cx="7889965" cy="1323439"/>
          </a:xfrm>
          <a:prstGeom prst="rect">
            <a:avLst/>
          </a:prstGeom>
          <a:noFill/>
        </p:spPr>
        <p:txBody>
          <a:bodyPr wrap="square" rtlCol="0">
            <a:spAutoFit/>
          </a:bodyPr>
          <a:lstStyle/>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LUYỆN ĐỌC </a:t>
            </a:r>
            <a:endParaRPr lang="vi-VN"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endParaRPr>
          </a:p>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TRONG NHÓM</a:t>
            </a:r>
          </a:p>
        </p:txBody>
      </p:sp>
    </p:spTree>
    <p:extLst>
      <p:ext uri="{BB962C8B-B14F-4D97-AF65-F5344CB8AC3E}">
        <p14:creationId xmlns:p14="http://schemas.microsoft.com/office/powerpoint/2010/main" val="24615275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6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14:bounceEnd="66000">
                                          <p:cBhvr additive="base">
                                            <p:cTn id="16"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fill="hold"/>
                                            <p:tgtEl>
                                              <p:spTgt spid="17"/>
                                            </p:tgtEl>
                                            <p:attrNameLst>
                                              <p:attrName>ppt_x</p:attrName>
                                            </p:attrNameLst>
                                          </p:cBhvr>
                                          <p:tavLst>
                                            <p:tav tm="0">
                                              <p:val>
                                                <p:strVal val="#ppt_x"/>
                                              </p:val>
                                            </p:tav>
                                            <p:tav tm="100000">
                                              <p:val>
                                                <p:strVal val="#ppt_x"/>
                                              </p:val>
                                            </p:tav>
                                          </p:tavLst>
                                        </p:anim>
                                        <p:anim calcmode="lin" valueType="num">
                                          <p:cBhvr additive="base">
                                            <p:cTn id="17"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8C3A31A5-AEED-DC78-24F9-57557CC7F62F}"/>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12">
            <a:extLst>
              <a:ext uri="{FF2B5EF4-FFF2-40B4-BE49-F238E27FC236}">
                <a16:creationId xmlns:a16="http://schemas.microsoft.com/office/drawing/2014/main" id="{77B7A595-0FF0-6D7A-F26B-FC6151891F6B}"/>
              </a:ext>
            </a:extLst>
          </p:cNvPr>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 name="Freeform 13">
            <a:extLst>
              <a:ext uri="{FF2B5EF4-FFF2-40B4-BE49-F238E27FC236}">
                <a16:creationId xmlns:a16="http://schemas.microsoft.com/office/drawing/2014/main" id="{1910A272-F7E5-2C77-C64E-C5CEF3E0AF73}"/>
              </a:ext>
            </a:extLst>
          </p:cNvPr>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19" name="Picture 29">
            <a:extLst>
              <a:ext uri="{FF2B5EF4-FFF2-40B4-BE49-F238E27FC236}">
                <a16:creationId xmlns:a16="http://schemas.microsoft.com/office/drawing/2014/main" id="{835CA420-068A-49C6-A29F-EB70877F8B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93281" y="230644"/>
            <a:ext cx="6331656" cy="897463"/>
          </a:xfrm>
          <a:prstGeom prst="rect">
            <a:avLst/>
          </a:prstGeom>
        </p:spPr>
      </p:pic>
      <p:sp>
        <p:nvSpPr>
          <p:cNvPr id="30" name="TextBox 29">
            <a:extLst>
              <a:ext uri="{FF2B5EF4-FFF2-40B4-BE49-F238E27FC236}">
                <a16:creationId xmlns:a16="http://schemas.microsoft.com/office/drawing/2014/main" id="{B9120891-5EC7-46DD-892D-388A77C41986}"/>
              </a:ext>
            </a:extLst>
          </p:cNvPr>
          <p:cNvSpPr txBox="1"/>
          <p:nvPr/>
        </p:nvSpPr>
        <p:spPr>
          <a:xfrm>
            <a:off x="538061" y="271310"/>
            <a:ext cx="7889965" cy="769441"/>
          </a:xfrm>
          <a:prstGeom prst="rect">
            <a:avLst/>
          </a:prstGeom>
          <a:noFill/>
        </p:spPr>
        <p:txBody>
          <a:bodyPr wrap="square" rtlCol="0">
            <a:spAutoFit/>
          </a:bodyPr>
          <a:lstStyle/>
          <a:p>
            <a:pPr algn="ct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LUYỆN ĐỌC TRƯỚC LỚP</a:t>
            </a:r>
          </a:p>
        </p:txBody>
      </p:sp>
      <p:grpSp>
        <p:nvGrpSpPr>
          <p:cNvPr id="31" name="Group 30">
            <a:extLst>
              <a:ext uri="{FF2B5EF4-FFF2-40B4-BE49-F238E27FC236}">
                <a16:creationId xmlns:a16="http://schemas.microsoft.com/office/drawing/2014/main" id="{86D04A23-A49E-4EC2-81DE-6E53CC2618C4}"/>
              </a:ext>
            </a:extLst>
          </p:cNvPr>
          <p:cNvGrpSpPr/>
          <p:nvPr/>
        </p:nvGrpSpPr>
        <p:grpSpPr>
          <a:xfrm>
            <a:off x="1193281" y="1337717"/>
            <a:ext cx="6835138" cy="3278244"/>
            <a:chOff x="5145935" y="3870562"/>
            <a:chExt cx="5299991" cy="2541963"/>
          </a:xfrm>
        </p:grpSpPr>
        <p:grpSp>
          <p:nvGrpSpPr>
            <p:cNvPr id="33" name="Group 32">
              <a:extLst>
                <a:ext uri="{FF2B5EF4-FFF2-40B4-BE49-F238E27FC236}">
                  <a16:creationId xmlns:a16="http://schemas.microsoft.com/office/drawing/2014/main" id="{35E6B176-8F03-492A-A965-11B158AC3D81}"/>
                </a:ext>
              </a:extLst>
            </p:cNvPr>
            <p:cNvGrpSpPr/>
            <p:nvPr/>
          </p:nvGrpSpPr>
          <p:grpSpPr>
            <a:xfrm>
              <a:off x="5145935" y="3870562"/>
              <a:ext cx="5299991" cy="2541963"/>
              <a:chOff x="3280035" y="1308613"/>
              <a:chExt cx="5299991" cy="2541963"/>
            </a:xfrm>
          </p:grpSpPr>
          <p:sp>
            <p:nvSpPr>
              <p:cNvPr id="43" name="Rectangle: Rounded Corners 12">
                <a:extLst>
                  <a:ext uri="{FF2B5EF4-FFF2-40B4-BE49-F238E27FC236}">
                    <a16:creationId xmlns:a16="http://schemas.microsoft.com/office/drawing/2014/main" id="{FDD48ECF-A29F-4821-8D02-E8D285331752}"/>
                  </a:ext>
                </a:extLst>
              </p:cNvPr>
              <p:cNvSpPr/>
              <p:nvPr/>
            </p:nvSpPr>
            <p:spPr>
              <a:xfrm>
                <a:off x="3280035" y="1724298"/>
                <a:ext cx="5299991" cy="2126278"/>
              </a:xfrm>
              <a:custGeom>
                <a:avLst/>
                <a:gdLst>
                  <a:gd name="connsiteX0" fmla="*/ 0 w 5299991"/>
                  <a:gd name="connsiteY0" fmla="*/ 428913 h 2126278"/>
                  <a:gd name="connsiteX1" fmla="*/ 428913 w 5299991"/>
                  <a:gd name="connsiteY1" fmla="*/ 0 h 2126278"/>
                  <a:gd name="connsiteX2" fmla="*/ 1019086 w 5299991"/>
                  <a:gd name="connsiteY2" fmla="*/ 0 h 2126278"/>
                  <a:gd name="connsiteX3" fmla="*/ 1609260 w 5299991"/>
                  <a:gd name="connsiteY3" fmla="*/ 0 h 2126278"/>
                  <a:gd name="connsiteX4" fmla="*/ 2110590 w 5299991"/>
                  <a:gd name="connsiteY4" fmla="*/ 0 h 2126278"/>
                  <a:gd name="connsiteX5" fmla="*/ 2656341 w 5299991"/>
                  <a:gd name="connsiteY5" fmla="*/ 0 h 2126278"/>
                  <a:gd name="connsiteX6" fmla="*/ 3202093 w 5299991"/>
                  <a:gd name="connsiteY6" fmla="*/ 0 h 2126278"/>
                  <a:gd name="connsiteX7" fmla="*/ 3881110 w 5299991"/>
                  <a:gd name="connsiteY7" fmla="*/ 0 h 2126278"/>
                  <a:gd name="connsiteX8" fmla="*/ 4871078 w 5299991"/>
                  <a:gd name="connsiteY8" fmla="*/ 0 h 2126278"/>
                  <a:gd name="connsiteX9" fmla="*/ 5299991 w 5299991"/>
                  <a:gd name="connsiteY9" fmla="*/ 428913 h 2126278"/>
                  <a:gd name="connsiteX10" fmla="*/ 5299991 w 5299991"/>
                  <a:gd name="connsiteY10" fmla="*/ 1050454 h 2126278"/>
                  <a:gd name="connsiteX11" fmla="*/ 5299991 w 5299991"/>
                  <a:gd name="connsiteY11" fmla="*/ 1697365 h 2126278"/>
                  <a:gd name="connsiteX12" fmla="*/ 4871078 w 5299991"/>
                  <a:gd name="connsiteY12" fmla="*/ 2126278 h 2126278"/>
                  <a:gd name="connsiteX13" fmla="*/ 4192061 w 5299991"/>
                  <a:gd name="connsiteY13" fmla="*/ 2126278 h 2126278"/>
                  <a:gd name="connsiteX14" fmla="*/ 3557466 w 5299991"/>
                  <a:gd name="connsiteY14" fmla="*/ 2126278 h 2126278"/>
                  <a:gd name="connsiteX15" fmla="*/ 2834028 w 5299991"/>
                  <a:gd name="connsiteY15" fmla="*/ 2126278 h 2126278"/>
                  <a:gd name="connsiteX16" fmla="*/ 2199433 w 5299991"/>
                  <a:gd name="connsiteY16" fmla="*/ 2126278 h 2126278"/>
                  <a:gd name="connsiteX17" fmla="*/ 1564838 w 5299991"/>
                  <a:gd name="connsiteY17" fmla="*/ 2126278 h 2126278"/>
                  <a:gd name="connsiteX18" fmla="*/ 428913 w 5299991"/>
                  <a:gd name="connsiteY18" fmla="*/ 2126278 h 2126278"/>
                  <a:gd name="connsiteX19" fmla="*/ 0 w 5299991"/>
                  <a:gd name="connsiteY19" fmla="*/ 1697365 h 2126278"/>
                  <a:gd name="connsiteX20" fmla="*/ 0 w 5299991"/>
                  <a:gd name="connsiteY20" fmla="*/ 1075824 h 2126278"/>
                  <a:gd name="connsiteX21" fmla="*/ 0 w 529999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299991" h="2126278" fill="none" extrusionOk="0">
                    <a:moveTo>
                      <a:pt x="0" y="428913"/>
                    </a:moveTo>
                    <a:cubicBezTo>
                      <a:pt x="14806" y="213002"/>
                      <a:pt x="183174" y="8106"/>
                      <a:pt x="428913" y="0"/>
                    </a:cubicBezTo>
                    <a:cubicBezTo>
                      <a:pt x="668333" y="-2491"/>
                      <a:pt x="824606" y="18468"/>
                      <a:pt x="1019086" y="0"/>
                    </a:cubicBezTo>
                    <a:cubicBezTo>
                      <a:pt x="1213566" y="-18468"/>
                      <a:pt x="1432109" y="19423"/>
                      <a:pt x="1609260" y="0"/>
                    </a:cubicBezTo>
                    <a:cubicBezTo>
                      <a:pt x="1786411" y="-19423"/>
                      <a:pt x="2006592" y="17655"/>
                      <a:pt x="2110590" y="0"/>
                    </a:cubicBezTo>
                    <a:cubicBezTo>
                      <a:pt x="2214588" y="-17655"/>
                      <a:pt x="2387570" y="-22325"/>
                      <a:pt x="2656341" y="0"/>
                    </a:cubicBezTo>
                    <a:cubicBezTo>
                      <a:pt x="2925112" y="22325"/>
                      <a:pt x="3028441" y="199"/>
                      <a:pt x="3202093" y="0"/>
                    </a:cubicBezTo>
                    <a:cubicBezTo>
                      <a:pt x="3375745" y="-199"/>
                      <a:pt x="3630607" y="-10569"/>
                      <a:pt x="3881110" y="0"/>
                    </a:cubicBezTo>
                    <a:cubicBezTo>
                      <a:pt x="4131613" y="10569"/>
                      <a:pt x="4671229" y="-49063"/>
                      <a:pt x="4871078" y="0"/>
                    </a:cubicBezTo>
                    <a:cubicBezTo>
                      <a:pt x="5155958" y="-3944"/>
                      <a:pt x="5295136" y="182612"/>
                      <a:pt x="5299991" y="428913"/>
                    </a:cubicBezTo>
                    <a:cubicBezTo>
                      <a:pt x="5292542" y="599431"/>
                      <a:pt x="5287239" y="773190"/>
                      <a:pt x="5299991" y="1050454"/>
                    </a:cubicBezTo>
                    <a:cubicBezTo>
                      <a:pt x="5312743" y="1327718"/>
                      <a:pt x="5283936" y="1392184"/>
                      <a:pt x="5299991" y="1697365"/>
                    </a:cubicBezTo>
                    <a:cubicBezTo>
                      <a:pt x="5311504" y="1934345"/>
                      <a:pt x="5122982" y="2152774"/>
                      <a:pt x="4871078" y="2126278"/>
                    </a:cubicBezTo>
                    <a:cubicBezTo>
                      <a:pt x="4707923" y="2144740"/>
                      <a:pt x="4362633" y="2141750"/>
                      <a:pt x="4192061" y="2126278"/>
                    </a:cubicBezTo>
                    <a:cubicBezTo>
                      <a:pt x="4021489" y="2110806"/>
                      <a:pt x="3799310" y="2155581"/>
                      <a:pt x="3557466" y="2126278"/>
                    </a:cubicBezTo>
                    <a:cubicBezTo>
                      <a:pt x="3315623" y="2096975"/>
                      <a:pt x="3088832" y="2139417"/>
                      <a:pt x="2834028" y="2126278"/>
                    </a:cubicBezTo>
                    <a:cubicBezTo>
                      <a:pt x="2579224" y="2113139"/>
                      <a:pt x="2413488" y="2133132"/>
                      <a:pt x="2199433" y="2126278"/>
                    </a:cubicBezTo>
                    <a:cubicBezTo>
                      <a:pt x="1985378" y="2119424"/>
                      <a:pt x="1820801" y="2153333"/>
                      <a:pt x="1564838" y="2126278"/>
                    </a:cubicBezTo>
                    <a:cubicBezTo>
                      <a:pt x="1308876" y="2099223"/>
                      <a:pt x="948066" y="2071677"/>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299991" h="2126278" stroke="0" extrusionOk="0">
                    <a:moveTo>
                      <a:pt x="0" y="428913"/>
                    </a:moveTo>
                    <a:cubicBezTo>
                      <a:pt x="470" y="206388"/>
                      <a:pt x="220782" y="51374"/>
                      <a:pt x="428913" y="0"/>
                    </a:cubicBezTo>
                    <a:cubicBezTo>
                      <a:pt x="700880" y="530"/>
                      <a:pt x="856703" y="-3928"/>
                      <a:pt x="1107930" y="0"/>
                    </a:cubicBezTo>
                    <a:cubicBezTo>
                      <a:pt x="1359157" y="3928"/>
                      <a:pt x="1449434" y="2810"/>
                      <a:pt x="1653681" y="0"/>
                    </a:cubicBezTo>
                    <a:cubicBezTo>
                      <a:pt x="1857928" y="-2810"/>
                      <a:pt x="2064577" y="-2130"/>
                      <a:pt x="2199433" y="0"/>
                    </a:cubicBezTo>
                    <a:cubicBezTo>
                      <a:pt x="2334289" y="2130"/>
                      <a:pt x="2715444" y="-16534"/>
                      <a:pt x="2878450" y="0"/>
                    </a:cubicBezTo>
                    <a:cubicBezTo>
                      <a:pt x="3041456" y="16534"/>
                      <a:pt x="3242225" y="16938"/>
                      <a:pt x="3468623" y="0"/>
                    </a:cubicBezTo>
                    <a:cubicBezTo>
                      <a:pt x="3695021" y="-16938"/>
                      <a:pt x="4033028" y="29492"/>
                      <a:pt x="4192061" y="0"/>
                    </a:cubicBezTo>
                    <a:cubicBezTo>
                      <a:pt x="4351094" y="-29492"/>
                      <a:pt x="4689098" y="-26456"/>
                      <a:pt x="4871078" y="0"/>
                    </a:cubicBezTo>
                    <a:cubicBezTo>
                      <a:pt x="5082666" y="13314"/>
                      <a:pt x="5336755" y="151334"/>
                      <a:pt x="5299991" y="428913"/>
                    </a:cubicBezTo>
                    <a:cubicBezTo>
                      <a:pt x="5277034" y="648506"/>
                      <a:pt x="5320662" y="888537"/>
                      <a:pt x="5299991" y="1037770"/>
                    </a:cubicBezTo>
                    <a:cubicBezTo>
                      <a:pt x="5279320" y="1187003"/>
                      <a:pt x="5268747" y="1463934"/>
                      <a:pt x="5299991" y="1697365"/>
                    </a:cubicBezTo>
                    <a:cubicBezTo>
                      <a:pt x="5311357" y="1939842"/>
                      <a:pt x="5103434" y="2097915"/>
                      <a:pt x="4871078" y="2126278"/>
                    </a:cubicBezTo>
                    <a:cubicBezTo>
                      <a:pt x="4598845" y="2120968"/>
                      <a:pt x="4565529" y="2138177"/>
                      <a:pt x="4325326" y="2126278"/>
                    </a:cubicBezTo>
                    <a:cubicBezTo>
                      <a:pt x="4085123" y="2114379"/>
                      <a:pt x="3800977" y="2123099"/>
                      <a:pt x="3646310" y="2126278"/>
                    </a:cubicBezTo>
                    <a:cubicBezTo>
                      <a:pt x="3491643" y="2129457"/>
                      <a:pt x="3235211" y="2119007"/>
                      <a:pt x="2922871" y="2126278"/>
                    </a:cubicBezTo>
                    <a:cubicBezTo>
                      <a:pt x="2610531" y="2133549"/>
                      <a:pt x="2547675" y="2109114"/>
                      <a:pt x="2332698" y="2126278"/>
                    </a:cubicBezTo>
                    <a:cubicBezTo>
                      <a:pt x="2117721" y="2143442"/>
                      <a:pt x="1872700" y="2144362"/>
                      <a:pt x="1742525" y="2126278"/>
                    </a:cubicBezTo>
                    <a:cubicBezTo>
                      <a:pt x="1612350" y="2108194"/>
                      <a:pt x="1171594" y="2123566"/>
                      <a:pt x="1019086" y="2126278"/>
                    </a:cubicBezTo>
                    <a:cubicBezTo>
                      <a:pt x="866578" y="2128990"/>
                      <a:pt x="703516" y="215422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solidFill>
              <a:ln>
                <a:solidFill>
                  <a:schemeClr val="bg1">
                    <a:lumMod val="75000"/>
                  </a:schemeClr>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rtlCol="0" anchor="b"/>
              <a:lstStyle/>
              <a:p>
                <a:pPr algn="just">
                  <a:lnSpc>
                    <a:spcPct val="110000"/>
                  </a:lnSpc>
                </a:pPr>
                <a:r>
                  <a:rPr lang="en-US" sz="3600" dirty="0">
                    <a:solidFill>
                      <a:srgbClr val="000000"/>
                    </a:solidFill>
                    <a:latin typeface="UTM Duepuntozero" panose="02040603050506020204" pitchFamily="18" charset="0"/>
                  </a:rPr>
                  <a:t>1.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đúng</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2.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to, </a:t>
                </a:r>
                <a:r>
                  <a:rPr lang="en-US" sz="3600" dirty="0" err="1">
                    <a:solidFill>
                      <a:srgbClr val="000000"/>
                    </a:solidFill>
                    <a:latin typeface="UTM Duepuntozero" panose="02040603050506020204" pitchFamily="18" charset="0"/>
                  </a:rPr>
                  <a:t>rõ</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3.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ngắt</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nghỉ</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đúng</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chỗ</a:t>
                </a:r>
                <a:r>
                  <a:rPr lang="en-US" sz="3600" dirty="0">
                    <a:solidFill>
                      <a:srgbClr val="000000"/>
                    </a:solidFill>
                    <a:latin typeface="UTM Duepuntozero" panose="02040603050506020204" pitchFamily="18" charset="0"/>
                  </a:rPr>
                  <a:t>.</a:t>
                </a:r>
                <a:endParaRPr lang="en-US" sz="3600" b="0" i="0" dirty="0">
                  <a:solidFill>
                    <a:srgbClr val="000000"/>
                  </a:solidFill>
                  <a:effectLst/>
                  <a:latin typeface="UTM Duepuntozero" panose="02040603050506020204" pitchFamily="18" charset="0"/>
                </a:endParaRPr>
              </a:p>
            </p:txBody>
          </p:sp>
          <p:sp>
            <p:nvSpPr>
              <p:cNvPr id="44" name="Rectangle: Rounded Corners 43">
                <a:extLst>
                  <a:ext uri="{FF2B5EF4-FFF2-40B4-BE49-F238E27FC236}">
                    <a16:creationId xmlns:a16="http://schemas.microsoft.com/office/drawing/2014/main" id="{D1C50646-8E87-4BE5-82D5-2EB2B400366A}"/>
                  </a:ext>
                </a:extLst>
              </p:cNvPr>
              <p:cNvSpPr/>
              <p:nvPr/>
            </p:nvSpPr>
            <p:spPr>
              <a:xfrm>
                <a:off x="4116519" y="1308613"/>
                <a:ext cx="3304503" cy="695896"/>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34" name="Picture 33">
              <a:extLst>
                <a:ext uri="{FF2B5EF4-FFF2-40B4-BE49-F238E27FC236}">
                  <a16:creationId xmlns:a16="http://schemas.microsoft.com/office/drawing/2014/main" id="{FA45A2EB-198E-41B4-9848-2F5A34AC4B4A}"/>
                </a:ext>
              </a:extLst>
            </p:cNvPr>
            <p:cNvPicPr>
              <a:picLocks noChangeAspect="1"/>
            </p:cNvPicPr>
            <p:nvPr/>
          </p:nvPicPr>
          <p:blipFill>
            <a:blip r:embed="rId9"/>
            <a:stretch>
              <a:fillRect/>
            </a:stretch>
          </p:blipFill>
          <p:spPr>
            <a:xfrm>
              <a:off x="7376080" y="4821443"/>
              <a:ext cx="469963" cy="469963"/>
            </a:xfrm>
            <a:prstGeom prst="rect">
              <a:avLst/>
            </a:prstGeom>
          </p:spPr>
        </p:pic>
        <p:pic>
          <p:nvPicPr>
            <p:cNvPr id="35" name="Picture 34">
              <a:extLst>
                <a:ext uri="{FF2B5EF4-FFF2-40B4-BE49-F238E27FC236}">
                  <a16:creationId xmlns:a16="http://schemas.microsoft.com/office/drawing/2014/main" id="{54548DA5-F8CA-4C4E-B089-621398931608}"/>
                </a:ext>
              </a:extLst>
            </p:cNvPr>
            <p:cNvPicPr>
              <a:picLocks noChangeAspect="1"/>
            </p:cNvPicPr>
            <p:nvPr/>
          </p:nvPicPr>
          <p:blipFill>
            <a:blip r:embed="rId10"/>
            <a:stretch>
              <a:fillRect/>
            </a:stretch>
          </p:blipFill>
          <p:spPr>
            <a:xfrm>
              <a:off x="6819410" y="4821443"/>
              <a:ext cx="469963" cy="469963"/>
            </a:xfrm>
            <a:prstGeom prst="rect">
              <a:avLst/>
            </a:prstGeom>
          </p:spPr>
        </p:pic>
        <p:pic>
          <p:nvPicPr>
            <p:cNvPr id="36" name="Picture 35">
              <a:extLst>
                <a:ext uri="{FF2B5EF4-FFF2-40B4-BE49-F238E27FC236}">
                  <a16:creationId xmlns:a16="http://schemas.microsoft.com/office/drawing/2014/main" id="{0F4D2842-7CE7-4CF4-A011-476B2C4B5C49}"/>
                </a:ext>
              </a:extLst>
            </p:cNvPr>
            <p:cNvPicPr>
              <a:picLocks noChangeAspect="1"/>
            </p:cNvPicPr>
            <p:nvPr/>
          </p:nvPicPr>
          <p:blipFill>
            <a:blip r:embed="rId11"/>
            <a:stretch>
              <a:fillRect/>
            </a:stretch>
          </p:blipFill>
          <p:spPr>
            <a:xfrm>
              <a:off x="7932754" y="4821443"/>
              <a:ext cx="469963" cy="469963"/>
            </a:xfrm>
            <a:prstGeom prst="rect">
              <a:avLst/>
            </a:prstGeom>
          </p:spPr>
        </p:pic>
        <p:pic>
          <p:nvPicPr>
            <p:cNvPr id="37" name="Picture 36">
              <a:extLst>
                <a:ext uri="{FF2B5EF4-FFF2-40B4-BE49-F238E27FC236}">
                  <a16:creationId xmlns:a16="http://schemas.microsoft.com/office/drawing/2014/main" id="{BA620E73-FCE7-4823-A137-DCB1609E15E9}"/>
                </a:ext>
              </a:extLst>
            </p:cNvPr>
            <p:cNvPicPr>
              <a:picLocks noChangeAspect="1"/>
            </p:cNvPicPr>
            <p:nvPr/>
          </p:nvPicPr>
          <p:blipFill>
            <a:blip r:embed="rId9"/>
            <a:stretch>
              <a:fillRect/>
            </a:stretch>
          </p:blipFill>
          <p:spPr>
            <a:xfrm>
              <a:off x="7376080" y="5402382"/>
              <a:ext cx="469963" cy="469963"/>
            </a:xfrm>
            <a:prstGeom prst="rect">
              <a:avLst/>
            </a:prstGeom>
          </p:spPr>
        </p:pic>
        <p:pic>
          <p:nvPicPr>
            <p:cNvPr id="38" name="Picture 37">
              <a:extLst>
                <a:ext uri="{FF2B5EF4-FFF2-40B4-BE49-F238E27FC236}">
                  <a16:creationId xmlns:a16="http://schemas.microsoft.com/office/drawing/2014/main" id="{3DDE3EB8-19F1-40FF-BAE2-38FC877389FE}"/>
                </a:ext>
              </a:extLst>
            </p:cNvPr>
            <p:cNvPicPr>
              <a:picLocks noChangeAspect="1"/>
            </p:cNvPicPr>
            <p:nvPr/>
          </p:nvPicPr>
          <p:blipFill>
            <a:blip r:embed="rId10"/>
            <a:stretch>
              <a:fillRect/>
            </a:stretch>
          </p:blipFill>
          <p:spPr>
            <a:xfrm>
              <a:off x="6819410" y="5402382"/>
              <a:ext cx="469963" cy="469963"/>
            </a:xfrm>
            <a:prstGeom prst="rect">
              <a:avLst/>
            </a:prstGeom>
          </p:spPr>
        </p:pic>
        <p:pic>
          <p:nvPicPr>
            <p:cNvPr id="39" name="Picture 38">
              <a:extLst>
                <a:ext uri="{FF2B5EF4-FFF2-40B4-BE49-F238E27FC236}">
                  <a16:creationId xmlns:a16="http://schemas.microsoft.com/office/drawing/2014/main" id="{D3F7BAE5-28C5-4CED-B35D-EA2FCE07C136}"/>
                </a:ext>
              </a:extLst>
            </p:cNvPr>
            <p:cNvPicPr>
              <a:picLocks noChangeAspect="1"/>
            </p:cNvPicPr>
            <p:nvPr/>
          </p:nvPicPr>
          <p:blipFill>
            <a:blip r:embed="rId11"/>
            <a:stretch>
              <a:fillRect/>
            </a:stretch>
          </p:blipFill>
          <p:spPr>
            <a:xfrm>
              <a:off x="7932754" y="5402382"/>
              <a:ext cx="469963" cy="469963"/>
            </a:xfrm>
            <a:prstGeom prst="rect">
              <a:avLst/>
            </a:prstGeom>
          </p:spPr>
        </p:pic>
        <p:pic>
          <p:nvPicPr>
            <p:cNvPr id="40" name="Picture 39">
              <a:extLst>
                <a:ext uri="{FF2B5EF4-FFF2-40B4-BE49-F238E27FC236}">
                  <a16:creationId xmlns:a16="http://schemas.microsoft.com/office/drawing/2014/main" id="{BE484DED-582E-46E7-A563-D8E3FF9D978B}"/>
                </a:ext>
              </a:extLst>
            </p:cNvPr>
            <p:cNvPicPr>
              <a:picLocks noChangeAspect="1"/>
            </p:cNvPicPr>
            <p:nvPr/>
          </p:nvPicPr>
          <p:blipFill>
            <a:blip r:embed="rId9"/>
            <a:stretch>
              <a:fillRect/>
            </a:stretch>
          </p:blipFill>
          <p:spPr>
            <a:xfrm>
              <a:off x="9271720" y="5885485"/>
              <a:ext cx="469963" cy="469963"/>
            </a:xfrm>
            <a:prstGeom prst="rect">
              <a:avLst/>
            </a:prstGeom>
          </p:spPr>
        </p:pic>
        <p:pic>
          <p:nvPicPr>
            <p:cNvPr id="41" name="Picture 40">
              <a:extLst>
                <a:ext uri="{FF2B5EF4-FFF2-40B4-BE49-F238E27FC236}">
                  <a16:creationId xmlns:a16="http://schemas.microsoft.com/office/drawing/2014/main" id="{5BED1090-EE60-4E07-9E9A-3BB741F64482}"/>
                </a:ext>
              </a:extLst>
            </p:cNvPr>
            <p:cNvPicPr>
              <a:picLocks noChangeAspect="1"/>
            </p:cNvPicPr>
            <p:nvPr/>
          </p:nvPicPr>
          <p:blipFill>
            <a:blip r:embed="rId10"/>
            <a:stretch>
              <a:fillRect/>
            </a:stretch>
          </p:blipFill>
          <p:spPr>
            <a:xfrm>
              <a:off x="8715047" y="5885485"/>
              <a:ext cx="469963" cy="469963"/>
            </a:xfrm>
            <a:prstGeom prst="rect">
              <a:avLst/>
            </a:prstGeom>
          </p:spPr>
        </p:pic>
        <p:pic>
          <p:nvPicPr>
            <p:cNvPr id="42" name="Picture 41">
              <a:extLst>
                <a:ext uri="{FF2B5EF4-FFF2-40B4-BE49-F238E27FC236}">
                  <a16:creationId xmlns:a16="http://schemas.microsoft.com/office/drawing/2014/main" id="{B3B416E6-DF74-40B5-8430-264A82B24585}"/>
                </a:ext>
              </a:extLst>
            </p:cNvPr>
            <p:cNvPicPr>
              <a:picLocks noChangeAspect="1"/>
            </p:cNvPicPr>
            <p:nvPr/>
          </p:nvPicPr>
          <p:blipFill>
            <a:blip r:embed="rId11"/>
            <a:stretch>
              <a:fillRect/>
            </a:stretch>
          </p:blipFill>
          <p:spPr>
            <a:xfrm>
              <a:off x="9828394" y="5885485"/>
              <a:ext cx="469963" cy="469963"/>
            </a:xfrm>
            <a:prstGeom prst="rect">
              <a:avLst/>
            </a:prstGeom>
          </p:spPr>
        </p:pic>
      </p:grpSp>
    </p:spTree>
    <p:extLst>
      <p:ext uri="{BB962C8B-B14F-4D97-AF65-F5344CB8AC3E}">
        <p14:creationId xmlns:p14="http://schemas.microsoft.com/office/powerpoint/2010/main" val="3142431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oin_file_222843167">
            <a:hlinkClick r:id="" action="ppaction://media"/>
            <a:extLst>
              <a:ext uri="{FF2B5EF4-FFF2-40B4-BE49-F238E27FC236}">
                <a16:creationId xmlns:a16="http://schemas.microsoft.com/office/drawing/2014/main" id="{ACCB28B7-04B2-E7F2-4FEE-5F70E087590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6585426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1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1BFC074-88B6-4622-7BE1-0301CF50E1B9}"/>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4" name="Freeform 12">
            <a:extLst>
              <a:ext uri="{FF2B5EF4-FFF2-40B4-BE49-F238E27FC236}">
                <a16:creationId xmlns:a16="http://schemas.microsoft.com/office/drawing/2014/main" id="{4B519D19-D6C1-0A45-F77D-4C57724B4D70}"/>
              </a:ext>
            </a:extLst>
          </p:cNvPr>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Freeform 13">
            <a:extLst>
              <a:ext uri="{FF2B5EF4-FFF2-40B4-BE49-F238E27FC236}">
                <a16:creationId xmlns:a16="http://schemas.microsoft.com/office/drawing/2014/main" id="{4D419332-1E94-A9D9-1564-F8171A798F58}"/>
              </a:ext>
            </a:extLst>
          </p:cNvPr>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nvGrpSpPr>
          <p:cNvPr id="91" name="Group 90">
            <a:extLst>
              <a:ext uri="{FF2B5EF4-FFF2-40B4-BE49-F238E27FC236}">
                <a16:creationId xmlns:a16="http://schemas.microsoft.com/office/drawing/2014/main" id="{C99B709F-4965-96C2-60AA-54EF97D5AD8E}"/>
              </a:ext>
            </a:extLst>
          </p:cNvPr>
          <p:cNvGrpSpPr/>
          <p:nvPr/>
        </p:nvGrpSpPr>
        <p:grpSpPr>
          <a:xfrm>
            <a:off x="2706461" y="73478"/>
            <a:ext cx="3731079" cy="893379"/>
            <a:chOff x="3608614" y="0"/>
            <a:chExt cx="4974772" cy="1191172"/>
          </a:xfrm>
        </p:grpSpPr>
        <p:sp>
          <p:nvSpPr>
            <p:cNvPr id="89" name="TextBox 88">
              <a:extLst>
                <a:ext uri="{FF2B5EF4-FFF2-40B4-BE49-F238E27FC236}">
                  <a16:creationId xmlns:a16="http://schemas.microsoft.com/office/drawing/2014/main" id="{9F61FC70-B74D-7509-85FF-7895935B2660}"/>
                </a:ext>
              </a:extLst>
            </p:cNvPr>
            <p:cNvSpPr txBox="1"/>
            <p:nvPr/>
          </p:nvSpPr>
          <p:spPr>
            <a:xfrm>
              <a:off x="3608614" y="0"/>
              <a:ext cx="4974772" cy="1138773"/>
            </a:xfrm>
            <a:prstGeom prst="rect">
              <a:avLst/>
            </a:prstGeom>
            <a:noFill/>
          </p:spPr>
          <p:txBody>
            <a:bodyPr wrap="square" rtlCol="0">
              <a:spAutoFit/>
            </a:bodyPr>
            <a:lstStyle/>
            <a:p>
              <a:pPr algn="ctr"/>
              <a:r>
                <a:rPr lang="en-US" sz="4950" dirty="0">
                  <a:ln w="254000">
                    <a:solidFill>
                      <a:srgbClr val="FFFFFF"/>
                    </a:solidFill>
                  </a:ln>
                  <a:solidFill>
                    <a:srgbClr val="FFFFFF"/>
                  </a:solidFill>
                  <a:latin typeface="UVN Banh Mi" pitchFamily="2" charset="0"/>
                </a:rPr>
                <a:t>DẶN DÒ</a:t>
              </a:r>
            </a:p>
          </p:txBody>
        </p:sp>
        <p:sp>
          <p:nvSpPr>
            <p:cNvPr id="90" name="TextBox 89">
              <a:extLst>
                <a:ext uri="{FF2B5EF4-FFF2-40B4-BE49-F238E27FC236}">
                  <a16:creationId xmlns:a16="http://schemas.microsoft.com/office/drawing/2014/main" id="{F23A966E-FA2F-4669-7470-053DB2310D12}"/>
                </a:ext>
              </a:extLst>
            </p:cNvPr>
            <p:cNvSpPr txBox="1"/>
            <p:nvPr/>
          </p:nvSpPr>
          <p:spPr>
            <a:xfrm>
              <a:off x="3608614" y="52399"/>
              <a:ext cx="4974772" cy="1138773"/>
            </a:xfrm>
            <a:prstGeom prst="rect">
              <a:avLst/>
            </a:prstGeom>
            <a:noFill/>
          </p:spPr>
          <p:txBody>
            <a:bodyPr wrap="square" rtlCol="0">
              <a:spAutoFit/>
            </a:bodyPr>
            <a:lstStyle/>
            <a:p>
              <a:pPr algn="ctr"/>
              <a:r>
                <a:rPr lang="en-US" sz="495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DẶN DÒ</a:t>
              </a:r>
            </a:p>
          </p:txBody>
        </p:sp>
      </p:grpSp>
      <p:sp>
        <p:nvSpPr>
          <p:cNvPr id="2" name="Rectangle: Rounded Corners 1">
            <a:extLst>
              <a:ext uri="{FF2B5EF4-FFF2-40B4-BE49-F238E27FC236}">
                <a16:creationId xmlns:a16="http://schemas.microsoft.com/office/drawing/2014/main" id="{27EEBF05-4E5E-8A07-89C4-DAC7D90E2780}"/>
              </a:ext>
            </a:extLst>
          </p:cNvPr>
          <p:cNvSpPr/>
          <p:nvPr/>
        </p:nvSpPr>
        <p:spPr>
          <a:xfrm>
            <a:off x="244929" y="1113544"/>
            <a:ext cx="8656476" cy="3316165"/>
          </a:xfrm>
          <a:custGeom>
            <a:avLst/>
            <a:gdLst>
              <a:gd name="connsiteX0" fmla="*/ 0 w 8656476"/>
              <a:gd name="connsiteY0" fmla="*/ 449440 h 3316165"/>
              <a:gd name="connsiteX1" fmla="*/ 449440 w 8656476"/>
              <a:gd name="connsiteY1" fmla="*/ 0 h 3316165"/>
              <a:gd name="connsiteX2" fmla="*/ 8207036 w 8656476"/>
              <a:gd name="connsiteY2" fmla="*/ 0 h 3316165"/>
              <a:gd name="connsiteX3" fmla="*/ 8656476 w 8656476"/>
              <a:gd name="connsiteY3" fmla="*/ 449440 h 3316165"/>
              <a:gd name="connsiteX4" fmla="*/ 8656476 w 8656476"/>
              <a:gd name="connsiteY4" fmla="*/ 2866725 h 3316165"/>
              <a:gd name="connsiteX5" fmla="*/ 8207036 w 8656476"/>
              <a:gd name="connsiteY5" fmla="*/ 3316165 h 3316165"/>
              <a:gd name="connsiteX6" fmla="*/ 449440 w 8656476"/>
              <a:gd name="connsiteY6" fmla="*/ 3316165 h 3316165"/>
              <a:gd name="connsiteX7" fmla="*/ 0 w 8656476"/>
              <a:gd name="connsiteY7" fmla="*/ 2866725 h 3316165"/>
              <a:gd name="connsiteX8" fmla="*/ 0 w 8656476"/>
              <a:gd name="connsiteY8" fmla="*/ 449440 h 331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56476" h="3316165" fill="none" extrusionOk="0">
                <a:moveTo>
                  <a:pt x="0" y="449440"/>
                </a:moveTo>
                <a:cubicBezTo>
                  <a:pt x="1549" y="243158"/>
                  <a:pt x="211816" y="17781"/>
                  <a:pt x="449440" y="0"/>
                </a:cubicBezTo>
                <a:cubicBezTo>
                  <a:pt x="2184387" y="72427"/>
                  <a:pt x="5984021" y="61419"/>
                  <a:pt x="8207036" y="0"/>
                </a:cubicBezTo>
                <a:cubicBezTo>
                  <a:pt x="8451872" y="-23289"/>
                  <a:pt x="8629791" y="193149"/>
                  <a:pt x="8656476" y="449440"/>
                </a:cubicBezTo>
                <a:cubicBezTo>
                  <a:pt x="8757352" y="780206"/>
                  <a:pt x="8549163" y="1859583"/>
                  <a:pt x="8656476" y="2866725"/>
                </a:cubicBezTo>
                <a:cubicBezTo>
                  <a:pt x="8661208" y="3090928"/>
                  <a:pt x="8452933" y="3313562"/>
                  <a:pt x="8207036" y="3316165"/>
                </a:cubicBezTo>
                <a:cubicBezTo>
                  <a:pt x="6748174" y="3345992"/>
                  <a:pt x="2630774" y="3236859"/>
                  <a:pt x="449440" y="3316165"/>
                </a:cubicBezTo>
                <a:cubicBezTo>
                  <a:pt x="233288" y="3312540"/>
                  <a:pt x="-5244" y="3115981"/>
                  <a:pt x="0" y="2866725"/>
                </a:cubicBezTo>
                <a:cubicBezTo>
                  <a:pt x="50037" y="1768084"/>
                  <a:pt x="770" y="944302"/>
                  <a:pt x="0" y="449440"/>
                </a:cubicBezTo>
                <a:close/>
              </a:path>
              <a:path w="8656476" h="3316165" stroke="0" extrusionOk="0">
                <a:moveTo>
                  <a:pt x="0" y="449440"/>
                </a:moveTo>
                <a:cubicBezTo>
                  <a:pt x="13778" y="204977"/>
                  <a:pt x="218301" y="35586"/>
                  <a:pt x="449440" y="0"/>
                </a:cubicBezTo>
                <a:cubicBezTo>
                  <a:pt x="2823481" y="123000"/>
                  <a:pt x="6071780" y="-96860"/>
                  <a:pt x="8207036" y="0"/>
                </a:cubicBezTo>
                <a:cubicBezTo>
                  <a:pt x="8427911" y="-20840"/>
                  <a:pt x="8674613" y="164657"/>
                  <a:pt x="8656476" y="449440"/>
                </a:cubicBezTo>
                <a:cubicBezTo>
                  <a:pt x="8659649" y="1288269"/>
                  <a:pt x="8750743" y="2349710"/>
                  <a:pt x="8656476" y="2866725"/>
                </a:cubicBezTo>
                <a:cubicBezTo>
                  <a:pt x="8636127" y="3122316"/>
                  <a:pt x="8425997" y="3311377"/>
                  <a:pt x="8207036" y="3316165"/>
                </a:cubicBezTo>
                <a:cubicBezTo>
                  <a:pt x="5801446" y="3155458"/>
                  <a:pt x="3278586" y="3355832"/>
                  <a:pt x="449440" y="3316165"/>
                </a:cubicBezTo>
                <a:cubicBezTo>
                  <a:pt x="157281" y="3307290"/>
                  <a:pt x="-31960" y="3100465"/>
                  <a:pt x="0" y="2866725"/>
                </a:cubicBezTo>
                <a:cubicBezTo>
                  <a:pt x="32216" y="1673056"/>
                  <a:pt x="57206" y="880244"/>
                  <a:pt x="0" y="449440"/>
                </a:cubicBezTo>
                <a:close/>
              </a:path>
            </a:pathLst>
          </a:custGeom>
          <a:solidFill>
            <a:srgbClr val="FFFFFF">
              <a:alpha val="76000"/>
            </a:srgb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algn="just">
              <a:spcBef>
                <a:spcPts val="900"/>
              </a:spcBef>
            </a:pPr>
            <a:endParaRPr lang="en-US" sz="2100" dirty="0">
              <a:solidFill>
                <a:schemeClr val="tx1"/>
              </a:solidFill>
            </a:endParaRPr>
          </a:p>
        </p:txBody>
      </p:sp>
      <p:sp>
        <p:nvSpPr>
          <p:cNvPr id="10" name="TextBox 9">
            <a:extLst>
              <a:ext uri="{FF2B5EF4-FFF2-40B4-BE49-F238E27FC236}">
                <a16:creationId xmlns:a16="http://schemas.microsoft.com/office/drawing/2014/main" id="{F31B20C8-2F1A-D20D-2453-EC30F90732C0}"/>
              </a:ext>
            </a:extLst>
          </p:cNvPr>
          <p:cNvSpPr txBox="1"/>
          <p:nvPr/>
        </p:nvSpPr>
        <p:spPr>
          <a:xfrm>
            <a:off x="1397523" y="1350537"/>
            <a:ext cx="7012522" cy="589072"/>
          </a:xfrm>
          <a:prstGeom prst="rect">
            <a:avLst/>
          </a:prstGeom>
          <a:noFill/>
        </p:spPr>
        <p:txBody>
          <a:bodyPr wrap="square" rtlCol="0">
            <a:spAutoFit/>
          </a:bodyPr>
          <a:lstStyle/>
          <a:p>
            <a:pPr algn="just">
              <a:lnSpc>
                <a:spcPct val="150000"/>
              </a:lnSpc>
            </a:pPr>
            <a:r>
              <a:rPr lang="en-US" sz="2400" dirty="0">
                <a:latin typeface="Calibri" panose="020F0502020204030204" pitchFamily="34" charset="0"/>
                <a:cs typeface="Calibri" panose="020F0502020204030204" pitchFamily="34" charset="0"/>
              </a:rPr>
              <a:t>GV ĐIỀN VÀO ĐÂY</a:t>
            </a:r>
          </a:p>
        </p:txBody>
      </p:sp>
      <p:pic>
        <p:nvPicPr>
          <p:cNvPr id="11" name="Picture 10">
            <a:extLst>
              <a:ext uri="{FF2B5EF4-FFF2-40B4-BE49-F238E27FC236}">
                <a16:creationId xmlns:a16="http://schemas.microsoft.com/office/drawing/2014/main" id="{19C9B947-BFE4-9AA2-4F10-0A73C9EF7C2F}"/>
              </a:ext>
            </a:extLst>
          </p:cNvPr>
          <p:cNvPicPr>
            <a:picLocks noChangeAspect="1"/>
          </p:cNvPicPr>
          <p:nvPr/>
        </p:nvPicPr>
        <p:blipFill>
          <a:blip r:embed="rId7"/>
          <a:stretch>
            <a:fillRect/>
          </a:stretch>
        </p:blipFill>
        <p:spPr>
          <a:xfrm rot="737208" flipH="1">
            <a:off x="503437" y="1288549"/>
            <a:ext cx="689997" cy="689997"/>
          </a:xfrm>
          <a:prstGeom prst="rect">
            <a:avLst/>
          </a:prstGeom>
        </p:spPr>
      </p:pic>
      <p:sp>
        <p:nvSpPr>
          <p:cNvPr id="12" name="TextBox 11">
            <a:extLst>
              <a:ext uri="{FF2B5EF4-FFF2-40B4-BE49-F238E27FC236}">
                <a16:creationId xmlns:a16="http://schemas.microsoft.com/office/drawing/2014/main" id="{28588A17-051E-7713-4877-7CB73A10523B}"/>
              </a:ext>
            </a:extLst>
          </p:cNvPr>
          <p:cNvSpPr txBox="1"/>
          <p:nvPr/>
        </p:nvSpPr>
        <p:spPr>
          <a:xfrm>
            <a:off x="1397523" y="2086296"/>
            <a:ext cx="7012522" cy="589072"/>
          </a:xfrm>
          <a:prstGeom prst="rect">
            <a:avLst/>
          </a:prstGeom>
          <a:noFill/>
        </p:spPr>
        <p:txBody>
          <a:bodyPr wrap="square" rtlCol="0">
            <a:spAutoFit/>
          </a:bodyPr>
          <a:lstStyle/>
          <a:p>
            <a:pPr algn="just">
              <a:lnSpc>
                <a:spcPct val="150000"/>
              </a:lnSpc>
            </a:pPr>
            <a:r>
              <a:rPr lang="en-US" sz="2400" dirty="0">
                <a:latin typeface="Calibri" panose="020F0502020204030204" pitchFamily="34" charset="0"/>
                <a:cs typeface="Calibri" panose="020F0502020204030204" pitchFamily="34" charset="0"/>
              </a:rPr>
              <a:t>GV ĐIỀN VÀO ĐÂY</a:t>
            </a:r>
          </a:p>
        </p:txBody>
      </p:sp>
      <p:pic>
        <p:nvPicPr>
          <p:cNvPr id="13" name="Picture 12">
            <a:extLst>
              <a:ext uri="{FF2B5EF4-FFF2-40B4-BE49-F238E27FC236}">
                <a16:creationId xmlns:a16="http://schemas.microsoft.com/office/drawing/2014/main" id="{5C4888CD-0113-D401-F78D-2F6BA0FA8D66}"/>
              </a:ext>
            </a:extLst>
          </p:cNvPr>
          <p:cNvPicPr>
            <a:picLocks noChangeAspect="1"/>
          </p:cNvPicPr>
          <p:nvPr/>
        </p:nvPicPr>
        <p:blipFill>
          <a:blip r:embed="rId7"/>
          <a:stretch>
            <a:fillRect/>
          </a:stretch>
        </p:blipFill>
        <p:spPr>
          <a:xfrm rot="737208" flipH="1">
            <a:off x="503437" y="2024308"/>
            <a:ext cx="689997" cy="689997"/>
          </a:xfrm>
          <a:prstGeom prst="rect">
            <a:avLst/>
          </a:prstGeom>
        </p:spPr>
      </p:pic>
      <p:sp>
        <p:nvSpPr>
          <p:cNvPr id="14" name="TextBox 13">
            <a:extLst>
              <a:ext uri="{FF2B5EF4-FFF2-40B4-BE49-F238E27FC236}">
                <a16:creationId xmlns:a16="http://schemas.microsoft.com/office/drawing/2014/main" id="{8F61A07A-BAC8-38E4-3A40-B1AB29A63C28}"/>
              </a:ext>
            </a:extLst>
          </p:cNvPr>
          <p:cNvSpPr txBox="1"/>
          <p:nvPr/>
        </p:nvSpPr>
        <p:spPr>
          <a:xfrm>
            <a:off x="1397523" y="2822055"/>
            <a:ext cx="7012522" cy="589072"/>
          </a:xfrm>
          <a:prstGeom prst="rect">
            <a:avLst/>
          </a:prstGeom>
          <a:noFill/>
        </p:spPr>
        <p:txBody>
          <a:bodyPr wrap="square" rtlCol="0">
            <a:spAutoFit/>
          </a:bodyPr>
          <a:lstStyle/>
          <a:p>
            <a:pPr algn="just">
              <a:lnSpc>
                <a:spcPct val="150000"/>
              </a:lnSpc>
            </a:pPr>
            <a:r>
              <a:rPr lang="en-US" sz="2400" dirty="0">
                <a:latin typeface="Calibri" panose="020F0502020204030204" pitchFamily="34" charset="0"/>
                <a:cs typeface="Calibri" panose="020F0502020204030204" pitchFamily="34" charset="0"/>
              </a:rPr>
              <a:t>GV ĐIỀN VÀO ĐÂY</a:t>
            </a:r>
          </a:p>
        </p:txBody>
      </p:sp>
      <p:pic>
        <p:nvPicPr>
          <p:cNvPr id="15" name="Picture 14">
            <a:extLst>
              <a:ext uri="{FF2B5EF4-FFF2-40B4-BE49-F238E27FC236}">
                <a16:creationId xmlns:a16="http://schemas.microsoft.com/office/drawing/2014/main" id="{C39969AC-0165-DC26-F658-3522BD53F85C}"/>
              </a:ext>
            </a:extLst>
          </p:cNvPr>
          <p:cNvPicPr>
            <a:picLocks noChangeAspect="1"/>
          </p:cNvPicPr>
          <p:nvPr/>
        </p:nvPicPr>
        <p:blipFill>
          <a:blip r:embed="rId7"/>
          <a:stretch>
            <a:fillRect/>
          </a:stretch>
        </p:blipFill>
        <p:spPr>
          <a:xfrm rot="737208" flipH="1">
            <a:off x="503437" y="2760067"/>
            <a:ext cx="689997" cy="689997"/>
          </a:xfrm>
          <a:prstGeom prst="rect">
            <a:avLst/>
          </a:prstGeom>
        </p:spPr>
      </p:pic>
      <p:sp>
        <p:nvSpPr>
          <p:cNvPr id="16" name="TextBox 15">
            <a:extLst>
              <a:ext uri="{FF2B5EF4-FFF2-40B4-BE49-F238E27FC236}">
                <a16:creationId xmlns:a16="http://schemas.microsoft.com/office/drawing/2014/main" id="{30198155-C459-49BC-4BC0-0566D80883DD}"/>
              </a:ext>
            </a:extLst>
          </p:cNvPr>
          <p:cNvSpPr txBox="1"/>
          <p:nvPr/>
        </p:nvSpPr>
        <p:spPr>
          <a:xfrm>
            <a:off x="1397523" y="3557814"/>
            <a:ext cx="7012522" cy="589072"/>
          </a:xfrm>
          <a:prstGeom prst="rect">
            <a:avLst/>
          </a:prstGeom>
          <a:noFill/>
        </p:spPr>
        <p:txBody>
          <a:bodyPr wrap="square" rtlCol="0">
            <a:spAutoFit/>
          </a:bodyPr>
          <a:lstStyle/>
          <a:p>
            <a:pPr algn="just">
              <a:lnSpc>
                <a:spcPct val="150000"/>
              </a:lnSpc>
            </a:pPr>
            <a:r>
              <a:rPr lang="en-US" sz="2400" dirty="0">
                <a:latin typeface="Calibri" panose="020F0502020204030204" pitchFamily="34" charset="0"/>
                <a:cs typeface="Calibri" panose="020F0502020204030204" pitchFamily="34" charset="0"/>
              </a:rPr>
              <a:t>GV ĐIỀN VÀO ĐÂY</a:t>
            </a:r>
          </a:p>
        </p:txBody>
      </p:sp>
      <p:pic>
        <p:nvPicPr>
          <p:cNvPr id="17" name="Picture 16">
            <a:extLst>
              <a:ext uri="{FF2B5EF4-FFF2-40B4-BE49-F238E27FC236}">
                <a16:creationId xmlns:a16="http://schemas.microsoft.com/office/drawing/2014/main" id="{894E3436-9E74-0186-B311-DB02007F3EB4}"/>
              </a:ext>
            </a:extLst>
          </p:cNvPr>
          <p:cNvPicPr>
            <a:picLocks noChangeAspect="1"/>
          </p:cNvPicPr>
          <p:nvPr/>
        </p:nvPicPr>
        <p:blipFill>
          <a:blip r:embed="rId7"/>
          <a:stretch>
            <a:fillRect/>
          </a:stretch>
        </p:blipFill>
        <p:spPr>
          <a:xfrm rot="737208" flipH="1">
            <a:off x="503437" y="3495826"/>
            <a:ext cx="689997" cy="689997"/>
          </a:xfrm>
          <a:prstGeom prst="rect">
            <a:avLst/>
          </a:prstGeom>
        </p:spPr>
      </p:pic>
    </p:spTree>
    <p:extLst>
      <p:ext uri="{BB962C8B-B14F-4D97-AF65-F5344CB8AC3E}">
        <p14:creationId xmlns:p14="http://schemas.microsoft.com/office/powerpoint/2010/main" val="29576608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left)">
                                      <p:cBhvr>
                                        <p:cTn id="25" dur="500"/>
                                        <p:tgtEl>
                                          <p:spTgt spid="12">
                                            <p:txEl>
                                              <p:pRg st="0" end="0"/>
                                            </p:txEl>
                                          </p:spTgt>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500"/>
                                        <p:tgtEl>
                                          <p:spTgt spid="14">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wipe(left)">
                                      <p:cBhvr>
                                        <p:cTn id="41"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2" grpId="0" uiExpand="1" build="p"/>
      <p:bldP spid="14" grpId="0" uiExpand="1" build="p"/>
      <p:bldP spid="16"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913" t="-57778" r="-59121" b="-71792"/>
            </a:stretch>
          </a:blipFill>
        </p:spPr>
        <p:txBody>
          <a:bodyPr/>
          <a:lstStyle/>
          <a:p>
            <a:pPr defTabSz="457200">
              <a:buClrTx/>
            </a:pPr>
            <a:endParaRPr lang="en-US" sz="900" kern="1200">
              <a:solidFill>
                <a:prstClr val="black"/>
              </a:solidFill>
              <a:latin typeface="Calibri"/>
              <a:ea typeface="+mn-ea"/>
              <a:cs typeface="+mn-cs"/>
            </a:endParaRPr>
          </a:p>
        </p:txBody>
      </p:sp>
      <p:grpSp>
        <p:nvGrpSpPr>
          <p:cNvPr id="3" name="Group 3"/>
          <p:cNvGrpSpPr/>
          <p:nvPr/>
        </p:nvGrpSpPr>
        <p:grpSpPr>
          <a:xfrm>
            <a:off x="1524109" y="514350"/>
            <a:ext cx="6095783" cy="2422038"/>
            <a:chOff x="0" y="0"/>
            <a:chExt cx="2518351" cy="1000616"/>
          </a:xfrm>
        </p:grpSpPr>
        <p:sp>
          <p:nvSpPr>
            <p:cNvPr id="4" name="Freeform 4"/>
            <p:cNvSpPr/>
            <p:nvPr/>
          </p:nvSpPr>
          <p:spPr>
            <a:xfrm>
              <a:off x="0" y="0"/>
              <a:ext cx="2518351" cy="1000616"/>
            </a:xfrm>
            <a:custGeom>
              <a:avLst/>
              <a:gdLst/>
              <a:ahLst/>
              <a:cxnLst/>
              <a:rect l="l" t="t" r="r" b="b"/>
              <a:pathLst>
                <a:path w="2518351" h="1000616">
                  <a:moveTo>
                    <a:pt x="17146" y="0"/>
                  </a:moveTo>
                  <a:lnTo>
                    <a:pt x="2501205" y="0"/>
                  </a:lnTo>
                  <a:cubicBezTo>
                    <a:pt x="2510674" y="0"/>
                    <a:pt x="2518351" y="7676"/>
                    <a:pt x="2518351" y="17146"/>
                  </a:cubicBezTo>
                  <a:lnTo>
                    <a:pt x="2518351" y="983471"/>
                  </a:lnTo>
                  <a:cubicBezTo>
                    <a:pt x="2518351" y="988018"/>
                    <a:pt x="2516544" y="992379"/>
                    <a:pt x="2513329" y="995595"/>
                  </a:cubicBezTo>
                  <a:cubicBezTo>
                    <a:pt x="2510113" y="998810"/>
                    <a:pt x="2505752" y="1000616"/>
                    <a:pt x="2501205" y="1000616"/>
                  </a:cubicBezTo>
                  <a:lnTo>
                    <a:pt x="17146" y="1000616"/>
                  </a:lnTo>
                  <a:cubicBezTo>
                    <a:pt x="12598" y="1000616"/>
                    <a:pt x="8237" y="998810"/>
                    <a:pt x="5022" y="995595"/>
                  </a:cubicBezTo>
                  <a:cubicBezTo>
                    <a:pt x="1806" y="992379"/>
                    <a:pt x="0" y="988018"/>
                    <a:pt x="0" y="983471"/>
                  </a:cubicBezTo>
                  <a:lnTo>
                    <a:pt x="0" y="17146"/>
                  </a:lnTo>
                  <a:cubicBezTo>
                    <a:pt x="0" y="12598"/>
                    <a:pt x="1806" y="8237"/>
                    <a:pt x="5022" y="5022"/>
                  </a:cubicBezTo>
                  <a:cubicBezTo>
                    <a:pt x="8237" y="1806"/>
                    <a:pt x="12598" y="0"/>
                    <a:pt x="17146" y="0"/>
                  </a:cubicBezTo>
                  <a:close/>
                </a:path>
              </a:pathLst>
            </a:custGeom>
            <a:solidFill>
              <a:srgbClr val="FFFFFF"/>
            </a:solidFill>
            <a:ln cap="rnd">
              <a:noFill/>
              <a:prstDash val="solid"/>
              <a:round/>
            </a:ln>
          </p:spPr>
          <p:txBody>
            <a:bodyPr/>
            <a:lstStyle/>
            <a:p>
              <a:pPr defTabSz="457200">
                <a:buClrTx/>
              </a:pPr>
              <a:endParaRPr lang="en-US" sz="900" kern="1200">
                <a:solidFill>
                  <a:prstClr val="black"/>
                </a:solidFill>
                <a:latin typeface="Calibri"/>
                <a:ea typeface="+mn-ea"/>
                <a:cs typeface="+mn-cs"/>
              </a:endParaRPr>
            </a:p>
          </p:txBody>
        </p:sp>
        <p:sp>
          <p:nvSpPr>
            <p:cNvPr id="5" name="TextBox 5"/>
            <p:cNvSpPr txBox="1"/>
            <p:nvPr/>
          </p:nvSpPr>
          <p:spPr>
            <a:xfrm>
              <a:off x="0" y="-38100"/>
              <a:ext cx="2518351" cy="1038716"/>
            </a:xfrm>
            <a:prstGeom prst="rect">
              <a:avLst/>
            </a:prstGeom>
          </p:spPr>
          <p:txBody>
            <a:bodyPr lIns="25400" tIns="25400" rIns="25400" bIns="25400" rtlCol="0" anchor="ctr"/>
            <a:lstStyle/>
            <a:p>
              <a:pPr algn="ctr" defTabSz="457200">
                <a:lnSpc>
                  <a:spcPts val="1330"/>
                </a:lnSpc>
                <a:spcBef>
                  <a:spcPct val="0"/>
                </a:spcBef>
                <a:buClrTx/>
              </a:pPr>
              <a:endParaRPr sz="900" kern="1200">
                <a:solidFill>
                  <a:prstClr val="black"/>
                </a:solidFill>
                <a:latin typeface="Calibri"/>
                <a:ea typeface="+mn-ea"/>
                <a:cs typeface="+mn-cs"/>
              </a:endParaRPr>
            </a:p>
          </p:txBody>
        </p:sp>
      </p:grpSp>
      <p:sp>
        <p:nvSpPr>
          <p:cNvPr id="6" name="Freeform 6"/>
          <p:cNvSpPr/>
          <p:nvPr/>
        </p:nvSpPr>
        <p:spPr>
          <a:xfrm>
            <a:off x="0" y="2354410"/>
            <a:ext cx="4737308" cy="2789090"/>
          </a:xfrm>
          <a:custGeom>
            <a:avLst/>
            <a:gdLst/>
            <a:ahLst/>
            <a:cxnLst/>
            <a:rect l="l" t="t" r="r" b="b"/>
            <a:pathLst>
              <a:path w="9474615" h="5578180">
                <a:moveTo>
                  <a:pt x="0" y="0"/>
                </a:moveTo>
                <a:lnTo>
                  <a:pt x="9474615" y="0"/>
                </a:lnTo>
                <a:lnTo>
                  <a:pt x="9474615" y="5578180"/>
                </a:lnTo>
                <a:lnTo>
                  <a:pt x="0" y="5578180"/>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7" name="Freeform 7"/>
          <p:cNvSpPr/>
          <p:nvPr/>
        </p:nvSpPr>
        <p:spPr>
          <a:xfrm>
            <a:off x="5067793" y="3261467"/>
            <a:ext cx="3805292" cy="1882034"/>
          </a:xfrm>
          <a:custGeom>
            <a:avLst/>
            <a:gdLst/>
            <a:ahLst/>
            <a:cxnLst/>
            <a:rect l="l" t="t" r="r" b="b"/>
            <a:pathLst>
              <a:path w="7610583" h="3764067">
                <a:moveTo>
                  <a:pt x="0" y="0"/>
                </a:moveTo>
                <a:lnTo>
                  <a:pt x="7610583" y="0"/>
                </a:lnTo>
                <a:lnTo>
                  <a:pt x="7610583" y="3764067"/>
                </a:lnTo>
                <a:lnTo>
                  <a:pt x="0" y="3764067"/>
                </a:lnTo>
                <a:lnTo>
                  <a:pt x="0" y="0"/>
                </a:lnTo>
                <a:close/>
              </a:path>
            </a:pathLst>
          </a:custGeom>
          <a:blipFill>
            <a:blip r:embed="rId4"/>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0" name="Freeform 10"/>
          <p:cNvSpPr/>
          <p:nvPr/>
        </p:nvSpPr>
        <p:spPr>
          <a:xfrm>
            <a:off x="7146623" y="-159808"/>
            <a:ext cx="2305419" cy="2020386"/>
          </a:xfrm>
          <a:custGeom>
            <a:avLst/>
            <a:gdLst/>
            <a:ahLst/>
            <a:cxnLst/>
            <a:rect l="l" t="t" r="r" b="b"/>
            <a:pathLst>
              <a:path w="4610838" h="4040771">
                <a:moveTo>
                  <a:pt x="0" y="0"/>
                </a:moveTo>
                <a:lnTo>
                  <a:pt x="4610837" y="0"/>
                </a:lnTo>
                <a:lnTo>
                  <a:pt x="4610837" y="4040771"/>
                </a:lnTo>
                <a:lnTo>
                  <a:pt x="0" y="40407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1" name="Freeform 11"/>
          <p:cNvSpPr/>
          <p:nvPr/>
        </p:nvSpPr>
        <p:spPr>
          <a:xfrm flipH="1">
            <a:off x="-322102" y="-159808"/>
            <a:ext cx="2305419" cy="2020386"/>
          </a:xfrm>
          <a:custGeom>
            <a:avLst/>
            <a:gdLst/>
            <a:ahLst/>
            <a:cxnLst/>
            <a:rect l="l" t="t" r="r" b="b"/>
            <a:pathLst>
              <a:path w="4610838" h="4040771">
                <a:moveTo>
                  <a:pt x="4610838" y="0"/>
                </a:moveTo>
                <a:lnTo>
                  <a:pt x="0" y="0"/>
                </a:lnTo>
                <a:lnTo>
                  <a:pt x="0" y="4040771"/>
                </a:lnTo>
                <a:lnTo>
                  <a:pt x="4610838" y="4040771"/>
                </a:lnTo>
                <a:lnTo>
                  <a:pt x="461083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pic>
        <p:nvPicPr>
          <p:cNvPr id="12" name="Picture 11">
            <a:extLst>
              <a:ext uri="{FF2B5EF4-FFF2-40B4-BE49-F238E27FC236}">
                <a16:creationId xmlns:a16="http://schemas.microsoft.com/office/drawing/2014/main" id="{F287B4D7-262D-D20D-B187-0CE806A4CCB4}"/>
              </a:ext>
            </a:extLst>
          </p:cNvPr>
          <p:cNvPicPr>
            <a:picLocks noChangeAspect="1"/>
          </p:cNvPicPr>
          <p:nvPr/>
        </p:nvPicPr>
        <p:blipFill>
          <a:blip r:embed="rId7"/>
          <a:stretch>
            <a:fillRect/>
          </a:stretch>
        </p:blipFill>
        <p:spPr>
          <a:xfrm>
            <a:off x="-7030" y="593316"/>
            <a:ext cx="9144000" cy="1873229"/>
          </a:xfrm>
          <a:prstGeom prst="rect">
            <a:avLst/>
          </a:prstGeom>
        </p:spPr>
      </p:pic>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21A49E-53F6-4064-9529-E710DA0B1482}"/>
              </a:ext>
            </a:extLst>
          </p:cNvPr>
          <p:cNvSpPr/>
          <p:nvPr/>
        </p:nvSpPr>
        <p:spPr>
          <a:xfrm>
            <a:off x="190500" y="514350"/>
            <a:ext cx="8557996" cy="42671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26504">
              <a:buClrTx/>
              <a:defRPr/>
            </a:pPr>
            <a:r>
              <a:rPr lang="en-US" sz="1800" b="1" kern="1200" dirty="0">
                <a:solidFill>
                  <a:srgbClr val="FF0000"/>
                </a:solidFill>
                <a:latin typeface="Times New Roman" panose="02020603050405020304" pitchFamily="18" charset="0"/>
                <a:cs typeface="Times New Roman" panose="02020603050405020304" pitchFamily="18" charset="0"/>
              </a:rPr>
              <a:t>BÀI SOẠN CỦA EM LAN H</a:t>
            </a:r>
            <a:r>
              <a:rPr lang="vi-VN" sz="1800" b="1" kern="1200" dirty="0">
                <a:solidFill>
                  <a:srgbClr val="FF0000"/>
                </a:solidFill>
                <a:latin typeface="Times New Roman" panose="02020603050405020304" pitchFamily="18" charset="0"/>
                <a:cs typeface="Times New Roman" panose="02020603050405020304" pitchFamily="18" charset="0"/>
              </a:rPr>
              <a:t>ƯƠN</a:t>
            </a:r>
            <a:r>
              <a:rPr lang="en-US" sz="1800" b="1" kern="1200" dirty="0">
                <a:solidFill>
                  <a:srgbClr val="FF0000"/>
                </a:solidFill>
                <a:latin typeface="Times New Roman" panose="02020603050405020304" pitchFamily="18" charset="0"/>
                <a:cs typeface="Times New Roman" panose="02020603050405020304" pitchFamily="18" charset="0"/>
              </a:rPr>
              <a:t>G – 035.447.3852</a:t>
            </a:r>
          </a:p>
          <a:p>
            <a:pPr algn="ctr" defTabSz="626504">
              <a:buClrTx/>
              <a:defRPr/>
            </a:pPr>
            <a:r>
              <a:rPr lang="en-US" sz="1800" b="1" kern="1200">
                <a:solidFill>
                  <a:srgbClr val="FF0000"/>
                </a:solidFill>
                <a:latin typeface="Times New Roman" panose="02020603050405020304" pitchFamily="18" charset="0"/>
                <a:cs typeface="Times New Roman" panose="02020603050405020304" pitchFamily="18" charset="0"/>
              </a:rPr>
              <a:t>QUÝ </a:t>
            </a:r>
            <a:r>
              <a:rPr lang="en-US" sz="1800" b="1" kern="1200" dirty="0">
                <a:solidFill>
                  <a:srgbClr val="FF0000"/>
                </a:solidFill>
                <a:latin typeface="Times New Roman" panose="02020603050405020304" pitchFamily="18" charset="0"/>
                <a:cs typeface="Times New Roman" panose="02020603050405020304" pitchFamily="18" charset="0"/>
              </a:rPr>
              <a:t>THẦY/ CÔ </a:t>
            </a:r>
            <a:r>
              <a:rPr lang="en-US" sz="3300" b="1" kern="1200">
                <a:solidFill>
                  <a:prstClr val="black"/>
                </a:solidFill>
                <a:latin typeface="Times New Roman" panose="02020603050405020304" pitchFamily="18" charset="0"/>
                <a:cs typeface="Times New Roman" panose="02020603050405020304" pitchFamily="18" charset="0"/>
              </a:rPr>
              <a:t>KHÔNG GỬI BÀI </a:t>
            </a:r>
            <a:r>
              <a:rPr lang="en-US" sz="1800" b="1" kern="1200">
                <a:solidFill>
                  <a:srgbClr val="FF0000"/>
                </a:solidFill>
                <a:latin typeface="Times New Roman" panose="02020603050405020304" pitchFamily="18" charset="0"/>
                <a:cs typeface="Times New Roman" panose="02020603050405020304" pitchFamily="18" charset="0"/>
              </a:rPr>
              <a:t>VÀO </a:t>
            </a:r>
            <a:r>
              <a:rPr lang="en-US" sz="1800" b="1" kern="1200" dirty="0">
                <a:solidFill>
                  <a:srgbClr val="FF0000"/>
                </a:solidFill>
                <a:latin typeface="Times New Roman" panose="02020603050405020304" pitchFamily="18" charset="0"/>
                <a:cs typeface="Times New Roman" panose="02020603050405020304" pitchFamily="18" charset="0"/>
              </a:rPr>
              <a:t>CÁC </a:t>
            </a:r>
            <a:r>
              <a:rPr lang="en-US" sz="3000" b="1" kern="1200" dirty="0">
                <a:solidFill>
                  <a:srgbClr val="002060"/>
                </a:solidFill>
                <a:latin typeface="Times New Roman" panose="02020603050405020304" pitchFamily="18" charset="0"/>
                <a:cs typeface="Times New Roman" panose="02020603050405020304" pitchFamily="18" charset="0"/>
              </a:rPr>
              <a:t>HỘI NHÓM ZALO HAY FB, CÁC WEB</a:t>
            </a:r>
            <a:r>
              <a:rPr lang="en-US" sz="3000" b="1" kern="1200">
                <a:solidFill>
                  <a:srgbClr val="002060"/>
                </a:solidFill>
                <a:latin typeface="Times New Roman" panose="02020603050405020304" pitchFamily="18" charset="0"/>
                <a:cs typeface="Times New Roman" panose="02020603050405020304" pitchFamily="18" charset="0"/>
              </a:rPr>
              <a:t>..... </a:t>
            </a:r>
            <a:endParaRPr lang="en-US" sz="3000" b="1" kern="1200" dirty="0">
              <a:solidFill>
                <a:srgbClr val="002060"/>
              </a:solidFill>
              <a:latin typeface="Times New Roman" panose="02020603050405020304" pitchFamily="18" charset="0"/>
              <a:cs typeface="Times New Roman" panose="02020603050405020304" pitchFamily="18" charset="0"/>
            </a:endParaRPr>
          </a:p>
          <a:p>
            <a:pPr algn="ctr" defTabSz="626504">
              <a:buClrTx/>
              <a:defRPr/>
            </a:pPr>
            <a:r>
              <a:rPr lang="en-US" sz="2099" b="1" kern="1200">
                <a:solidFill>
                  <a:srgbClr val="00B0F0"/>
                </a:solidFill>
                <a:latin typeface="Times New Roman" panose="02020603050405020304" pitchFamily="18" charset="0"/>
                <a:cs typeface="Times New Roman" panose="02020603050405020304" pitchFamily="18" charset="0"/>
              </a:rPr>
              <a:t>EM </a:t>
            </a:r>
            <a:r>
              <a:rPr lang="en-US" sz="2099" b="1" kern="1200" dirty="0">
                <a:solidFill>
                  <a:srgbClr val="00B0F0"/>
                </a:solidFill>
                <a:latin typeface="Times New Roman" panose="02020603050405020304" pitchFamily="18" charset="0"/>
                <a:cs typeface="Times New Roman" panose="02020603050405020304" pitchFamily="18" charset="0"/>
              </a:rPr>
              <a:t>CHỈ GIAO DỊCH BẰNG </a:t>
            </a:r>
            <a:r>
              <a:rPr lang="en-US" sz="2400" b="1" kern="1200" dirty="0">
                <a:solidFill>
                  <a:srgbClr val="00B0F0"/>
                </a:solidFill>
                <a:latin typeface="Times New Roman" panose="02020603050405020304" pitchFamily="18" charset="0"/>
                <a:cs typeface="Times New Roman" panose="02020603050405020304" pitchFamily="18" charset="0"/>
              </a:rPr>
              <a:t>DUY NHẤT 1 NICK FB :</a:t>
            </a:r>
            <a:r>
              <a:rPr lang="en-US" sz="2099" b="1" kern="1200" dirty="0">
                <a:solidFill>
                  <a:srgbClr val="00B0F0"/>
                </a:solidFill>
                <a:latin typeface="Times New Roman" panose="02020603050405020304" pitchFamily="18" charset="0"/>
                <a:cs typeface="Times New Roman" panose="02020603050405020304" pitchFamily="18" charset="0"/>
              </a:rPr>
              <a:t> LAN H</a:t>
            </a:r>
            <a:r>
              <a:rPr lang="vi-VN" sz="2099" b="1" kern="1200">
                <a:solidFill>
                  <a:srgbClr val="00B0F0"/>
                </a:solidFill>
                <a:latin typeface="Times New Roman" panose="02020603050405020304" pitchFamily="18" charset="0"/>
                <a:cs typeface="Times New Roman" panose="02020603050405020304" pitchFamily="18" charset="0"/>
              </a:rPr>
              <a:t>Ư</a:t>
            </a:r>
            <a:r>
              <a:rPr lang="en-US" sz="2099" b="1" kern="1200">
                <a:solidFill>
                  <a:srgbClr val="00B0F0"/>
                </a:solidFill>
                <a:latin typeface="Times New Roman" panose="02020603050405020304" pitchFamily="18" charset="0"/>
                <a:cs typeface="Times New Roman" panose="02020603050405020304" pitchFamily="18" charset="0"/>
              </a:rPr>
              <a:t>ƠNG. Lik Fb của em: </a:t>
            </a:r>
            <a:r>
              <a:rPr lang="en-US" sz="2099" b="1" kern="1200">
                <a:solidFill>
                  <a:srgbClr val="7030A0"/>
                </a:solidFill>
                <a:latin typeface="Times New Roman" panose="02020603050405020304" pitchFamily="18" charset="0"/>
                <a:cs typeface="Times New Roman" panose="02020603050405020304" pitchFamily="18" charset="0"/>
              </a:rPr>
              <a:t>https://www.facebook.com/GADTLANHUONG0354473852) </a:t>
            </a:r>
          </a:p>
          <a:p>
            <a:pPr algn="ctr" defTabSz="626504">
              <a:buClrTx/>
              <a:defRPr/>
            </a:pPr>
            <a:r>
              <a:rPr lang="en-US" sz="2099" b="1" kern="1200">
                <a:solidFill>
                  <a:srgbClr val="00B0F0"/>
                </a:solidFill>
                <a:latin typeface="Times New Roman" panose="02020603050405020304" pitchFamily="18" charset="0"/>
                <a:cs typeface="Times New Roman" panose="02020603050405020304" pitchFamily="18" charset="0"/>
              </a:rPr>
              <a:t>VÀ </a:t>
            </a:r>
            <a:r>
              <a:rPr lang="en-US" sz="2099" b="1" kern="1200" dirty="0">
                <a:solidFill>
                  <a:srgbClr val="00B0F0"/>
                </a:solidFill>
                <a:latin typeface="Times New Roman" panose="02020603050405020304" pitchFamily="18" charset="0"/>
                <a:cs typeface="Times New Roman" panose="02020603050405020304" pitchFamily="18" charset="0"/>
              </a:rPr>
              <a:t>ZALO LAN H</a:t>
            </a:r>
            <a:r>
              <a:rPr lang="vi-VN" sz="2099" b="1" kern="1200" dirty="0">
                <a:solidFill>
                  <a:srgbClr val="00B0F0"/>
                </a:solidFill>
                <a:latin typeface="Times New Roman" panose="02020603050405020304" pitchFamily="18" charset="0"/>
                <a:cs typeface="Times New Roman" panose="02020603050405020304" pitchFamily="18" charset="0"/>
              </a:rPr>
              <a:t>Ư</a:t>
            </a:r>
            <a:r>
              <a:rPr lang="en-US" sz="2099" b="1" kern="1200" dirty="0">
                <a:solidFill>
                  <a:srgbClr val="00B0F0"/>
                </a:solidFill>
                <a:latin typeface="Times New Roman" panose="02020603050405020304" pitchFamily="18" charset="0"/>
                <a:cs typeface="Times New Roman" panose="02020603050405020304" pitchFamily="18" charset="0"/>
              </a:rPr>
              <a:t>ƠNG SĐT </a:t>
            </a:r>
            <a:r>
              <a:rPr lang="en-US" sz="2801" b="1" kern="1200" dirty="0">
                <a:solidFill>
                  <a:srgbClr val="00B0F0"/>
                </a:solidFill>
                <a:latin typeface="Times New Roman" panose="02020603050405020304" pitchFamily="18" charset="0"/>
                <a:cs typeface="Times New Roman" panose="02020603050405020304" pitchFamily="18" charset="0"/>
              </a:rPr>
              <a:t>0354473852</a:t>
            </a:r>
            <a:r>
              <a:rPr lang="en-US" sz="2801" b="1" kern="1200">
                <a:solidFill>
                  <a:srgbClr val="00B0F0"/>
                </a:solidFill>
                <a:latin typeface="Times New Roman" panose="02020603050405020304" pitchFamily="18" charset="0"/>
                <a:cs typeface="Times New Roman" panose="02020603050405020304" pitchFamily="18" charset="0"/>
              </a:rPr>
              <a:t>.</a:t>
            </a:r>
            <a:r>
              <a:rPr lang="en-US" sz="2099" b="1" kern="1200">
                <a:solidFill>
                  <a:srgbClr val="00B0F0"/>
                </a:solidFill>
                <a:latin typeface="Times New Roman" panose="02020603050405020304" pitchFamily="18" charset="0"/>
                <a:cs typeface="Times New Roman" panose="02020603050405020304" pitchFamily="18" charset="0"/>
              </a:rPr>
              <a:t> </a:t>
            </a:r>
          </a:p>
          <a:p>
            <a:pPr algn="ctr" defTabSz="626504">
              <a:buClrTx/>
              <a:defRPr/>
            </a:pPr>
            <a:r>
              <a:rPr lang="en-US" sz="2099" b="1" kern="1200">
                <a:solidFill>
                  <a:srgbClr val="00B0F0"/>
                </a:solidFill>
                <a:latin typeface="Times New Roman" panose="02020603050405020304" pitchFamily="18" charset="0"/>
                <a:cs typeface="Times New Roman" panose="02020603050405020304" pitchFamily="18" charset="0"/>
              </a:rPr>
              <a:t>MỌI </a:t>
            </a:r>
            <a:r>
              <a:rPr lang="en-US" sz="2099" b="1" kern="1200" dirty="0">
                <a:solidFill>
                  <a:srgbClr val="00B0F0"/>
                </a:solidFill>
                <a:latin typeface="Times New Roman" panose="02020603050405020304" pitchFamily="18" charset="0"/>
                <a:cs typeface="Times New Roman" panose="02020603050405020304" pitchFamily="18" charset="0"/>
              </a:rPr>
              <a:t>GIAO DỊCH BẰNG NICK KHÁC ĐỀU LÀ MẠO DANH EM VÀ LỪA ĐẢO Ạ!</a:t>
            </a:r>
          </a:p>
          <a:p>
            <a:pPr algn="ctr" defTabSz="626504">
              <a:buClrTx/>
              <a:defRPr/>
            </a:pPr>
            <a:endParaRPr lang="en-US" sz="1800" b="1" kern="1200" dirty="0">
              <a:solidFill>
                <a:srgbClr val="FF0000"/>
              </a:solidFill>
              <a:latin typeface="Times New Roman" panose="02020603050405020304" pitchFamily="18" charset="0"/>
              <a:cs typeface="Times New Roman" panose="02020603050405020304" pitchFamily="18" charset="0"/>
            </a:endParaRPr>
          </a:p>
          <a:p>
            <a:pPr algn="ctr" defTabSz="626504">
              <a:buClrTx/>
              <a:defRPr/>
            </a:pPr>
            <a:r>
              <a:rPr lang="en-US" sz="1800" b="1" kern="1200" dirty="0">
                <a:solidFill>
                  <a:srgbClr val="FF0000"/>
                </a:solidFill>
                <a:latin typeface="Times New Roman" panose="02020603050405020304" pitchFamily="18" charset="0"/>
                <a:cs typeface="Times New Roman" panose="02020603050405020304" pitchFamily="18" charset="0"/>
              </a:rPr>
              <a:t>EM XIN CHÂN THÀNH CẢM </a:t>
            </a:r>
            <a:r>
              <a:rPr lang="vi-VN" sz="1800" b="1" kern="1200" dirty="0">
                <a:solidFill>
                  <a:srgbClr val="FF0000"/>
                </a:solidFill>
                <a:latin typeface="Times New Roman" panose="02020603050405020304" pitchFamily="18" charset="0"/>
                <a:cs typeface="Times New Roman" panose="02020603050405020304" pitchFamily="18" charset="0"/>
              </a:rPr>
              <a:t>Ơ</a:t>
            </a:r>
            <a:r>
              <a:rPr lang="en-US" sz="1800" b="1" kern="1200" dirty="0">
                <a:solidFill>
                  <a:srgbClr val="FF0000"/>
                </a:solidFill>
                <a:latin typeface="Times New Roman" panose="02020603050405020304" pitchFamily="18" charset="0"/>
                <a:cs typeface="Times New Roman" panose="02020603050405020304" pitchFamily="18" charset="0"/>
              </a:rPr>
              <a:t>N! KÍNH CHÚC THẦY/CÔ DẠY TỐT Ạ!</a:t>
            </a:r>
          </a:p>
        </p:txBody>
      </p:sp>
      <p:pic>
        <p:nvPicPr>
          <p:cNvPr id="3" name="Picture 2">
            <a:extLst>
              <a:ext uri="{FF2B5EF4-FFF2-40B4-BE49-F238E27FC236}">
                <a16:creationId xmlns:a16="http://schemas.microsoft.com/office/drawing/2014/main" id="{2AB5A403-E871-4CEB-8DF9-59BD1F022496}"/>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1" y="361952"/>
            <a:ext cx="831107" cy="822795"/>
          </a:xfrm>
          <a:prstGeom prst="rect">
            <a:avLst/>
          </a:prstGeom>
        </p:spPr>
      </p:pic>
    </p:spTree>
    <p:extLst>
      <p:ext uri="{BB962C8B-B14F-4D97-AF65-F5344CB8AC3E}">
        <p14:creationId xmlns:p14="http://schemas.microsoft.com/office/powerpoint/2010/main" val="6338649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3"/>
                                        </p:tgtEl>
                                        <p:attrNameLst>
                                          <p:attrName>r</p:attrName>
                                        </p:attrNameLst>
                                      </p:cBhvr>
                                    </p:animRot>
                                    <p:animRot by="-240000">
                                      <p:cBhvr>
                                        <p:cTn id="7" dur="950" fill="hold">
                                          <p:stCondLst>
                                            <p:cond delay="950"/>
                                          </p:stCondLst>
                                        </p:cTn>
                                        <p:tgtEl>
                                          <p:spTgt spid="3"/>
                                        </p:tgtEl>
                                        <p:attrNameLst>
                                          <p:attrName>r</p:attrName>
                                        </p:attrNameLst>
                                      </p:cBhvr>
                                    </p:animRot>
                                    <p:animRot by="240000">
                                      <p:cBhvr>
                                        <p:cTn id="8" dur="950" fill="hold">
                                          <p:stCondLst>
                                            <p:cond delay="1900"/>
                                          </p:stCondLst>
                                        </p:cTn>
                                        <p:tgtEl>
                                          <p:spTgt spid="3"/>
                                        </p:tgtEl>
                                        <p:attrNameLst>
                                          <p:attrName>r</p:attrName>
                                        </p:attrNameLst>
                                      </p:cBhvr>
                                    </p:animRot>
                                    <p:animRot by="-240000">
                                      <p:cBhvr>
                                        <p:cTn id="9" dur="950" fill="hold">
                                          <p:stCondLst>
                                            <p:cond delay="2850"/>
                                          </p:stCondLst>
                                        </p:cTn>
                                        <p:tgtEl>
                                          <p:spTgt spid="3"/>
                                        </p:tgtEl>
                                        <p:attrNameLst>
                                          <p:attrName>r</p:attrName>
                                        </p:attrNameLst>
                                      </p:cBhvr>
                                    </p:animRot>
                                    <p:animRot by="120000">
                                      <p:cBhvr>
                                        <p:cTn id="10" dur="950" fill="hold">
                                          <p:stCondLst>
                                            <p:cond delay="3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21A49E-53F6-4064-9529-E710DA0B1482}"/>
              </a:ext>
            </a:extLst>
          </p:cNvPr>
          <p:cNvSpPr/>
          <p:nvPr/>
        </p:nvSpPr>
        <p:spPr>
          <a:xfrm>
            <a:off x="190500" y="514350"/>
            <a:ext cx="8557996" cy="42671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26504">
              <a:buClrTx/>
              <a:defRPr/>
            </a:pPr>
            <a:endParaRPr lang="en-US" sz="2000" b="1" kern="1200"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AB5A403-E871-4CEB-8DF9-59BD1F022496}"/>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1" y="361952"/>
            <a:ext cx="831107" cy="822795"/>
          </a:xfrm>
          <a:prstGeom prst="rect">
            <a:avLst/>
          </a:prstGeom>
        </p:spPr>
      </p:pic>
      <p:pic>
        <p:nvPicPr>
          <p:cNvPr id="2" name="Picture 1">
            <a:extLst>
              <a:ext uri="{FF2B5EF4-FFF2-40B4-BE49-F238E27FC236}">
                <a16:creationId xmlns:a16="http://schemas.microsoft.com/office/drawing/2014/main" id="{3FF546AC-DE5B-B907-F06F-5862F8A78062}"/>
              </a:ext>
            </a:extLst>
          </p:cNvPr>
          <p:cNvPicPr>
            <a:picLocks noChangeAspect="1"/>
          </p:cNvPicPr>
          <p:nvPr/>
        </p:nvPicPr>
        <p:blipFill rotWithShape="1">
          <a:blip r:embed="rId6">
            <a:extLst>
              <a:ext uri="{28A0092B-C50C-407E-A947-70E740481C1C}">
                <a14:useLocalDpi xmlns:a14="http://schemas.microsoft.com/office/drawing/2010/main" val="0"/>
              </a:ext>
            </a:extLst>
          </a:blip>
          <a:srcRect l="6402" t="8333" r="6402" b="11667"/>
          <a:stretch/>
        </p:blipFill>
        <p:spPr>
          <a:xfrm>
            <a:off x="5143500" y="773350"/>
            <a:ext cx="2781300" cy="3888419"/>
          </a:xfrm>
          <a:prstGeom prst="rect">
            <a:avLst/>
          </a:prstGeom>
        </p:spPr>
      </p:pic>
      <p:sp>
        <p:nvSpPr>
          <p:cNvPr id="4" name="TextBox 3">
            <a:extLst>
              <a:ext uri="{FF2B5EF4-FFF2-40B4-BE49-F238E27FC236}">
                <a16:creationId xmlns:a16="http://schemas.microsoft.com/office/drawing/2014/main" id="{0C11FC58-0E62-0D0A-682B-28A3738A3423}"/>
              </a:ext>
            </a:extLst>
          </p:cNvPr>
          <p:cNvSpPr txBox="1"/>
          <p:nvPr/>
        </p:nvSpPr>
        <p:spPr>
          <a:xfrm>
            <a:off x="456390" y="1184748"/>
            <a:ext cx="4228100" cy="3231654"/>
          </a:xfrm>
          <a:prstGeom prst="rect">
            <a:avLst/>
          </a:prstGeom>
          <a:noFill/>
        </p:spPr>
        <p:txBody>
          <a:bodyPr wrap="square" rtlCol="0">
            <a:spAutoFit/>
          </a:bodyPr>
          <a:lstStyle/>
          <a:p>
            <a:pPr algn="ctr" defTabSz="626504">
              <a:buClrTx/>
              <a:defRPr/>
            </a:pPr>
            <a:r>
              <a:rPr lang="en-US" sz="3600" b="1" kern="1200">
                <a:solidFill>
                  <a:srgbClr val="FF0000"/>
                </a:solidFill>
                <a:latin typeface="Times New Roman" panose="02020603050405020304" pitchFamily="18" charset="0"/>
                <a:ea typeface="+mn-ea"/>
                <a:cs typeface="Times New Roman" panose="02020603050405020304" pitchFamily="18" charset="0"/>
              </a:rPr>
              <a:t>LAN H</a:t>
            </a:r>
            <a:r>
              <a:rPr lang="vi-VN" sz="3600" b="1" kern="1200">
                <a:solidFill>
                  <a:srgbClr val="FF0000"/>
                </a:solidFill>
                <a:latin typeface="Times New Roman" panose="02020603050405020304" pitchFamily="18" charset="0"/>
                <a:ea typeface="+mn-ea"/>
                <a:cs typeface="Times New Roman" panose="02020603050405020304" pitchFamily="18" charset="0"/>
              </a:rPr>
              <a:t>Ư</a:t>
            </a:r>
            <a:r>
              <a:rPr lang="en-US" sz="3600" b="1" kern="1200">
                <a:solidFill>
                  <a:srgbClr val="FF0000"/>
                </a:solidFill>
                <a:latin typeface="Times New Roman" panose="02020603050405020304" pitchFamily="18" charset="0"/>
                <a:ea typeface="+mn-ea"/>
                <a:cs typeface="Times New Roman" panose="02020603050405020304" pitchFamily="18" charset="0"/>
              </a:rPr>
              <a:t>ƠNG : </a:t>
            </a:r>
            <a:r>
              <a:rPr lang="en-US" sz="4800" b="1" kern="1200">
                <a:solidFill>
                  <a:srgbClr val="FF0000"/>
                </a:solidFill>
                <a:latin typeface="Times New Roman" panose="02020603050405020304" pitchFamily="18" charset="0"/>
                <a:ea typeface="+mn-ea"/>
                <a:cs typeface="Times New Roman" panose="02020603050405020304" pitchFamily="18" charset="0"/>
              </a:rPr>
              <a:t>0354473852</a:t>
            </a:r>
          </a:p>
          <a:p>
            <a:pPr algn="ctr" defTabSz="626504">
              <a:buClrTx/>
              <a:defRPr/>
            </a:pPr>
            <a:r>
              <a:rPr lang="en-US" sz="3000" b="1" kern="1200">
                <a:solidFill>
                  <a:srgbClr val="0070C0"/>
                </a:solidFill>
                <a:latin typeface="Times New Roman" panose="02020603050405020304" pitchFamily="18" charset="0"/>
                <a:ea typeface="+mn-ea"/>
                <a:cs typeface="Times New Roman" panose="02020603050405020304" pitchFamily="18" charset="0"/>
              </a:rPr>
              <a:t>NHẬN SOẠN BÀI LẺ PPT LÊN TIẾT, THI  CỦA TẤT CẢ CÁC BỘ SÁCH LỚP 1-2-3-4-5 </a:t>
            </a:r>
            <a:endParaRPr lang="en-US" sz="2000" b="1" kern="1200" dirty="0">
              <a:solidFill>
                <a:srgbClr val="0070C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95543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3"/>
                                        </p:tgtEl>
                                        <p:attrNameLst>
                                          <p:attrName>r</p:attrName>
                                        </p:attrNameLst>
                                      </p:cBhvr>
                                    </p:animRot>
                                    <p:animRot by="-240000">
                                      <p:cBhvr>
                                        <p:cTn id="7" dur="950" fill="hold">
                                          <p:stCondLst>
                                            <p:cond delay="950"/>
                                          </p:stCondLst>
                                        </p:cTn>
                                        <p:tgtEl>
                                          <p:spTgt spid="3"/>
                                        </p:tgtEl>
                                        <p:attrNameLst>
                                          <p:attrName>r</p:attrName>
                                        </p:attrNameLst>
                                      </p:cBhvr>
                                    </p:animRot>
                                    <p:animRot by="240000">
                                      <p:cBhvr>
                                        <p:cTn id="8" dur="950" fill="hold">
                                          <p:stCondLst>
                                            <p:cond delay="1900"/>
                                          </p:stCondLst>
                                        </p:cTn>
                                        <p:tgtEl>
                                          <p:spTgt spid="3"/>
                                        </p:tgtEl>
                                        <p:attrNameLst>
                                          <p:attrName>r</p:attrName>
                                        </p:attrNameLst>
                                      </p:cBhvr>
                                    </p:animRot>
                                    <p:animRot by="-240000">
                                      <p:cBhvr>
                                        <p:cTn id="9" dur="950" fill="hold">
                                          <p:stCondLst>
                                            <p:cond delay="2850"/>
                                          </p:stCondLst>
                                        </p:cTn>
                                        <p:tgtEl>
                                          <p:spTgt spid="3"/>
                                        </p:tgtEl>
                                        <p:attrNameLst>
                                          <p:attrName>r</p:attrName>
                                        </p:attrNameLst>
                                      </p:cBhvr>
                                    </p:animRot>
                                    <p:animRot by="120000">
                                      <p:cBhvr>
                                        <p:cTn id="10" dur="950" fill="hold">
                                          <p:stCondLst>
                                            <p:cond delay="3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Động vật hoang dã bên bờ vực tuyệt chủng | baotintuc.vn">
            <a:extLst>
              <a:ext uri="{FF2B5EF4-FFF2-40B4-BE49-F238E27FC236}">
                <a16:creationId xmlns:a16="http://schemas.microsoft.com/office/drawing/2014/main" id="{5A1A2439-470D-929A-E639-5CEB991EADD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195" y="0"/>
            <a:ext cx="8609610" cy="5165766"/>
          </a:xfrm>
          <a:prstGeom prst="rect">
            <a:avLst/>
          </a:prstGeom>
          <a:noFill/>
          <a:ln>
            <a:noFill/>
          </a:ln>
        </p:spPr>
      </p:pic>
    </p:spTree>
    <p:extLst>
      <p:ext uri="{BB962C8B-B14F-4D97-AF65-F5344CB8AC3E}">
        <p14:creationId xmlns:p14="http://schemas.microsoft.com/office/powerpoint/2010/main" val="12073230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9144000" cy="51435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55026" t="-4651" r="-18243" b="-62457"/>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9" name="Freeform 9"/>
          <p:cNvSpPr/>
          <p:nvPr/>
        </p:nvSpPr>
        <p:spPr>
          <a:xfrm>
            <a:off x="7244660" y="22144"/>
            <a:ext cx="2362984" cy="2185760"/>
          </a:xfrm>
          <a:custGeom>
            <a:avLst/>
            <a:gdLst/>
            <a:ahLst/>
            <a:cxnLst/>
            <a:rect l="l" t="t" r="r" b="b"/>
            <a:pathLst>
              <a:path w="4725968" h="4371520">
                <a:moveTo>
                  <a:pt x="0" y="0"/>
                </a:moveTo>
                <a:lnTo>
                  <a:pt x="4725969" y="0"/>
                </a:lnTo>
                <a:lnTo>
                  <a:pt x="4725969" y="4371520"/>
                </a:lnTo>
                <a:lnTo>
                  <a:pt x="0" y="4371520"/>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Freeform 10"/>
          <p:cNvSpPr/>
          <p:nvPr/>
        </p:nvSpPr>
        <p:spPr>
          <a:xfrm>
            <a:off x="1745103" y="4488411"/>
            <a:ext cx="2120935" cy="790530"/>
          </a:xfrm>
          <a:custGeom>
            <a:avLst/>
            <a:gdLst/>
            <a:ahLst/>
            <a:cxnLst/>
            <a:rect l="l" t="t" r="r" b="b"/>
            <a:pathLst>
              <a:path w="4241869" h="1581060">
                <a:moveTo>
                  <a:pt x="0" y="0"/>
                </a:moveTo>
                <a:lnTo>
                  <a:pt x="4241869" y="0"/>
                </a:lnTo>
                <a:lnTo>
                  <a:pt x="4241869"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1" name="Freeform 11"/>
          <p:cNvSpPr/>
          <p:nvPr/>
        </p:nvSpPr>
        <p:spPr>
          <a:xfrm flipH="1">
            <a:off x="170536" y="2117202"/>
            <a:ext cx="3149135" cy="3243492"/>
          </a:xfrm>
          <a:custGeom>
            <a:avLst/>
            <a:gdLst/>
            <a:ahLst/>
            <a:cxnLst/>
            <a:rect l="l" t="t" r="r" b="b"/>
            <a:pathLst>
              <a:path w="6298270" h="6486983">
                <a:moveTo>
                  <a:pt x="6298270" y="0"/>
                </a:moveTo>
                <a:lnTo>
                  <a:pt x="0" y="0"/>
                </a:lnTo>
                <a:lnTo>
                  <a:pt x="0" y="6486983"/>
                </a:lnTo>
                <a:lnTo>
                  <a:pt x="6298270" y="6486983"/>
                </a:lnTo>
                <a:lnTo>
                  <a:pt x="629827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2" name="Freeform 12"/>
          <p:cNvSpPr/>
          <p:nvPr/>
        </p:nvSpPr>
        <p:spPr>
          <a:xfrm>
            <a:off x="3608629" y="4536036"/>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3" name="Freeform 13"/>
          <p:cNvSpPr/>
          <p:nvPr/>
        </p:nvSpPr>
        <p:spPr>
          <a:xfrm>
            <a:off x="5612773" y="4440786"/>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4" name="Freeform 14"/>
          <p:cNvSpPr/>
          <p:nvPr/>
        </p:nvSpPr>
        <p:spPr>
          <a:xfrm>
            <a:off x="7387437" y="4488411"/>
            <a:ext cx="2120935" cy="790530"/>
          </a:xfrm>
          <a:custGeom>
            <a:avLst/>
            <a:gdLst/>
            <a:ahLst/>
            <a:cxnLst/>
            <a:rect l="l" t="t" r="r" b="b"/>
            <a:pathLst>
              <a:path w="4241869" h="1581060">
                <a:moveTo>
                  <a:pt x="0" y="0"/>
                </a:moveTo>
                <a:lnTo>
                  <a:pt x="4241868" y="0"/>
                </a:lnTo>
                <a:lnTo>
                  <a:pt x="4241868" y="1581060"/>
                </a:lnTo>
                <a:lnTo>
                  <a:pt x="0" y="15810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22" name="Rectangle: Rounded Corners 1">
            <a:extLst>
              <a:ext uri="{FF2B5EF4-FFF2-40B4-BE49-F238E27FC236}">
                <a16:creationId xmlns:a16="http://schemas.microsoft.com/office/drawing/2014/main" id="{7E5668AB-DBD8-4DBC-8690-0D4F48356C8F}"/>
              </a:ext>
            </a:extLst>
          </p:cNvPr>
          <p:cNvSpPr/>
          <p:nvPr/>
        </p:nvSpPr>
        <p:spPr>
          <a:xfrm>
            <a:off x="342900" y="281732"/>
            <a:ext cx="8412480" cy="4400551"/>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0" algn="just"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prstClr val="white">
                  <a:lumMod val="1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6" name="TextBox 25">
            <a:extLst>
              <a:ext uri="{FF2B5EF4-FFF2-40B4-BE49-F238E27FC236}">
                <a16:creationId xmlns:a16="http://schemas.microsoft.com/office/drawing/2014/main" id="{D09C151A-37E4-4A1E-8A91-4C8B032CFF97}"/>
              </a:ext>
            </a:extLst>
          </p:cNvPr>
          <p:cNvSpPr txBox="1"/>
          <p:nvPr/>
        </p:nvSpPr>
        <p:spPr>
          <a:xfrm>
            <a:off x="796350" y="869026"/>
            <a:ext cx="6961109" cy="3169682"/>
          </a:xfrm>
          <a:prstGeom prst="roundRect">
            <a:avLst>
              <a:gd name="adj" fmla="val 27889"/>
            </a:avLst>
          </a:prstGeom>
          <a:solidFill>
            <a:srgbClr val="FFFFCC"/>
          </a:solidFill>
          <a:ln w="38100">
            <a:solidFill>
              <a:srgbClr val="713616"/>
            </a:solidFill>
          </a:ln>
        </p:spPr>
        <p:txBody>
          <a:bodyPr wrap="square" rtlCol="0">
            <a:spAutoFit/>
          </a:bodyPr>
          <a:lstStyle>
            <a:defPPr>
              <a:defRPr lang="vi-VN"/>
            </a:defPPr>
            <a:lvl1pPr algn="just">
              <a:defRPr sz="2800" b="1">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a:ln>
                  <a:noFill/>
                </a:ln>
                <a:solidFill>
                  <a:srgbClr val="002060"/>
                </a:solidFill>
                <a:effectLst/>
                <a:uLnTx/>
                <a:uFillTx/>
                <a:latin typeface="Calibri" panose="020F0502020204030204" pitchFamily="34" charset="0"/>
                <a:ea typeface="Roboto" panose="02000000000000000000" pitchFamily="2" charset="0"/>
                <a:cs typeface="Calibri" panose="020F0502020204030204" pitchFamily="34" charset="0"/>
                <a:sym typeface="Arial"/>
              </a:rPr>
              <a:t>Động vật và thực vật cung cấp cho con người nhiều nguồn tài nguyên quý giá như: lương thực, thuốc men, nguyên liệu công nghiệp, … Việc bảo tồn động vật, thực vật giúp đảm bảo nguồn tài nguyên cho con người trong tương lai.</a:t>
            </a:r>
            <a:endParaRPr kumimoji="0" lang="vi-VN" sz="2800" b="1" i="0" u="none" strike="noStrike" kern="0" cap="none" spc="0" normalizeH="0" baseline="0" noProof="0" dirty="0">
              <a:ln>
                <a:noFill/>
              </a:ln>
              <a:solidFill>
                <a:srgbClr val="FF0000"/>
              </a:solidFill>
              <a:effectLst/>
              <a:uLnTx/>
              <a:uFillTx/>
              <a:latin typeface="Calibri" panose="020F0502020204030204" pitchFamily="34" charset="0"/>
              <a:ea typeface="Roboto" panose="02000000000000000000" pitchFamily="2" charset="0"/>
              <a:cs typeface="Calibri" panose="020F0502020204030204" pitchFamily="34" charset="0"/>
              <a:sym typeface="Arial"/>
            </a:endParaRPr>
          </a:p>
        </p:txBody>
      </p:sp>
    </p:spTree>
    <p:extLst>
      <p:ext uri="{BB962C8B-B14F-4D97-AF65-F5344CB8AC3E}">
        <p14:creationId xmlns:p14="http://schemas.microsoft.com/office/powerpoint/2010/main" val="349083743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434" t="-6209" r="-3588" b="-38479"/>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 name="Freeform 3"/>
          <p:cNvSpPr/>
          <p:nvPr/>
        </p:nvSpPr>
        <p:spPr>
          <a:xfrm>
            <a:off x="935991" y="689183"/>
            <a:ext cx="5827415" cy="3765135"/>
          </a:xfrm>
          <a:custGeom>
            <a:avLst/>
            <a:gdLst/>
            <a:ahLst/>
            <a:cxnLst/>
            <a:rect l="l" t="t" r="r" b="b"/>
            <a:pathLst>
              <a:path w="11654830" h="7530269">
                <a:moveTo>
                  <a:pt x="0" y="0"/>
                </a:moveTo>
                <a:lnTo>
                  <a:pt x="11654830" y="0"/>
                </a:lnTo>
                <a:lnTo>
                  <a:pt x="11654830" y="7530270"/>
                </a:lnTo>
                <a:lnTo>
                  <a:pt x="0" y="75302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5" name="Freeform 5"/>
          <p:cNvSpPr/>
          <p:nvPr/>
        </p:nvSpPr>
        <p:spPr>
          <a:xfrm flipH="1">
            <a:off x="5511359" y="1322277"/>
            <a:ext cx="4241042" cy="4241042"/>
          </a:xfrm>
          <a:custGeom>
            <a:avLst/>
            <a:gdLst/>
            <a:ahLst/>
            <a:cxnLst/>
            <a:rect l="l" t="t" r="r" b="b"/>
            <a:pathLst>
              <a:path w="8482084" h="8482084">
                <a:moveTo>
                  <a:pt x="8482084" y="0"/>
                </a:moveTo>
                <a:lnTo>
                  <a:pt x="0" y="0"/>
                </a:lnTo>
                <a:lnTo>
                  <a:pt x="0" y="8482083"/>
                </a:lnTo>
                <a:lnTo>
                  <a:pt x="8482084" y="8482083"/>
                </a:lnTo>
                <a:lnTo>
                  <a:pt x="8482084"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6" name="Freeform 6"/>
          <p:cNvSpPr/>
          <p:nvPr/>
        </p:nvSpPr>
        <p:spPr>
          <a:xfrm>
            <a:off x="-248785" y="-344597"/>
            <a:ext cx="2119071" cy="2899226"/>
          </a:xfrm>
          <a:custGeom>
            <a:avLst/>
            <a:gdLst/>
            <a:ahLst/>
            <a:cxnLst/>
            <a:rect l="l" t="t" r="r" b="b"/>
            <a:pathLst>
              <a:path w="4238141" h="5798451">
                <a:moveTo>
                  <a:pt x="0" y="0"/>
                </a:moveTo>
                <a:lnTo>
                  <a:pt x="4238141" y="0"/>
                </a:lnTo>
                <a:lnTo>
                  <a:pt x="4238141" y="5798452"/>
                </a:lnTo>
                <a:lnTo>
                  <a:pt x="0" y="57984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7" name="Freeform 7"/>
          <p:cNvSpPr/>
          <p:nvPr/>
        </p:nvSpPr>
        <p:spPr>
          <a:xfrm>
            <a:off x="226723" y="3496241"/>
            <a:ext cx="3327797" cy="1647260"/>
          </a:xfrm>
          <a:custGeom>
            <a:avLst/>
            <a:gdLst/>
            <a:ahLst/>
            <a:cxnLst/>
            <a:rect l="l" t="t" r="r" b="b"/>
            <a:pathLst>
              <a:path w="6655594" h="3294519">
                <a:moveTo>
                  <a:pt x="0" y="0"/>
                </a:moveTo>
                <a:lnTo>
                  <a:pt x="6655594" y="0"/>
                </a:lnTo>
                <a:lnTo>
                  <a:pt x="6655594" y="3294519"/>
                </a:lnTo>
                <a:lnTo>
                  <a:pt x="0" y="3294519"/>
                </a:lnTo>
                <a:lnTo>
                  <a:pt x="0" y="0"/>
                </a:lnTo>
                <a:close/>
              </a:path>
            </a:pathLst>
          </a:custGeom>
          <a:blipFill>
            <a:blip r:embed="rId9"/>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9" name="TextBox 8">
            <a:extLst>
              <a:ext uri="{FF2B5EF4-FFF2-40B4-BE49-F238E27FC236}">
                <a16:creationId xmlns:a16="http://schemas.microsoft.com/office/drawing/2014/main" id="{D44DB32B-F17D-4D40-BC02-90138B46748B}"/>
              </a:ext>
            </a:extLst>
          </p:cNvPr>
          <p:cNvSpPr txBox="1"/>
          <p:nvPr/>
        </p:nvSpPr>
        <p:spPr>
          <a:xfrm>
            <a:off x="749238" y="843406"/>
            <a:ext cx="635814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prstClr val="white">
                    <a:lumMod val="10000"/>
                  </a:prstClr>
                </a:solidFill>
                <a:effectLst/>
                <a:uLnTx/>
                <a:uFillTx/>
                <a:latin typeface="UTM Edwardian" panose="02040603050506020204" pitchFamily="18" charset="0"/>
                <a:cs typeface="Arial"/>
                <a:sym typeface="Arial"/>
              </a:rPr>
              <a:t>Thứ</a:t>
            </a:r>
            <a:r>
              <a:rPr kumimoji="0" lang="en-US" sz="2800" b="1" i="0" u="none" strike="noStrike" kern="0" cap="none" spc="0" normalizeH="0" baseline="0" noProof="0" dirty="0">
                <a:ln>
                  <a:noFill/>
                </a:ln>
                <a:solidFill>
                  <a:prstClr val="white">
                    <a:lumMod val="10000"/>
                  </a:prstClr>
                </a:solidFill>
                <a:effectLst/>
                <a:uLnTx/>
                <a:uFillTx/>
                <a:latin typeface="UTM Edwardian" panose="02040603050506020204" pitchFamily="18" charset="0"/>
                <a:cs typeface="Arial"/>
                <a:sym typeface="Arial"/>
              </a:rPr>
              <a:t> … </a:t>
            </a:r>
            <a:r>
              <a:rPr kumimoji="0" lang="en-US" sz="2800" b="1" i="0" u="none" strike="noStrike" kern="0" cap="none" spc="0" normalizeH="0" baseline="0" noProof="0" dirty="0" err="1">
                <a:ln>
                  <a:noFill/>
                </a:ln>
                <a:solidFill>
                  <a:prstClr val="white">
                    <a:lumMod val="10000"/>
                  </a:prstClr>
                </a:solidFill>
                <a:effectLst/>
                <a:uLnTx/>
                <a:uFillTx/>
                <a:latin typeface="UTM Edwardian" panose="02040603050506020204" pitchFamily="18" charset="0"/>
                <a:cs typeface="Arial"/>
                <a:sym typeface="Arial"/>
              </a:rPr>
              <a:t>ngày</a:t>
            </a:r>
            <a:r>
              <a:rPr kumimoji="0" lang="en-US" sz="2800" b="1" i="0" u="none" strike="noStrike" kern="0" cap="none" spc="0" normalizeH="0" baseline="0" noProof="0" dirty="0">
                <a:ln>
                  <a:noFill/>
                </a:ln>
                <a:solidFill>
                  <a:prstClr val="white">
                    <a:lumMod val="10000"/>
                  </a:prstClr>
                </a:solidFill>
                <a:effectLst/>
                <a:uLnTx/>
                <a:uFillTx/>
                <a:latin typeface="UTM Edwardian" panose="02040603050506020204" pitchFamily="18" charset="0"/>
                <a:cs typeface="Arial"/>
                <a:sym typeface="Arial"/>
              </a:rPr>
              <a:t> … </a:t>
            </a:r>
            <a:r>
              <a:rPr kumimoji="0" lang="en-US" sz="2800" b="1" i="0" u="none" strike="noStrike" kern="0" cap="none" spc="0" normalizeH="0" baseline="0" noProof="0" dirty="0" err="1">
                <a:ln>
                  <a:noFill/>
                </a:ln>
                <a:solidFill>
                  <a:prstClr val="white">
                    <a:lumMod val="10000"/>
                  </a:prstClr>
                </a:solidFill>
                <a:effectLst/>
                <a:uLnTx/>
                <a:uFillTx/>
                <a:latin typeface="UTM Edwardian" panose="02040603050506020204" pitchFamily="18" charset="0"/>
                <a:cs typeface="Arial"/>
                <a:sym typeface="Arial"/>
              </a:rPr>
              <a:t>tháng</a:t>
            </a:r>
            <a:r>
              <a:rPr kumimoji="0" lang="en-US" sz="2800" b="1" i="0" u="none" strike="noStrike" kern="0" cap="none" spc="0" normalizeH="0" baseline="0" noProof="0" dirty="0">
                <a:ln>
                  <a:noFill/>
                </a:ln>
                <a:solidFill>
                  <a:prstClr val="white">
                    <a:lumMod val="10000"/>
                  </a:prstClr>
                </a:solidFill>
                <a:effectLst/>
                <a:uLnTx/>
                <a:uFillTx/>
                <a:latin typeface="UTM Edwardian" panose="02040603050506020204" pitchFamily="18" charset="0"/>
                <a:cs typeface="Arial"/>
                <a:sym typeface="Arial"/>
              </a:rPr>
              <a:t> … </a:t>
            </a:r>
            <a:r>
              <a:rPr kumimoji="0" lang="en-US" sz="2800" b="1" i="0" u="none" strike="noStrike" kern="0" cap="none" spc="0" normalizeH="0" baseline="0" noProof="0" dirty="0" err="1">
                <a:ln>
                  <a:noFill/>
                </a:ln>
                <a:solidFill>
                  <a:prstClr val="white">
                    <a:lumMod val="10000"/>
                  </a:prstClr>
                </a:solidFill>
                <a:effectLst/>
                <a:uLnTx/>
                <a:uFillTx/>
                <a:latin typeface="UTM Edwardian" panose="02040603050506020204" pitchFamily="18" charset="0"/>
                <a:cs typeface="Arial"/>
                <a:sym typeface="Arial"/>
              </a:rPr>
              <a:t>năm</a:t>
            </a:r>
            <a:r>
              <a:rPr kumimoji="0" lang="en-US" sz="2800" b="1" i="0" u="none" strike="noStrike" kern="0" cap="none" spc="0" normalizeH="0" baseline="0" noProof="0" dirty="0">
                <a:ln>
                  <a:noFill/>
                </a:ln>
                <a:solidFill>
                  <a:prstClr val="white">
                    <a:lumMod val="10000"/>
                  </a:prstClr>
                </a:solidFill>
                <a:effectLst/>
                <a:uLnTx/>
                <a:uFillTx/>
                <a:latin typeface="UTM Edwardian" panose="02040603050506020204" pitchFamily="18" charset="0"/>
                <a:cs typeface="Arial"/>
                <a:sym typeface="Arial"/>
              </a:rPr>
              <a:t> …</a:t>
            </a:r>
          </a:p>
        </p:txBody>
      </p:sp>
      <p:sp>
        <p:nvSpPr>
          <p:cNvPr id="10" name="TextBox 9">
            <a:extLst>
              <a:ext uri="{FF2B5EF4-FFF2-40B4-BE49-F238E27FC236}">
                <a16:creationId xmlns:a16="http://schemas.microsoft.com/office/drawing/2014/main" id="{CC13C1E7-00DA-0D50-F9E7-D69F3BC2C830}"/>
              </a:ext>
            </a:extLst>
          </p:cNvPr>
          <p:cNvSpPr txBox="1"/>
          <p:nvPr/>
        </p:nvSpPr>
        <p:spPr>
          <a:xfrm>
            <a:off x="749238" y="1232867"/>
            <a:ext cx="63581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FFFFFF"/>
                  </a:solidFill>
                  <a:prstDash val="solid"/>
                </a:ln>
                <a:solidFill>
                  <a:srgbClr val="002060"/>
                </a:solidFill>
                <a:effectLst>
                  <a:outerShdw blurRad="12700" dist="38100" dir="2700000" algn="tl" rotWithShape="0">
                    <a:srgbClr val="4BACC6">
                      <a:lumMod val="60000"/>
                      <a:lumOff val="40000"/>
                    </a:srgbClr>
                  </a:outerShdw>
                </a:effectLst>
                <a:uLnTx/>
                <a:uFillTx/>
                <a:latin typeface="SVN-Apple" panose="02040603050506020204" pitchFamily="18" charset="0"/>
                <a:cs typeface="Arial"/>
                <a:sym typeface="Arial"/>
              </a:rPr>
              <a:t>Tiếng</a:t>
            </a:r>
            <a:r>
              <a:rPr kumimoji="0" lang="en-US" sz="4000" b="1" i="0" u="none" strike="noStrike" kern="0" cap="none" spc="0" normalizeH="0" baseline="0" noProof="0" dirty="0">
                <a:ln w="9525">
                  <a:solidFill>
                    <a:srgbClr val="FFFFFF"/>
                  </a:solidFill>
                  <a:prstDash val="solid"/>
                </a:ln>
                <a:solidFill>
                  <a:srgbClr val="002060"/>
                </a:solidFill>
                <a:effectLst>
                  <a:outerShdw blurRad="12700" dist="38100" dir="2700000" algn="tl" rotWithShape="0">
                    <a:srgbClr val="4BACC6">
                      <a:lumMod val="60000"/>
                      <a:lumOff val="40000"/>
                    </a:srgbClr>
                  </a:outerShdw>
                </a:effectLst>
                <a:uLnTx/>
                <a:uFillTx/>
                <a:latin typeface="SVN-Apple" panose="02040603050506020204" pitchFamily="18" charset="0"/>
                <a:cs typeface="Arial"/>
                <a:sym typeface="Arial"/>
              </a:rPr>
              <a:t> </a:t>
            </a:r>
            <a:r>
              <a:rPr kumimoji="0" lang="en-US" sz="4000" b="1" i="0" u="none" strike="noStrike" kern="0" cap="none" spc="0" normalizeH="0" baseline="0" noProof="0" dirty="0" err="1">
                <a:ln w="9525">
                  <a:solidFill>
                    <a:srgbClr val="FFFFFF"/>
                  </a:solidFill>
                  <a:prstDash val="solid"/>
                </a:ln>
                <a:solidFill>
                  <a:srgbClr val="002060"/>
                </a:solidFill>
                <a:effectLst>
                  <a:outerShdw blurRad="12700" dist="38100" dir="2700000" algn="tl" rotWithShape="0">
                    <a:srgbClr val="4BACC6">
                      <a:lumMod val="60000"/>
                      <a:lumOff val="40000"/>
                    </a:srgbClr>
                  </a:outerShdw>
                </a:effectLst>
                <a:uLnTx/>
                <a:uFillTx/>
                <a:latin typeface="SVN-Apple" panose="02040603050506020204" pitchFamily="18" charset="0"/>
                <a:cs typeface="Arial"/>
                <a:sym typeface="Arial"/>
              </a:rPr>
              <a:t>Việt</a:t>
            </a:r>
            <a:endParaRPr kumimoji="0" lang="en-US" sz="4000" b="1" i="0" u="none" strike="noStrike" kern="0" cap="none" spc="0" normalizeH="0" baseline="0" noProof="0" dirty="0">
              <a:ln w="9525">
                <a:solidFill>
                  <a:srgbClr val="FFFFFF"/>
                </a:solidFill>
                <a:prstDash val="solid"/>
              </a:ln>
              <a:solidFill>
                <a:srgbClr val="002060"/>
              </a:solidFill>
              <a:effectLst>
                <a:outerShdw blurRad="12700" dist="38100" dir="2700000" algn="tl" rotWithShape="0">
                  <a:srgbClr val="4BACC6">
                    <a:lumMod val="60000"/>
                    <a:lumOff val="40000"/>
                  </a:srgbClr>
                </a:outerShdw>
              </a:effectLst>
              <a:uLnTx/>
              <a:uFillTx/>
              <a:latin typeface="SVN-Apple" panose="02040603050506020204" pitchFamily="18" charset="0"/>
              <a:cs typeface="Arial"/>
              <a:sym typeface="Arial"/>
            </a:endParaRPr>
          </a:p>
        </p:txBody>
      </p:sp>
      <p:pic>
        <p:nvPicPr>
          <p:cNvPr id="4" name="Picture 3">
            <a:extLst>
              <a:ext uri="{FF2B5EF4-FFF2-40B4-BE49-F238E27FC236}">
                <a16:creationId xmlns:a16="http://schemas.microsoft.com/office/drawing/2014/main" id="{82E0766F-F571-3FED-90AC-9A7C30C55E6B}"/>
              </a:ext>
            </a:extLst>
          </p:cNvPr>
          <p:cNvPicPr>
            <a:picLocks noChangeAspect="1"/>
          </p:cNvPicPr>
          <p:nvPr/>
        </p:nvPicPr>
        <p:blipFill>
          <a:blip r:embed="rId10"/>
          <a:stretch>
            <a:fillRect/>
          </a:stretch>
        </p:blipFill>
        <p:spPr>
          <a:xfrm>
            <a:off x="2097009" y="1923672"/>
            <a:ext cx="4115157" cy="1822862"/>
          </a:xfrm>
          <a:prstGeom prst="rect">
            <a:avLst/>
          </a:prstGeom>
        </p:spPr>
      </p:pic>
      <p:pic>
        <p:nvPicPr>
          <p:cNvPr id="8" name="Picture 7">
            <a:extLst>
              <a:ext uri="{FF2B5EF4-FFF2-40B4-BE49-F238E27FC236}">
                <a16:creationId xmlns:a16="http://schemas.microsoft.com/office/drawing/2014/main" id="{EA30E5E7-6482-40F4-6C8F-0E5D391DD9A5}"/>
              </a:ext>
            </a:extLst>
          </p:cNvPr>
          <p:cNvPicPr>
            <a:picLocks noChangeAspect="1"/>
          </p:cNvPicPr>
          <p:nvPr/>
        </p:nvPicPr>
        <p:blipFill>
          <a:blip r:embed="rId11"/>
          <a:stretch>
            <a:fillRect/>
          </a:stretch>
        </p:blipFill>
        <p:spPr>
          <a:xfrm>
            <a:off x="1104194" y="1996657"/>
            <a:ext cx="1475360" cy="1030313"/>
          </a:xfrm>
          <a:prstGeom prst="rect">
            <a:avLst/>
          </a:prstGeom>
        </p:spPr>
      </p:pic>
    </p:spTree>
    <p:extLst>
      <p:ext uri="{BB962C8B-B14F-4D97-AF65-F5344CB8AC3E}">
        <p14:creationId xmlns:p14="http://schemas.microsoft.com/office/powerpoint/2010/main" val="168904983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7172" t="-46157" r="-58891" b="-71869"/>
            </a:stretch>
          </a:blipFill>
        </p:spPr>
        <p:txBody>
          <a:bodyPr/>
          <a:lstStyle/>
          <a:p>
            <a:pPr defTabSz="457200">
              <a:buClrTx/>
            </a:pPr>
            <a:endParaRPr lang="en-US" sz="900" kern="1200">
              <a:solidFill>
                <a:prstClr val="black"/>
              </a:solidFill>
              <a:latin typeface="Calibri"/>
              <a:ea typeface="+mn-ea"/>
              <a:cs typeface="+mn-cs"/>
            </a:endParaRPr>
          </a:p>
        </p:txBody>
      </p:sp>
      <p:sp>
        <p:nvSpPr>
          <p:cNvPr id="3" name="Freeform 3"/>
          <p:cNvSpPr/>
          <p:nvPr/>
        </p:nvSpPr>
        <p:spPr>
          <a:xfrm>
            <a:off x="4249511" y="3660405"/>
            <a:ext cx="5729290" cy="1644784"/>
          </a:xfrm>
          <a:custGeom>
            <a:avLst/>
            <a:gdLst/>
            <a:ahLst/>
            <a:cxnLst/>
            <a:rect l="l" t="t" r="r" b="b"/>
            <a:pathLst>
              <a:path w="11458580" h="3289567">
                <a:moveTo>
                  <a:pt x="0" y="0"/>
                </a:moveTo>
                <a:lnTo>
                  <a:pt x="11458579" y="0"/>
                </a:lnTo>
                <a:lnTo>
                  <a:pt x="11458579" y="3289567"/>
                </a:lnTo>
                <a:lnTo>
                  <a:pt x="0" y="3289567"/>
                </a:lnTo>
                <a:lnTo>
                  <a:pt x="0" y="0"/>
                </a:lnTo>
                <a:close/>
              </a:path>
            </a:pathLst>
          </a:custGeom>
          <a:blipFill>
            <a:blip r:embed="rId3"/>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4" name="Freeform 4"/>
          <p:cNvSpPr/>
          <p:nvPr/>
        </p:nvSpPr>
        <p:spPr>
          <a:xfrm>
            <a:off x="4572000" y="176330"/>
            <a:ext cx="5443699" cy="4790839"/>
          </a:xfrm>
          <a:custGeom>
            <a:avLst/>
            <a:gdLst/>
            <a:ahLst/>
            <a:cxnLst/>
            <a:rect l="l" t="t" r="r" b="b"/>
            <a:pathLst>
              <a:path w="10887397" h="9581677">
                <a:moveTo>
                  <a:pt x="0" y="0"/>
                </a:moveTo>
                <a:lnTo>
                  <a:pt x="10887396" y="0"/>
                </a:lnTo>
                <a:lnTo>
                  <a:pt x="10887396" y="9581678"/>
                </a:lnTo>
                <a:lnTo>
                  <a:pt x="0" y="95816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2" name="Freeform 12"/>
          <p:cNvSpPr/>
          <p:nvPr/>
        </p:nvSpPr>
        <p:spPr>
          <a:xfrm>
            <a:off x="-284994" y="-514350"/>
            <a:ext cx="2140886" cy="1876195"/>
          </a:xfrm>
          <a:custGeom>
            <a:avLst/>
            <a:gdLst/>
            <a:ahLst/>
            <a:cxnLst/>
            <a:rect l="l" t="t" r="r" b="b"/>
            <a:pathLst>
              <a:path w="4281771" h="3752389">
                <a:moveTo>
                  <a:pt x="0" y="0"/>
                </a:moveTo>
                <a:lnTo>
                  <a:pt x="4281771" y="0"/>
                </a:lnTo>
                <a:lnTo>
                  <a:pt x="4281771" y="3752389"/>
                </a:lnTo>
                <a:lnTo>
                  <a:pt x="0" y="37523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3" name="Freeform 13"/>
          <p:cNvSpPr/>
          <p:nvPr/>
        </p:nvSpPr>
        <p:spPr>
          <a:xfrm>
            <a:off x="-777109" y="3424468"/>
            <a:ext cx="3125117" cy="2534185"/>
          </a:xfrm>
          <a:custGeom>
            <a:avLst/>
            <a:gdLst/>
            <a:ahLst/>
            <a:cxnLst/>
            <a:rect l="l" t="t" r="r" b="b"/>
            <a:pathLst>
              <a:path w="6250233" h="5068370">
                <a:moveTo>
                  <a:pt x="0" y="0"/>
                </a:moveTo>
                <a:lnTo>
                  <a:pt x="6250233" y="0"/>
                </a:lnTo>
                <a:lnTo>
                  <a:pt x="6250233" y="5068371"/>
                </a:lnTo>
                <a:lnTo>
                  <a:pt x="0" y="50683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sp>
        <p:nvSpPr>
          <p:cNvPr id="14" name="Freeform 14"/>
          <p:cNvSpPr/>
          <p:nvPr/>
        </p:nvSpPr>
        <p:spPr>
          <a:xfrm flipH="1">
            <a:off x="7259377" y="-514350"/>
            <a:ext cx="2140886" cy="1876195"/>
          </a:xfrm>
          <a:custGeom>
            <a:avLst/>
            <a:gdLst/>
            <a:ahLst/>
            <a:cxnLst/>
            <a:rect l="l" t="t" r="r" b="b"/>
            <a:pathLst>
              <a:path w="4281771" h="3752389">
                <a:moveTo>
                  <a:pt x="4281772" y="0"/>
                </a:moveTo>
                <a:lnTo>
                  <a:pt x="0" y="0"/>
                </a:lnTo>
                <a:lnTo>
                  <a:pt x="0" y="3752389"/>
                </a:lnTo>
                <a:lnTo>
                  <a:pt x="4281772" y="3752389"/>
                </a:lnTo>
                <a:lnTo>
                  <a:pt x="4281772"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buClrTx/>
            </a:pPr>
            <a:endParaRPr lang="en-US" sz="900" kern="1200">
              <a:solidFill>
                <a:prstClr val="black"/>
              </a:solidFill>
              <a:latin typeface="Calibri"/>
              <a:ea typeface="+mn-ea"/>
              <a:cs typeface="+mn-cs"/>
            </a:endParaRPr>
          </a:p>
        </p:txBody>
      </p:sp>
      <p:pic>
        <p:nvPicPr>
          <p:cNvPr id="17" name="Picture 16">
            <a:extLst>
              <a:ext uri="{FF2B5EF4-FFF2-40B4-BE49-F238E27FC236}">
                <a16:creationId xmlns:a16="http://schemas.microsoft.com/office/drawing/2014/main" id="{C1AC87B7-B186-6752-600B-055D3D1CD763}"/>
              </a:ext>
            </a:extLst>
          </p:cNvPr>
          <p:cNvPicPr>
            <a:picLocks noChangeAspect="1"/>
          </p:cNvPicPr>
          <p:nvPr/>
        </p:nvPicPr>
        <p:blipFill>
          <a:blip r:embed="rId10"/>
          <a:stretch>
            <a:fillRect/>
          </a:stretch>
        </p:blipFill>
        <p:spPr>
          <a:xfrm>
            <a:off x="0" y="1557571"/>
            <a:ext cx="5175953" cy="1926503"/>
          </a:xfrm>
          <a:prstGeom prst="rect">
            <a:avLst/>
          </a:prstGeom>
        </p:spPr>
      </p:pic>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INKNOELEADERBOARD" val="-759556305"/>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3096</TotalTime>
  <Words>2192</Words>
  <Application>Microsoft Office PowerPoint</Application>
  <PresentationFormat>On-screen Show (16:9)</PresentationFormat>
  <Paragraphs>138</Paragraphs>
  <Slides>53</Slides>
  <Notes>2</Notes>
  <HiddenSlides>0</HiddenSlides>
  <MMClips>1</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53</vt:i4>
      </vt:variant>
    </vt:vector>
  </HeadingPairs>
  <TitlesOfParts>
    <vt:vector size="72" baseType="lpstr">
      <vt:lpstr>Aptos</vt:lpstr>
      <vt:lpstr>Arial</vt:lpstr>
      <vt:lpstr>Times New Roman</vt:lpstr>
      <vt:lpstr>Roboto</vt:lpstr>
      <vt:lpstr>SVN-Apple</vt:lpstr>
      <vt:lpstr>Aptos Display</vt:lpstr>
      <vt:lpstr>UTM Duepuntozero</vt:lpstr>
      <vt:lpstr>UTM Cookies</vt:lpstr>
      <vt:lpstr>Comic Sans MS</vt:lpstr>
      <vt:lpstr>Calibri</vt:lpstr>
      <vt:lpstr>LNTH-Hoa Nho LNTH</vt:lpstr>
      <vt:lpstr>UVN Banh Mi</vt:lpstr>
      <vt:lpstr>#9Slide05 Phobia</vt:lpstr>
      <vt:lpstr>UTM Edwardian</vt:lpstr>
      <vt:lpstr>LNTH-LuoLuoNotangYuanTi 1</vt:lpstr>
      <vt:lpstr>Custom Design</vt:lpstr>
      <vt:lpstr>Office Theme</vt:lpstr>
      <vt:lpstr>1_Office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386</cp:revision>
  <dcterms:modified xsi:type="dcterms:W3CDTF">2024-08-25T01:42:54Z</dcterms:modified>
  <cp:category>9Slide.vn</cp:category>
</cp:coreProperties>
</file>