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56" r:id="rId4"/>
    <p:sldId id="257" r:id="rId5"/>
    <p:sldId id="262" r:id="rId6"/>
    <p:sldId id="266" r:id="rId7"/>
    <p:sldId id="268" r:id="rId8"/>
    <p:sldId id="269" r:id="rId9"/>
    <p:sldId id="273" r:id="rId10"/>
    <p:sldId id="332" r:id="rId11"/>
    <p:sldId id="333" r:id="rId12"/>
    <p:sldId id="318" r:id="rId13"/>
    <p:sldId id="319" r:id="rId14"/>
    <p:sldId id="276" r:id="rId15"/>
    <p:sldId id="278" r:id="rId16"/>
    <p:sldId id="313" r:id="rId17"/>
    <p:sldId id="326" r:id="rId18"/>
    <p:sldId id="279" r:id="rId19"/>
    <p:sldId id="334" r:id="rId20"/>
    <p:sldId id="285" r:id="rId21"/>
    <p:sldId id="327" r:id="rId22"/>
    <p:sldId id="301" r:id="rId23"/>
    <p:sldId id="328" r:id="rId24"/>
    <p:sldId id="329" r:id="rId25"/>
    <p:sldId id="330" r:id="rId26"/>
    <p:sldId id="304" r:id="rId27"/>
    <p:sldId id="30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BCA1"/>
    <a:srgbClr val="F88839"/>
    <a:srgbClr val="FF3300"/>
    <a:srgbClr val="FF00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20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5367E-8321-FC43-4E38-2F5EE97B6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C419E-AB8B-1209-BE1C-DEA8FA2C6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D6134-E812-3DAD-E107-0639532D4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F0E9E-3BFB-6F81-A9EC-0DB7A3509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B3257-0F2E-63D9-9B18-8E79205E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6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B944A-B71F-23BC-F383-BE8659AF8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499858-284B-FE04-2780-EA96A2833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F8BF8-AEFB-9C15-B43C-AACD5F1E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3182F-2F57-E73B-B03B-282071B3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3A961-2085-C5BA-6BC6-62A740B36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12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A2ED51-8490-02A5-8B54-A3739030A9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96D44-A9FA-8695-E088-FADED96966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D502C-AA88-EAD2-70B3-EC9621A3D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B18B6-8EC4-A4CB-BDFF-4ABD117BD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76CE0-3080-BFEB-2930-B0822E12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9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2814B-3B07-670B-587A-A60584CCE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F7E1D-9C59-8C2C-884A-DEE62606C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C3DC8-D41D-38CF-2EF8-DA83BB157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86D00-66DB-1877-5C6D-2D14B6135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12666-9A41-A7CD-5178-437F2525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0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47567-63D0-C9A5-A1BD-A15D7F2F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F5DA4-20B5-C63F-C183-638EA10FD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E611A-D579-E314-D51A-1D064A54C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8C1DE-25A5-A1AE-5374-DF66CE4A0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D3CDA-004C-ACA4-1092-E906494AC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9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8EB50-193E-14A3-53E5-BD33988E0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6E7EE-76AF-7CDC-9813-14F2F88BE8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55065E-E91C-0BB6-49F2-E5BD15C14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AA9D0-5007-14D7-1A24-B5B1EBCBD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51D96-22A2-F63D-E111-2C85C422B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3BD4F-3041-137E-CE5B-453C2951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0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ABD4B-E91E-8B30-E8DA-29A3E70C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FD4D6-510B-D01C-1DA1-0942765A8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A92F9-ABA0-2607-285D-68DC38050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737A8-4C38-950C-6EE0-2CF896016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BD43A0-0EB3-37CF-F9BF-591617191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AA8D73-18A1-0C1E-E37F-83C072CD8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585CA5-4A5B-4CCD-330A-BA6F58801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42805-F7CC-0B91-2385-83825A9F1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73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D225B-E8F8-A1E9-2A34-FDC047B0C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53F36E-9B2D-DECA-D5C6-8D37247FB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B97ED-5BC7-59DD-D2B7-CFBAD5A07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C35BDB-59C7-CD79-9B5D-8E66B842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6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C9BC0-7200-055C-8755-7A8472EDF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7DA463-684C-C931-5ED3-557706EDD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EDEA9-92CB-5095-65DF-B1DF2C69B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3684F7-E7EC-C7A0-0730-DD1DFDB47D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1488" y="2446703"/>
            <a:ext cx="1961823" cy="19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215FA-C9FB-3415-081F-E264AE0AD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A24B0-785E-0A57-D810-5E07FC018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3C3500-DBC2-5558-0E46-AB35B9E38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A0F5A-123A-B5B7-E9A9-C32E5CC4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535576-8519-AC3F-986A-982E6B231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673ED-A27A-4F6E-6244-00FC6530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94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08092-6F29-C655-32F0-7172A0365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01F96-C66A-5374-A472-2C423D5FC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78C8F-426B-6845-437F-EFDDC28EA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4D17D-A16F-CADB-7AFC-541E4F10D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B2ABD-A351-303F-3497-D1C279208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32D459-E89E-11AD-9902-B9CDFCA2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51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4C652804-3986-7BCF-A07A-4944D1E20D3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035671-2D1D-37B7-0DF0-CD8EF283F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40A18-15B2-8DFB-F5A0-838D6ED2F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B2A55-7B7B-C9ED-275F-C2B0005E98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BB2DAD-AE6E-4048-A7DA-1F88BD0BFFB6}" type="datetimeFigureOut">
              <a:rPr lang="en-US" smtClean="0"/>
              <a:t>21/10/2024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3B3CE-1A20-FFD2-7FF6-E796829C8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086DA-3E13-5A70-04B9-E23EC6323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1A46CC-9FC9-4FFC-B2D2-CE0E73F36C32}" type="slidenum">
              <a:rPr lang="en-US" smtClean="0"/>
              <a:t>‹#›</a:t>
            </a:fld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C90D02-9511-E88E-6969-9AEAFEE1E5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7312" y="2036700"/>
            <a:ext cx="1961823" cy="19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42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jpg"/><Relationship Id="rId7" Type="http://schemas.openxmlformats.org/officeDocument/2006/relationships/image" Target="../media/image3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audio" Target="../media/audio5.wav"/><Relationship Id="rId5" Type="http://schemas.openxmlformats.org/officeDocument/2006/relationships/image" Target="../media/image31.png"/><Relationship Id="rId10" Type="http://schemas.openxmlformats.org/officeDocument/2006/relationships/audio" Target="../media/audio4.wav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audio" Target="../media/audio5.wav"/><Relationship Id="rId5" Type="http://schemas.openxmlformats.org/officeDocument/2006/relationships/image" Target="../media/image32.png"/><Relationship Id="rId10" Type="http://schemas.openxmlformats.org/officeDocument/2006/relationships/audio" Target="../media/audio4.wav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audio" Target="../media/audio1.wav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jpg"/><Relationship Id="rId7" Type="http://schemas.openxmlformats.org/officeDocument/2006/relationships/image" Target="../media/image1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audio" Target="../media/audio3.wav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9">
            <a:extLst>
              <a:ext uri="{FF2B5EF4-FFF2-40B4-BE49-F238E27FC236}">
                <a16:creationId xmlns:a16="http://schemas.microsoft.com/office/drawing/2014/main" id="{B2C6E138-2BB7-1588-4F93-C5423597E4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73333" y="2383975"/>
            <a:ext cx="2113977" cy="4474025"/>
          </a:xfrm>
          <a:prstGeom prst="rect">
            <a:avLst/>
          </a:prstGeom>
        </p:spPr>
      </p:pic>
      <p:pic>
        <p:nvPicPr>
          <p:cNvPr id="12" name="Picture 20">
            <a:extLst>
              <a:ext uri="{FF2B5EF4-FFF2-40B4-BE49-F238E27FC236}">
                <a16:creationId xmlns:a16="http://schemas.microsoft.com/office/drawing/2014/main" id="{84127360-4D4F-FBB6-7D1E-E938541904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515055" y="2416038"/>
            <a:ext cx="1743470" cy="44419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580F15-BE8B-DB92-C759-2CF4442F43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53526" y="1202912"/>
            <a:ext cx="10053175" cy="4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7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6D4D55-33DB-95FD-579E-3D4DD9A6BACA}"/>
              </a:ext>
            </a:extLst>
          </p:cNvPr>
          <p:cNvSpPr/>
          <p:nvPr/>
        </p:nvSpPr>
        <p:spPr>
          <a:xfrm>
            <a:off x="646609" y="2410152"/>
            <a:ext cx="8607750" cy="4085241"/>
          </a:xfrm>
          <a:prstGeom prst="roundRect">
            <a:avLst>
              <a:gd name="adj" fmla="val 9993"/>
            </a:avLst>
          </a:prstGeom>
          <a:solidFill>
            <a:schemeClr val="bg1">
              <a:alpha val="86000"/>
            </a:schemeClr>
          </a:solidFill>
          <a:ln w="57150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0A5A3-A009-4702-6019-138E38F5E093}"/>
              </a:ext>
            </a:extLst>
          </p:cNvPr>
          <p:cNvSpPr txBox="1"/>
          <p:nvPr/>
        </p:nvSpPr>
        <p:spPr>
          <a:xfrm>
            <a:off x="1198291" y="1820306"/>
            <a:ext cx="7701541" cy="1107996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6600" b="1">
                <a:solidFill>
                  <a:srgbClr val="0070C0"/>
                </a:solidFill>
              </a:rPr>
              <a:t>ngày một ngày hai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690AD8-4127-DB1D-1B64-F7945B38A50F}"/>
              </a:ext>
            </a:extLst>
          </p:cNvPr>
          <p:cNvSpPr txBox="1"/>
          <p:nvPr/>
        </p:nvSpPr>
        <p:spPr>
          <a:xfrm>
            <a:off x="1198291" y="3429000"/>
            <a:ext cx="71574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6000" dirty="0">
                <a:solidFill>
                  <a:prstClr val="black"/>
                </a:solidFill>
              </a:rPr>
              <a:t>nhanh chóng, có kết quả ngay.</a:t>
            </a:r>
          </a:p>
        </p:txBody>
      </p:sp>
      <p:pic>
        <p:nvPicPr>
          <p:cNvPr id="2" name="Picture 1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83CD4AD8-2221-6837-843D-E6028951D8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6"/>
          <a:stretch/>
        </p:blipFill>
        <p:spPr>
          <a:xfrm flipH="1">
            <a:off x="8541028" y="3105807"/>
            <a:ext cx="3438707" cy="35914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9A4B64-18B5-D516-4951-E0B8E7169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19" y="215482"/>
            <a:ext cx="10498222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6D4D55-33DB-95FD-579E-3D4DD9A6BACA}"/>
              </a:ext>
            </a:extLst>
          </p:cNvPr>
          <p:cNvSpPr/>
          <p:nvPr/>
        </p:nvSpPr>
        <p:spPr>
          <a:xfrm>
            <a:off x="646609" y="2410152"/>
            <a:ext cx="8607750" cy="4085241"/>
          </a:xfrm>
          <a:prstGeom prst="roundRect">
            <a:avLst>
              <a:gd name="adj" fmla="val 9993"/>
            </a:avLst>
          </a:prstGeom>
          <a:solidFill>
            <a:schemeClr val="bg1">
              <a:alpha val="86000"/>
            </a:schemeClr>
          </a:solidFill>
          <a:ln w="57150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0A5A3-A009-4702-6019-138E38F5E093}"/>
              </a:ext>
            </a:extLst>
          </p:cNvPr>
          <p:cNvSpPr txBox="1"/>
          <p:nvPr/>
        </p:nvSpPr>
        <p:spPr>
          <a:xfrm>
            <a:off x="1198291" y="1820306"/>
            <a:ext cx="7701541" cy="1107996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6600" b="1">
                <a:solidFill>
                  <a:srgbClr val="0070C0"/>
                </a:solidFill>
              </a:rPr>
              <a:t>tấn tới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690AD8-4127-DB1D-1B64-F7945B38A50F}"/>
              </a:ext>
            </a:extLst>
          </p:cNvPr>
          <p:cNvSpPr txBox="1"/>
          <p:nvPr/>
        </p:nvSpPr>
        <p:spPr>
          <a:xfrm>
            <a:off x="654184" y="3429000"/>
            <a:ext cx="8600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5400" dirty="0">
                <a:solidFill>
                  <a:prstClr val="black"/>
                </a:solidFill>
              </a:rPr>
              <a:t>tiến bộ, đạt nhiều kết quả.</a:t>
            </a:r>
          </a:p>
        </p:txBody>
      </p:sp>
      <p:pic>
        <p:nvPicPr>
          <p:cNvPr id="2" name="Picture 1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83CD4AD8-2221-6837-843D-E6028951D8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6"/>
          <a:stretch/>
        </p:blipFill>
        <p:spPr>
          <a:xfrm flipH="1">
            <a:off x="8541028" y="3105807"/>
            <a:ext cx="3438707" cy="35914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9A4B64-18B5-D516-4951-E0B8E7169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19" y="215482"/>
            <a:ext cx="10498222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2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6D4D55-33DB-95FD-579E-3D4DD9A6BACA}"/>
              </a:ext>
            </a:extLst>
          </p:cNvPr>
          <p:cNvSpPr/>
          <p:nvPr/>
        </p:nvSpPr>
        <p:spPr>
          <a:xfrm>
            <a:off x="646609" y="2410152"/>
            <a:ext cx="9143777" cy="4182895"/>
          </a:xfrm>
          <a:prstGeom prst="roundRect">
            <a:avLst>
              <a:gd name="adj" fmla="val 9993"/>
            </a:avLst>
          </a:prstGeom>
          <a:solidFill>
            <a:schemeClr val="bg1">
              <a:alpha val="86000"/>
            </a:schemeClr>
          </a:solidFill>
          <a:ln w="57150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0A5A3-A009-4702-6019-138E38F5E093}"/>
              </a:ext>
            </a:extLst>
          </p:cNvPr>
          <p:cNvSpPr txBox="1"/>
          <p:nvPr/>
        </p:nvSpPr>
        <p:spPr>
          <a:xfrm>
            <a:off x="1107539" y="2762661"/>
            <a:ext cx="8221915" cy="2800767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n-US" sz="4400" b="1" dirty="0">
                <a:solidFill>
                  <a:srgbClr val="002060"/>
                </a:solidFill>
                <a:latin typeface="Aptos" panose="02110004020202020204"/>
              </a:rPr>
              <a:t>	</a:t>
            </a:r>
            <a:r>
              <a:rPr lang="vi-VN" sz="4400" b="1" dirty="0">
                <a:solidFill>
                  <a:srgbClr val="002060"/>
                </a:solidFill>
                <a:latin typeface="Aptos" panose="02110004020202020204"/>
              </a:rPr>
              <a:t>Dĩ nhiên, Ca-pi không đọc lên được những chữ nó thấy vì nó không biết nói, nhưng nó biết lấy ra những chữ mà thầy tôi đọc lên.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2" name="Picture 1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83CD4AD8-2221-6837-843D-E6028951D8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6"/>
          <a:stretch/>
        </p:blipFill>
        <p:spPr>
          <a:xfrm flipH="1">
            <a:off x="9081687" y="3240935"/>
            <a:ext cx="3378326" cy="35283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DC7DA9-3395-FECB-7E07-036636909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696" y="469902"/>
            <a:ext cx="10522608" cy="139610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AF8E383-DD88-42FD-B66D-0EF903F5A111}"/>
              </a:ext>
            </a:extLst>
          </p:cNvPr>
          <p:cNvCxnSpPr/>
          <p:nvPr/>
        </p:nvCxnSpPr>
        <p:spPr>
          <a:xfrm flipH="1">
            <a:off x="4287187" y="2762661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975313-1637-4586-B6A7-8EF5F839B057}"/>
              </a:ext>
            </a:extLst>
          </p:cNvPr>
          <p:cNvCxnSpPr/>
          <p:nvPr/>
        </p:nvCxnSpPr>
        <p:spPr>
          <a:xfrm flipH="1">
            <a:off x="7747418" y="3463451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E909C-1CBC-4A7E-8865-B5B59F089F03}"/>
              </a:ext>
            </a:extLst>
          </p:cNvPr>
          <p:cNvCxnSpPr/>
          <p:nvPr/>
        </p:nvCxnSpPr>
        <p:spPr>
          <a:xfrm flipH="1">
            <a:off x="4744227" y="4107340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2059392-2698-45FF-B669-706AAEB70686}"/>
              </a:ext>
            </a:extLst>
          </p:cNvPr>
          <p:cNvCxnSpPr/>
          <p:nvPr/>
        </p:nvCxnSpPr>
        <p:spPr>
          <a:xfrm flipH="1">
            <a:off x="6542030" y="4107340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758DFF-73AF-4A4E-864C-278DC4F8FB39}"/>
              </a:ext>
            </a:extLst>
          </p:cNvPr>
          <p:cNvCxnSpPr/>
          <p:nvPr/>
        </p:nvCxnSpPr>
        <p:spPr>
          <a:xfrm flipH="1">
            <a:off x="9091680" y="4808130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988690-4DA7-4B71-A2AF-5EF14FADB0D0}"/>
              </a:ext>
            </a:extLst>
          </p:cNvPr>
          <p:cNvCxnSpPr/>
          <p:nvPr/>
        </p:nvCxnSpPr>
        <p:spPr>
          <a:xfrm flipH="1">
            <a:off x="9234516" y="4808130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88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6D4D55-33DB-95FD-579E-3D4DD9A6BACA}"/>
              </a:ext>
            </a:extLst>
          </p:cNvPr>
          <p:cNvSpPr/>
          <p:nvPr/>
        </p:nvSpPr>
        <p:spPr>
          <a:xfrm>
            <a:off x="646609" y="2410152"/>
            <a:ext cx="9143777" cy="4182895"/>
          </a:xfrm>
          <a:prstGeom prst="roundRect">
            <a:avLst>
              <a:gd name="adj" fmla="val 9993"/>
            </a:avLst>
          </a:prstGeom>
          <a:solidFill>
            <a:schemeClr val="bg1">
              <a:alpha val="86000"/>
            </a:schemeClr>
          </a:solidFill>
          <a:ln w="57150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0A5A3-A009-4702-6019-138E38F5E093}"/>
              </a:ext>
            </a:extLst>
          </p:cNvPr>
          <p:cNvSpPr txBox="1"/>
          <p:nvPr/>
        </p:nvSpPr>
        <p:spPr>
          <a:xfrm>
            <a:off x="1107539" y="2762661"/>
            <a:ext cx="8221915" cy="2800767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n-US" sz="4400" b="1" dirty="0">
                <a:solidFill>
                  <a:srgbClr val="002060"/>
                </a:solidFill>
                <a:latin typeface="Aptos" panose="02110004020202020204"/>
              </a:rPr>
              <a:t>	</a:t>
            </a:r>
            <a:r>
              <a:rPr lang="vi-VN" sz="4400" b="1" dirty="0">
                <a:solidFill>
                  <a:srgbClr val="002060"/>
                </a:solidFill>
                <a:latin typeface="Aptos" panose="02110004020202020204"/>
              </a:rPr>
              <a:t>Ít lâu sau, tôi đọc được, trong khi con Ca-pi đáng thương chỉ biết “viết” tên nó bằng cách rút những chữ gỗ trong bảng chữ cái.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2" name="Picture 1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83CD4AD8-2221-6837-843D-E6028951D8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6"/>
          <a:stretch/>
        </p:blipFill>
        <p:spPr>
          <a:xfrm flipH="1">
            <a:off x="9081687" y="3240935"/>
            <a:ext cx="3378326" cy="3528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2633F9-DD88-9B50-ACDC-A0FE3E501E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731" y="429367"/>
            <a:ext cx="10522608" cy="139610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2EC253-E4E3-4DAB-987F-BB757BD55E65}"/>
              </a:ext>
            </a:extLst>
          </p:cNvPr>
          <p:cNvCxnSpPr/>
          <p:nvPr/>
        </p:nvCxnSpPr>
        <p:spPr>
          <a:xfrm flipH="1">
            <a:off x="7799884" y="2762661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9F9D812-A7B3-4E72-948C-AD2329E611C2}"/>
              </a:ext>
            </a:extLst>
          </p:cNvPr>
          <p:cNvCxnSpPr/>
          <p:nvPr/>
        </p:nvCxnSpPr>
        <p:spPr>
          <a:xfrm flipH="1">
            <a:off x="4401246" y="2762661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75F279-3A04-43F0-9AA6-A92A6B5C3894}"/>
              </a:ext>
            </a:extLst>
          </p:cNvPr>
          <p:cNvCxnSpPr/>
          <p:nvPr/>
        </p:nvCxnSpPr>
        <p:spPr>
          <a:xfrm flipH="1">
            <a:off x="7412023" y="3429000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CEC646-5C6E-4DBB-AB08-425A65128215}"/>
              </a:ext>
            </a:extLst>
          </p:cNvPr>
          <p:cNvCxnSpPr/>
          <p:nvPr/>
        </p:nvCxnSpPr>
        <p:spPr>
          <a:xfrm flipH="1">
            <a:off x="7412023" y="4769208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119340-F799-421B-923C-42858924C3BE}"/>
              </a:ext>
            </a:extLst>
          </p:cNvPr>
          <p:cNvCxnSpPr/>
          <p:nvPr/>
        </p:nvCxnSpPr>
        <p:spPr>
          <a:xfrm flipH="1">
            <a:off x="7545052" y="4769208"/>
            <a:ext cx="104931" cy="7007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40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6">
            <a:extLst>
              <a:ext uri="{FF2B5EF4-FFF2-40B4-BE49-F238E27FC236}">
                <a16:creationId xmlns:a16="http://schemas.microsoft.com/office/drawing/2014/main" id="{0464DE05-7EE6-59B8-8D91-C61BB5918194}"/>
              </a:ext>
            </a:extLst>
          </p:cNvPr>
          <p:cNvGrpSpPr/>
          <p:nvPr/>
        </p:nvGrpSpPr>
        <p:grpSpPr>
          <a:xfrm>
            <a:off x="2293029" y="2419629"/>
            <a:ext cx="7605941" cy="3519995"/>
            <a:chOff x="6095999" y="3246131"/>
            <a:chExt cx="6436537" cy="2638871"/>
          </a:xfrm>
        </p:grpSpPr>
        <p:sp>
          <p:nvSpPr>
            <p:cNvPr id="3" name="Rectangle: Rounded Corners 75">
              <a:extLst>
                <a:ext uri="{FF2B5EF4-FFF2-40B4-BE49-F238E27FC236}">
                  <a16:creationId xmlns:a16="http://schemas.microsoft.com/office/drawing/2014/main" id="{C55F875B-C09E-CEF1-B1E6-A9C09A0CA946}"/>
                </a:ext>
              </a:extLst>
            </p:cNvPr>
            <p:cNvSpPr/>
            <p:nvPr/>
          </p:nvSpPr>
          <p:spPr>
            <a:xfrm>
              <a:off x="6095999" y="3789681"/>
              <a:ext cx="6436537" cy="2095321"/>
            </a:xfrm>
            <a:prstGeom prst="roundRect">
              <a:avLst/>
            </a:prstGeom>
            <a:solidFill>
              <a:schemeClr val="bg1">
                <a:alpha val="86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0000"/>
                </a:lnSpc>
              </a:pP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1.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Đọc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đúng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.</a:t>
              </a:r>
            </a:p>
            <a:p>
              <a:pPr algn="just">
                <a:lnSpc>
                  <a:spcPct val="110000"/>
                </a:lnSpc>
              </a:pP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2.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Đọc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to,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rõ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,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trôi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chảy</a:t>
              </a:r>
              <a:endParaRPr lang="en-US" sz="4400" dirty="0">
                <a:solidFill>
                  <a:srgbClr val="000000"/>
                </a:solidFill>
                <a:latin typeface="UTM Duepuntozero" panose="02040603050506020204" pitchFamily="18" charset="0"/>
              </a:endParaRPr>
            </a:p>
            <a:p>
              <a:pPr algn="just">
                <a:lnSpc>
                  <a:spcPct val="110000"/>
                </a:lnSpc>
              </a:pP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3.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Ngắt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,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nghỉ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đúng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nhịp</a:t>
              </a:r>
              <a:endParaRPr lang="vi-VN" sz="4400" b="0" i="0" dirty="0">
                <a:solidFill>
                  <a:srgbClr val="000000"/>
                </a:solidFill>
                <a:effectLst/>
              </a:endParaRPr>
            </a:p>
          </p:txBody>
        </p:sp>
        <p:grpSp>
          <p:nvGrpSpPr>
            <p:cNvPr id="4" name="Group 66">
              <a:extLst>
                <a:ext uri="{FF2B5EF4-FFF2-40B4-BE49-F238E27FC236}">
                  <a16:creationId xmlns:a16="http://schemas.microsoft.com/office/drawing/2014/main" id="{A931BE4B-1550-4AE5-52C7-CA9275DD39BC}"/>
                </a:ext>
              </a:extLst>
            </p:cNvPr>
            <p:cNvGrpSpPr/>
            <p:nvPr/>
          </p:nvGrpSpPr>
          <p:grpSpPr>
            <a:xfrm>
              <a:off x="8803372" y="4073235"/>
              <a:ext cx="1628460" cy="469964"/>
              <a:chOff x="3632336" y="4265722"/>
              <a:chExt cx="1628460" cy="469964"/>
            </a:xfrm>
          </p:grpSpPr>
          <p:pic>
            <p:nvPicPr>
              <p:cNvPr id="42" name="Picture 63">
                <a:extLst>
                  <a:ext uri="{FF2B5EF4-FFF2-40B4-BE49-F238E27FC236}">
                    <a16:creationId xmlns:a16="http://schemas.microsoft.com/office/drawing/2014/main" id="{854C0210-FC1D-4D14-F9DA-006406D71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89011" y="4265723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3" name="Picture 64">
                <a:extLst>
                  <a:ext uri="{FF2B5EF4-FFF2-40B4-BE49-F238E27FC236}">
                    <a16:creationId xmlns:a16="http://schemas.microsoft.com/office/drawing/2014/main" id="{BF7CA80B-83D7-909F-29BA-83C62F9A1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32336" y="4265722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4" name="Picture 65">
                <a:extLst>
                  <a:ext uri="{FF2B5EF4-FFF2-40B4-BE49-F238E27FC236}">
                    <a16:creationId xmlns:a16="http://schemas.microsoft.com/office/drawing/2014/main" id="{71487540-142D-E0F7-0818-E1A8816483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45686" y="4265723"/>
                <a:ext cx="515110" cy="469963"/>
              </a:xfrm>
              <a:prstGeom prst="rect">
                <a:avLst/>
              </a:prstGeom>
            </p:spPr>
          </p:pic>
        </p:grpSp>
        <p:grpSp>
          <p:nvGrpSpPr>
            <p:cNvPr id="7" name="Group 67">
              <a:extLst>
                <a:ext uri="{FF2B5EF4-FFF2-40B4-BE49-F238E27FC236}">
                  <a16:creationId xmlns:a16="http://schemas.microsoft.com/office/drawing/2014/main" id="{54800456-3328-B777-28BC-A1AD56F790BF}"/>
                </a:ext>
              </a:extLst>
            </p:cNvPr>
            <p:cNvGrpSpPr/>
            <p:nvPr/>
          </p:nvGrpSpPr>
          <p:grpSpPr>
            <a:xfrm>
              <a:off x="10757963" y="4556017"/>
              <a:ext cx="1628458" cy="469963"/>
              <a:chOff x="5480236" y="4172779"/>
              <a:chExt cx="1628458" cy="469963"/>
            </a:xfrm>
          </p:grpSpPr>
          <p:pic>
            <p:nvPicPr>
              <p:cNvPr id="39" name="Picture 68">
                <a:extLst>
                  <a:ext uri="{FF2B5EF4-FFF2-40B4-BE49-F238E27FC236}">
                    <a16:creationId xmlns:a16="http://schemas.microsoft.com/office/drawing/2014/main" id="{3281FAB1-1853-E115-173D-B76F79C1DE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36910" y="4172779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0" name="Picture 69">
                <a:extLst>
                  <a:ext uri="{FF2B5EF4-FFF2-40B4-BE49-F238E27FC236}">
                    <a16:creationId xmlns:a16="http://schemas.microsoft.com/office/drawing/2014/main" id="{B221D97C-1D48-1CE0-4705-6CCFC560B4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80236" y="4172779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1" name="Picture 70">
                <a:extLst>
                  <a:ext uri="{FF2B5EF4-FFF2-40B4-BE49-F238E27FC236}">
                    <a16:creationId xmlns:a16="http://schemas.microsoft.com/office/drawing/2014/main" id="{55F13BED-B87D-1932-C597-D7CA3928EA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93584" y="4172779"/>
                <a:ext cx="515110" cy="469963"/>
              </a:xfrm>
              <a:prstGeom prst="rect">
                <a:avLst/>
              </a:prstGeom>
            </p:spPr>
          </p:pic>
        </p:grpSp>
        <p:grpSp>
          <p:nvGrpSpPr>
            <p:cNvPr id="9" name="Group 71">
              <a:extLst>
                <a:ext uri="{FF2B5EF4-FFF2-40B4-BE49-F238E27FC236}">
                  <a16:creationId xmlns:a16="http://schemas.microsoft.com/office/drawing/2014/main" id="{81241041-BB51-D584-B4CD-DF546D5D964E}"/>
                </a:ext>
              </a:extLst>
            </p:cNvPr>
            <p:cNvGrpSpPr/>
            <p:nvPr/>
          </p:nvGrpSpPr>
          <p:grpSpPr>
            <a:xfrm>
              <a:off x="10801788" y="5072526"/>
              <a:ext cx="1583311" cy="469963"/>
              <a:chOff x="3999677" y="4103403"/>
              <a:chExt cx="1583311" cy="469963"/>
            </a:xfrm>
          </p:grpSpPr>
          <p:pic>
            <p:nvPicPr>
              <p:cNvPr id="11" name="Picture 72">
                <a:extLst>
                  <a:ext uri="{FF2B5EF4-FFF2-40B4-BE49-F238E27FC236}">
                    <a16:creationId xmlns:a16="http://schemas.microsoft.com/office/drawing/2014/main" id="{64DF508D-0A10-D02D-594E-90F7F27BEA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56350" y="4103403"/>
                <a:ext cx="469963" cy="469963"/>
              </a:xfrm>
              <a:prstGeom prst="rect">
                <a:avLst/>
              </a:prstGeom>
            </p:spPr>
          </p:pic>
          <p:pic>
            <p:nvPicPr>
              <p:cNvPr id="37" name="Picture 73">
                <a:extLst>
                  <a:ext uri="{FF2B5EF4-FFF2-40B4-BE49-F238E27FC236}">
                    <a16:creationId xmlns:a16="http://schemas.microsoft.com/office/drawing/2014/main" id="{E7B630B0-C237-AC2D-1CDD-735F8745CD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99677" y="4103403"/>
                <a:ext cx="469963" cy="469963"/>
              </a:xfrm>
              <a:prstGeom prst="rect">
                <a:avLst/>
              </a:prstGeom>
            </p:spPr>
          </p:pic>
          <p:pic>
            <p:nvPicPr>
              <p:cNvPr id="38" name="Picture 74">
                <a:extLst>
                  <a:ext uri="{FF2B5EF4-FFF2-40B4-BE49-F238E27FC236}">
                    <a16:creationId xmlns:a16="http://schemas.microsoft.com/office/drawing/2014/main" id="{BF58C83B-761C-5235-25A4-A1C752BA31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13025" y="4103403"/>
                <a:ext cx="469963" cy="469963"/>
              </a:xfrm>
              <a:prstGeom prst="rect">
                <a:avLst/>
              </a:prstGeom>
            </p:spPr>
          </p:pic>
        </p:grpSp>
        <p:sp>
          <p:nvSpPr>
            <p:cNvPr id="10" name="Rectangle: Rounded Corners 36">
              <a:extLst>
                <a:ext uri="{FF2B5EF4-FFF2-40B4-BE49-F238E27FC236}">
                  <a16:creationId xmlns:a16="http://schemas.microsoft.com/office/drawing/2014/main" id="{5297363E-DF3C-C361-4BEC-9E21288723BC}"/>
                </a:ext>
              </a:extLst>
            </p:cNvPr>
            <p:cNvSpPr/>
            <p:nvPr/>
          </p:nvSpPr>
          <p:spPr>
            <a:xfrm>
              <a:off x="6904396" y="3246131"/>
              <a:ext cx="4924028" cy="796835"/>
            </a:xfrm>
            <a:prstGeom prst="roundRect">
              <a:avLst>
                <a:gd name="adj" fmla="val 50000"/>
              </a:avLst>
            </a:prstGeom>
            <a:solidFill>
              <a:srgbClr val="FFFFCC"/>
            </a:solidFill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SVN-Gretoon" panose="02040603050506020204" pitchFamily="18" charset="0"/>
                </a:rPr>
                <a:t>Tiêu</a:t>
              </a:r>
              <a:r>
                <a:rPr lang="en-US" sz="3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SVN-Gretoon" panose="02040603050506020204" pitchFamily="18" charset="0"/>
                </a:rPr>
                <a:t> chí đánh giá</a:t>
              </a:r>
              <a:endPara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</a:endParaRPr>
            </a:p>
          </p:txBody>
        </p:sp>
      </p:grpSp>
      <p:pic>
        <p:nvPicPr>
          <p:cNvPr id="48" name="Picture 6">
            <a:extLst>
              <a:ext uri="{FF2B5EF4-FFF2-40B4-BE49-F238E27FC236}">
                <a16:creationId xmlns:a16="http://schemas.microsoft.com/office/drawing/2014/main" id="{C8D7FB5C-1798-58A3-55E8-AFFDB1892CF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2700" y="4021327"/>
            <a:ext cx="2630751" cy="2794953"/>
          </a:xfrm>
          <a:prstGeom prst="rect">
            <a:avLst/>
          </a:prstGeom>
        </p:spPr>
      </p:pic>
      <p:pic>
        <p:nvPicPr>
          <p:cNvPr id="49" name="Picture 7">
            <a:extLst>
              <a:ext uri="{FF2B5EF4-FFF2-40B4-BE49-F238E27FC236}">
                <a16:creationId xmlns:a16="http://schemas.microsoft.com/office/drawing/2014/main" id="{22055CDA-6498-3AFC-DFAD-3073235286A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653938" y="3429000"/>
            <a:ext cx="2430969" cy="3077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70D05A-854A-BF8B-9E2D-F2278FB0D1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85157"/>
            <a:ext cx="12058933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97926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>
            <a:extLst>
              <a:ext uri="{FF2B5EF4-FFF2-40B4-BE49-F238E27FC236}">
                <a16:creationId xmlns:a16="http://schemas.microsoft.com/office/drawing/2014/main" id="{15967A08-FC7C-ADCE-C170-10693F051D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73333" y="1847947"/>
            <a:ext cx="2113977" cy="4474025"/>
          </a:xfrm>
          <a:prstGeom prst="rect">
            <a:avLst/>
          </a:prstGeom>
        </p:spPr>
      </p:pic>
      <p:pic>
        <p:nvPicPr>
          <p:cNvPr id="4" name="Picture 20">
            <a:extLst>
              <a:ext uri="{FF2B5EF4-FFF2-40B4-BE49-F238E27FC236}">
                <a16:creationId xmlns:a16="http://schemas.microsoft.com/office/drawing/2014/main" id="{B2C30D93-7B26-6AFE-CE84-3D30733D50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3538" y="1517403"/>
            <a:ext cx="1743470" cy="44419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57B09E-ACF2-C9E9-A9A9-E4EC1B6DF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87" y="2002196"/>
            <a:ext cx="11193226" cy="540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3293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6EC9F7B-1EDA-ED96-BDD5-7E8AE96A84B3}"/>
              </a:ext>
            </a:extLst>
          </p:cNvPr>
          <p:cNvSpPr txBox="1"/>
          <p:nvPr/>
        </p:nvSpPr>
        <p:spPr>
          <a:xfrm>
            <a:off x="2737802" y="2443282"/>
            <a:ext cx="9116818" cy="3166824"/>
          </a:xfrm>
          <a:prstGeom prst="roundRect">
            <a:avLst/>
          </a:prstGeom>
          <a:solidFill>
            <a:srgbClr val="FFEBFF"/>
          </a:solidFill>
          <a:ln w="38100">
            <a:solidFill>
              <a:srgbClr val="FF5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 err="1">
                <a:ea typeface="Roboto" panose="02000000000000000000" pitchFamily="2" charset="0"/>
              </a:rPr>
              <a:t>Nhờ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lớp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học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đặc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biệt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của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cụ</a:t>
            </a:r>
            <a:r>
              <a:rPr lang="en-US" sz="6000" b="1" dirty="0">
                <a:ea typeface="Roboto" panose="02000000000000000000" pitchFamily="2" charset="0"/>
              </a:rPr>
              <a:t> Vi-ta-li, </a:t>
            </a:r>
            <a:r>
              <a:rPr lang="en-US" sz="6000" b="1" dirty="0" err="1">
                <a:ea typeface="Roboto" panose="02000000000000000000" pitchFamily="2" charset="0"/>
              </a:rPr>
              <a:t>cậu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bé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Rê</a:t>
            </a:r>
            <a:r>
              <a:rPr lang="en-US" sz="6000" b="1" dirty="0">
                <a:ea typeface="Roboto" panose="02000000000000000000" pitchFamily="2" charset="0"/>
              </a:rPr>
              <a:t>-mi </a:t>
            </a:r>
            <a:r>
              <a:rPr lang="en-US" sz="6000" b="1" dirty="0" err="1">
                <a:ea typeface="Roboto" panose="02000000000000000000" pitchFamily="2" charset="0"/>
              </a:rPr>
              <a:t>đã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biết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đọc</a:t>
            </a:r>
            <a:r>
              <a:rPr lang="en-US" sz="6000" b="1" dirty="0">
                <a:ea typeface="Roboto" panose="02000000000000000000" pitchFamily="2" charset="0"/>
              </a:rPr>
              <a:t> </a:t>
            </a:r>
            <a:r>
              <a:rPr lang="en-US" sz="6000" b="1" dirty="0" err="1">
                <a:ea typeface="Roboto" panose="02000000000000000000" pitchFamily="2" charset="0"/>
              </a:rPr>
              <a:t>chữ</a:t>
            </a:r>
            <a:endParaRPr lang="en-US" sz="6000" dirty="0">
              <a:ea typeface="Roboto" panose="02000000000000000000" pitchFamily="2" charset="0"/>
            </a:endParaRPr>
          </a:p>
        </p:txBody>
      </p:sp>
      <p:pic>
        <p:nvPicPr>
          <p:cNvPr id="7" name="Picture 6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F7D8CA88-4C31-31A7-B8A4-B89771546B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6"/>
          <a:stretch/>
        </p:blipFill>
        <p:spPr>
          <a:xfrm>
            <a:off x="0" y="3375477"/>
            <a:ext cx="3018225" cy="315227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02075F4-E216-66AC-BD72-1DC6689F6460}"/>
              </a:ext>
            </a:extLst>
          </p:cNvPr>
          <p:cNvGrpSpPr/>
          <p:nvPr/>
        </p:nvGrpSpPr>
        <p:grpSpPr>
          <a:xfrm>
            <a:off x="241960" y="368613"/>
            <a:ext cx="11564534" cy="1419576"/>
            <a:chOff x="204637" y="128514"/>
            <a:chExt cx="11564534" cy="141957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0CD704-FFAD-A455-6F46-BB229B5E09D2}"/>
                </a:ext>
              </a:extLst>
            </p:cNvPr>
            <p:cNvGrpSpPr/>
            <p:nvPr/>
          </p:nvGrpSpPr>
          <p:grpSpPr>
            <a:xfrm>
              <a:off x="204637" y="526534"/>
              <a:ext cx="11449298" cy="1021556"/>
              <a:chOff x="1473880" y="926145"/>
              <a:chExt cx="8594697" cy="102155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1FDDCD-A839-56B8-63B5-1A7A71657D64}"/>
                  </a:ext>
                </a:extLst>
              </p:cNvPr>
              <p:cNvSpPr txBox="1"/>
              <p:nvPr/>
            </p:nvSpPr>
            <p:spPr>
              <a:xfrm>
                <a:off x="1861906" y="926145"/>
                <a:ext cx="8206671" cy="1021556"/>
              </a:xfrm>
              <a:prstGeom prst="roundRect">
                <a:avLst/>
              </a:prstGeom>
              <a:solidFill>
                <a:srgbClr val="E0FFC1"/>
              </a:solidFill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>
                    <a:ea typeface="Roboto" panose="02000000000000000000" pitchFamily="2" charset="0"/>
                  </a:rPr>
                  <a:t>  </a:t>
                </a:r>
                <a:r>
                  <a:rPr lang="en-US" sz="5400" b="1">
                    <a:ea typeface="Roboto" panose="02000000000000000000" pitchFamily="2" charset="0"/>
                  </a:rPr>
                  <a:t>Nội dung chính của bài đọc là gì?</a:t>
                </a:r>
                <a:endParaRPr lang="en-US" sz="3600" b="1" dirty="0">
                  <a:ea typeface="Roboto" panose="02000000000000000000" pitchFamily="2" charset="0"/>
                </a:endParaRP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BFA76A1-3F04-787A-565E-127EDE1D14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73880" y="1136676"/>
                <a:ext cx="666270" cy="802640"/>
              </a:xfrm>
              <a:prstGeom prst="rect">
                <a:avLst/>
              </a:prstGeom>
            </p:spPr>
          </p:pic>
        </p:grp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158A6377-DB66-A66F-7CD0-CAB353844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909909" y="128514"/>
              <a:ext cx="1859262" cy="604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5169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6EC9F7B-1EDA-ED96-BDD5-7E8AE96A84B3}"/>
              </a:ext>
            </a:extLst>
          </p:cNvPr>
          <p:cNvSpPr txBox="1"/>
          <p:nvPr/>
        </p:nvSpPr>
        <p:spPr>
          <a:xfrm>
            <a:off x="2737802" y="2443282"/>
            <a:ext cx="9116818" cy="3371136"/>
          </a:xfrm>
          <a:prstGeom prst="roundRect">
            <a:avLst/>
          </a:prstGeom>
          <a:solidFill>
            <a:srgbClr val="FFEBFF"/>
          </a:solidFill>
          <a:ln w="38100">
            <a:solidFill>
              <a:srgbClr val="FF5050"/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Ca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ngợi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tấm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lòng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nhân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từ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,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quan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tâm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đến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giáo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dục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cho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trẻ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của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cụ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Vi-ta-li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và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tinh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thần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hiếu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học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của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cậu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bé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ea typeface="Roboto" panose="02000000000000000000" pitchFamily="2" charset="0"/>
              </a:rPr>
              <a:t>Rê</a:t>
            </a:r>
            <a:r>
              <a:rPr lang="en-US" sz="4800" b="1" dirty="0">
                <a:solidFill>
                  <a:prstClr val="black"/>
                </a:solidFill>
                <a:ea typeface="Roboto" panose="02000000000000000000" pitchFamily="2" charset="0"/>
              </a:rPr>
              <a:t>-mi.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Roboto" panose="02000000000000000000" pitchFamily="2" charset="0"/>
            </a:endParaRPr>
          </a:p>
        </p:txBody>
      </p:sp>
      <p:pic>
        <p:nvPicPr>
          <p:cNvPr id="7" name="Picture 6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F7D8CA88-4C31-31A7-B8A4-B89771546B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6"/>
          <a:stretch/>
        </p:blipFill>
        <p:spPr>
          <a:xfrm>
            <a:off x="0" y="3375477"/>
            <a:ext cx="3018225" cy="315227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02075F4-E216-66AC-BD72-1DC6689F6460}"/>
              </a:ext>
            </a:extLst>
          </p:cNvPr>
          <p:cNvGrpSpPr/>
          <p:nvPr/>
        </p:nvGrpSpPr>
        <p:grpSpPr>
          <a:xfrm>
            <a:off x="241960" y="368613"/>
            <a:ext cx="11564534" cy="1419576"/>
            <a:chOff x="204637" y="128514"/>
            <a:chExt cx="11564534" cy="141957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0CD704-FFAD-A455-6F46-BB229B5E09D2}"/>
                </a:ext>
              </a:extLst>
            </p:cNvPr>
            <p:cNvGrpSpPr/>
            <p:nvPr/>
          </p:nvGrpSpPr>
          <p:grpSpPr>
            <a:xfrm>
              <a:off x="204637" y="526534"/>
              <a:ext cx="11449298" cy="1021556"/>
              <a:chOff x="1473880" y="926145"/>
              <a:chExt cx="8594697" cy="102155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1FDDCD-A839-56B8-63B5-1A7A71657D64}"/>
                  </a:ext>
                </a:extLst>
              </p:cNvPr>
              <p:cNvSpPr txBox="1"/>
              <p:nvPr/>
            </p:nvSpPr>
            <p:spPr>
              <a:xfrm>
                <a:off x="1861906" y="926145"/>
                <a:ext cx="8206671" cy="1021556"/>
              </a:xfrm>
              <a:prstGeom prst="roundRect">
                <a:avLst/>
              </a:prstGeom>
              <a:solidFill>
                <a:srgbClr val="E0FFC1"/>
              </a:solidFill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Roboto" panose="02000000000000000000" pitchFamily="2" charset="0"/>
                    <a:cs typeface="+mn-cs"/>
                  </a:rPr>
                  <a:t>  </a:t>
                </a:r>
                <a:r>
                  <a:rPr lang="en-US" sz="5400" b="1">
                    <a:solidFill>
                      <a:prstClr val="black"/>
                    </a:solidFill>
                    <a:latin typeface="Aptos" panose="02110004020202020204"/>
                    <a:ea typeface="Roboto" panose="02000000000000000000" pitchFamily="2" charset="0"/>
                  </a:rPr>
                  <a:t>Ý nghĩa</a:t>
                </a:r>
                <a:r>
                  <a:rPr kumimoji="0" lang="en-US" sz="5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Roboto" panose="02000000000000000000" pitchFamily="2" charset="0"/>
                    <a:cs typeface="+mn-cs"/>
                  </a:rPr>
                  <a:t> của bài đọc là gì?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Roboto" panose="02000000000000000000" pitchFamily="2" charset="0"/>
                  <a:cs typeface="+mn-cs"/>
                </a:endParaRP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BFA76A1-3F04-787A-565E-127EDE1D14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73880" y="1136676"/>
                <a:ext cx="666270" cy="802640"/>
              </a:xfrm>
              <a:prstGeom prst="rect">
                <a:avLst/>
              </a:prstGeom>
            </p:spPr>
          </p:pic>
        </p:grp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158A6377-DB66-A66F-7CD0-CAB353844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909909" y="128514"/>
              <a:ext cx="1859262" cy="604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4036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>
            <a:extLst>
              <a:ext uri="{FF2B5EF4-FFF2-40B4-BE49-F238E27FC236}">
                <a16:creationId xmlns:a16="http://schemas.microsoft.com/office/drawing/2014/main" id="{75371A23-356F-7B03-F9BA-85D3F2D8FD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73333" y="1847947"/>
            <a:ext cx="2113977" cy="4474025"/>
          </a:xfrm>
          <a:prstGeom prst="rect">
            <a:avLst/>
          </a:prstGeom>
        </p:spPr>
      </p:pic>
      <p:pic>
        <p:nvPicPr>
          <p:cNvPr id="7" name="Picture 20">
            <a:extLst>
              <a:ext uri="{FF2B5EF4-FFF2-40B4-BE49-F238E27FC236}">
                <a16:creationId xmlns:a16="http://schemas.microsoft.com/office/drawing/2014/main" id="{D3A9CC56-C294-D40F-12FB-B7ED184FBE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3538" y="1517403"/>
            <a:ext cx="1743470" cy="44419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066608-DC5D-BC64-8E66-32619675A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87" y="1792082"/>
            <a:ext cx="11193226" cy="3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3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6">
            <a:extLst>
              <a:ext uri="{FF2B5EF4-FFF2-40B4-BE49-F238E27FC236}">
                <a16:creationId xmlns:a16="http://schemas.microsoft.com/office/drawing/2014/main" id="{0464DE05-7EE6-59B8-8D91-C61BB5918194}"/>
              </a:ext>
            </a:extLst>
          </p:cNvPr>
          <p:cNvGrpSpPr/>
          <p:nvPr/>
        </p:nvGrpSpPr>
        <p:grpSpPr>
          <a:xfrm>
            <a:off x="2293029" y="2419629"/>
            <a:ext cx="7605941" cy="3519995"/>
            <a:chOff x="6095999" y="3246131"/>
            <a:chExt cx="6436537" cy="2638871"/>
          </a:xfrm>
        </p:grpSpPr>
        <p:sp>
          <p:nvSpPr>
            <p:cNvPr id="3" name="Rectangle: Rounded Corners 75">
              <a:extLst>
                <a:ext uri="{FF2B5EF4-FFF2-40B4-BE49-F238E27FC236}">
                  <a16:creationId xmlns:a16="http://schemas.microsoft.com/office/drawing/2014/main" id="{C55F875B-C09E-CEF1-B1E6-A9C09A0CA946}"/>
                </a:ext>
              </a:extLst>
            </p:cNvPr>
            <p:cNvSpPr/>
            <p:nvPr/>
          </p:nvSpPr>
          <p:spPr>
            <a:xfrm>
              <a:off x="6095999" y="3789681"/>
              <a:ext cx="6436537" cy="2095321"/>
            </a:xfrm>
            <a:prstGeom prst="roundRect">
              <a:avLst/>
            </a:prstGeom>
            <a:solidFill>
              <a:schemeClr val="bg1">
                <a:alpha val="86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0000"/>
                </a:lnSpc>
              </a:pP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1.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Đọc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đúng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.</a:t>
              </a:r>
            </a:p>
            <a:p>
              <a:pPr algn="just">
                <a:lnSpc>
                  <a:spcPct val="110000"/>
                </a:lnSpc>
              </a:pP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2.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Đọc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to,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rõ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,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trôi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chảy</a:t>
              </a:r>
              <a:endParaRPr lang="en-US" sz="4400" dirty="0">
                <a:solidFill>
                  <a:srgbClr val="000000"/>
                </a:solidFill>
                <a:latin typeface="UTM Duepuntozero" panose="02040603050506020204" pitchFamily="18" charset="0"/>
              </a:endParaRPr>
            </a:p>
            <a:p>
              <a:pPr algn="just">
                <a:lnSpc>
                  <a:spcPct val="110000"/>
                </a:lnSpc>
              </a:pP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3.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Ngắt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,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nghỉ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đúng</a:t>
              </a:r>
              <a:r>
                <a:rPr lang="en-US" sz="4400" dirty="0">
                  <a:solidFill>
                    <a:srgbClr val="00000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UTM Duepuntozero" panose="02040603050506020204" pitchFamily="18" charset="0"/>
                </a:rPr>
                <a:t>nhịp</a:t>
              </a:r>
              <a:endParaRPr lang="vi-VN" sz="4400" b="0" i="0" dirty="0">
                <a:solidFill>
                  <a:srgbClr val="000000"/>
                </a:solidFill>
                <a:effectLst/>
              </a:endParaRPr>
            </a:p>
          </p:txBody>
        </p:sp>
        <p:grpSp>
          <p:nvGrpSpPr>
            <p:cNvPr id="4" name="Group 66">
              <a:extLst>
                <a:ext uri="{FF2B5EF4-FFF2-40B4-BE49-F238E27FC236}">
                  <a16:creationId xmlns:a16="http://schemas.microsoft.com/office/drawing/2014/main" id="{A931BE4B-1550-4AE5-52C7-CA9275DD39BC}"/>
                </a:ext>
              </a:extLst>
            </p:cNvPr>
            <p:cNvGrpSpPr/>
            <p:nvPr/>
          </p:nvGrpSpPr>
          <p:grpSpPr>
            <a:xfrm>
              <a:off x="8803372" y="4073235"/>
              <a:ext cx="1628460" cy="469964"/>
              <a:chOff x="3632336" y="4265722"/>
              <a:chExt cx="1628460" cy="469964"/>
            </a:xfrm>
          </p:grpSpPr>
          <p:pic>
            <p:nvPicPr>
              <p:cNvPr id="42" name="Picture 63">
                <a:extLst>
                  <a:ext uri="{FF2B5EF4-FFF2-40B4-BE49-F238E27FC236}">
                    <a16:creationId xmlns:a16="http://schemas.microsoft.com/office/drawing/2014/main" id="{854C0210-FC1D-4D14-F9DA-006406D71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89011" y="4265723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3" name="Picture 64">
                <a:extLst>
                  <a:ext uri="{FF2B5EF4-FFF2-40B4-BE49-F238E27FC236}">
                    <a16:creationId xmlns:a16="http://schemas.microsoft.com/office/drawing/2014/main" id="{BF7CA80B-83D7-909F-29BA-83C62F9A1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2336" y="4265722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4" name="Picture 65">
                <a:extLst>
                  <a:ext uri="{FF2B5EF4-FFF2-40B4-BE49-F238E27FC236}">
                    <a16:creationId xmlns:a16="http://schemas.microsoft.com/office/drawing/2014/main" id="{71487540-142D-E0F7-0818-E1A8816483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45686" y="4265723"/>
                <a:ext cx="515110" cy="469963"/>
              </a:xfrm>
              <a:prstGeom prst="rect">
                <a:avLst/>
              </a:prstGeom>
            </p:spPr>
          </p:pic>
        </p:grpSp>
        <p:grpSp>
          <p:nvGrpSpPr>
            <p:cNvPr id="7" name="Group 67">
              <a:extLst>
                <a:ext uri="{FF2B5EF4-FFF2-40B4-BE49-F238E27FC236}">
                  <a16:creationId xmlns:a16="http://schemas.microsoft.com/office/drawing/2014/main" id="{54800456-3328-B777-28BC-A1AD56F790BF}"/>
                </a:ext>
              </a:extLst>
            </p:cNvPr>
            <p:cNvGrpSpPr/>
            <p:nvPr/>
          </p:nvGrpSpPr>
          <p:grpSpPr>
            <a:xfrm>
              <a:off x="10757963" y="4556017"/>
              <a:ext cx="1628458" cy="469963"/>
              <a:chOff x="5480236" y="4172779"/>
              <a:chExt cx="1628458" cy="469963"/>
            </a:xfrm>
          </p:grpSpPr>
          <p:pic>
            <p:nvPicPr>
              <p:cNvPr id="39" name="Picture 68">
                <a:extLst>
                  <a:ext uri="{FF2B5EF4-FFF2-40B4-BE49-F238E27FC236}">
                    <a16:creationId xmlns:a16="http://schemas.microsoft.com/office/drawing/2014/main" id="{3281FAB1-1853-E115-173D-B76F79C1DE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36910" y="4172779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0" name="Picture 69">
                <a:extLst>
                  <a:ext uri="{FF2B5EF4-FFF2-40B4-BE49-F238E27FC236}">
                    <a16:creationId xmlns:a16="http://schemas.microsoft.com/office/drawing/2014/main" id="{B221D97C-1D48-1CE0-4705-6CCFC560B4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80236" y="4172779"/>
                <a:ext cx="515110" cy="469963"/>
              </a:xfrm>
              <a:prstGeom prst="rect">
                <a:avLst/>
              </a:prstGeom>
            </p:spPr>
          </p:pic>
          <p:pic>
            <p:nvPicPr>
              <p:cNvPr id="41" name="Picture 70">
                <a:extLst>
                  <a:ext uri="{FF2B5EF4-FFF2-40B4-BE49-F238E27FC236}">
                    <a16:creationId xmlns:a16="http://schemas.microsoft.com/office/drawing/2014/main" id="{55F13BED-B87D-1932-C597-D7CA3928EA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93584" y="4172779"/>
                <a:ext cx="515110" cy="469963"/>
              </a:xfrm>
              <a:prstGeom prst="rect">
                <a:avLst/>
              </a:prstGeom>
            </p:spPr>
          </p:pic>
        </p:grpSp>
        <p:grpSp>
          <p:nvGrpSpPr>
            <p:cNvPr id="9" name="Group 71">
              <a:extLst>
                <a:ext uri="{FF2B5EF4-FFF2-40B4-BE49-F238E27FC236}">
                  <a16:creationId xmlns:a16="http://schemas.microsoft.com/office/drawing/2014/main" id="{81241041-BB51-D584-B4CD-DF546D5D964E}"/>
                </a:ext>
              </a:extLst>
            </p:cNvPr>
            <p:cNvGrpSpPr/>
            <p:nvPr/>
          </p:nvGrpSpPr>
          <p:grpSpPr>
            <a:xfrm>
              <a:off x="10801788" y="5072526"/>
              <a:ext cx="1583311" cy="469963"/>
              <a:chOff x="3999677" y="4103403"/>
              <a:chExt cx="1583311" cy="469963"/>
            </a:xfrm>
          </p:grpSpPr>
          <p:pic>
            <p:nvPicPr>
              <p:cNvPr id="11" name="Picture 72">
                <a:extLst>
                  <a:ext uri="{FF2B5EF4-FFF2-40B4-BE49-F238E27FC236}">
                    <a16:creationId xmlns:a16="http://schemas.microsoft.com/office/drawing/2014/main" id="{64DF508D-0A10-D02D-594E-90F7F27BEA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56350" y="4103403"/>
                <a:ext cx="469963" cy="469963"/>
              </a:xfrm>
              <a:prstGeom prst="rect">
                <a:avLst/>
              </a:prstGeom>
            </p:spPr>
          </p:pic>
          <p:pic>
            <p:nvPicPr>
              <p:cNvPr id="37" name="Picture 73">
                <a:extLst>
                  <a:ext uri="{FF2B5EF4-FFF2-40B4-BE49-F238E27FC236}">
                    <a16:creationId xmlns:a16="http://schemas.microsoft.com/office/drawing/2014/main" id="{E7B630B0-C237-AC2D-1CDD-735F8745CD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99677" y="4103403"/>
                <a:ext cx="469963" cy="469963"/>
              </a:xfrm>
              <a:prstGeom prst="rect">
                <a:avLst/>
              </a:prstGeom>
            </p:spPr>
          </p:pic>
          <p:pic>
            <p:nvPicPr>
              <p:cNvPr id="38" name="Picture 74">
                <a:extLst>
                  <a:ext uri="{FF2B5EF4-FFF2-40B4-BE49-F238E27FC236}">
                    <a16:creationId xmlns:a16="http://schemas.microsoft.com/office/drawing/2014/main" id="{BF58C83B-761C-5235-25A4-A1C752BA31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13025" y="4103403"/>
                <a:ext cx="469963" cy="469963"/>
              </a:xfrm>
              <a:prstGeom prst="rect">
                <a:avLst/>
              </a:prstGeom>
            </p:spPr>
          </p:pic>
        </p:grpSp>
        <p:sp>
          <p:nvSpPr>
            <p:cNvPr id="10" name="Rectangle: Rounded Corners 36">
              <a:extLst>
                <a:ext uri="{FF2B5EF4-FFF2-40B4-BE49-F238E27FC236}">
                  <a16:creationId xmlns:a16="http://schemas.microsoft.com/office/drawing/2014/main" id="{5297363E-DF3C-C361-4BEC-9E21288723BC}"/>
                </a:ext>
              </a:extLst>
            </p:cNvPr>
            <p:cNvSpPr/>
            <p:nvPr/>
          </p:nvSpPr>
          <p:spPr>
            <a:xfrm>
              <a:off x="6904396" y="3246131"/>
              <a:ext cx="4924028" cy="796835"/>
            </a:xfrm>
            <a:prstGeom prst="roundRect">
              <a:avLst>
                <a:gd name="adj" fmla="val 50000"/>
              </a:avLst>
            </a:prstGeom>
            <a:solidFill>
              <a:srgbClr val="FFFFCC"/>
            </a:solidFill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SVN-Gretoon" panose="02040603050506020204" pitchFamily="18" charset="0"/>
                </a:rPr>
                <a:t>Tiêu</a:t>
              </a:r>
              <a:r>
                <a:rPr lang="en-US" sz="3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SVN-Gretoon" panose="02040603050506020204" pitchFamily="18" charset="0"/>
                </a:rPr>
                <a:t> chí đánh giá</a:t>
              </a:r>
              <a:endPara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</a:endParaRPr>
            </a:p>
          </p:txBody>
        </p:sp>
      </p:grpSp>
      <p:pic>
        <p:nvPicPr>
          <p:cNvPr id="48" name="Picture 6">
            <a:extLst>
              <a:ext uri="{FF2B5EF4-FFF2-40B4-BE49-F238E27FC236}">
                <a16:creationId xmlns:a16="http://schemas.microsoft.com/office/drawing/2014/main" id="{C8D7FB5C-1798-58A3-55E8-AFFDB1892C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700" y="4021327"/>
            <a:ext cx="2630751" cy="2794953"/>
          </a:xfrm>
          <a:prstGeom prst="rect">
            <a:avLst/>
          </a:prstGeom>
        </p:spPr>
      </p:pic>
      <p:pic>
        <p:nvPicPr>
          <p:cNvPr id="49" name="Picture 7">
            <a:extLst>
              <a:ext uri="{FF2B5EF4-FFF2-40B4-BE49-F238E27FC236}">
                <a16:creationId xmlns:a16="http://schemas.microsoft.com/office/drawing/2014/main" id="{22055CDA-6498-3AFC-DFAD-3073235286A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653938" y="3429000"/>
            <a:ext cx="2430969" cy="3077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70D05A-854A-BF8B-9E2D-F2278FB0D1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85157"/>
            <a:ext cx="12058933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41261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0BCF71C8-9AA0-7F48-C777-3A7F4C134113}"/>
              </a:ext>
            </a:extLst>
          </p:cNvPr>
          <p:cNvSpPr/>
          <p:nvPr/>
        </p:nvSpPr>
        <p:spPr>
          <a:xfrm>
            <a:off x="452956" y="130270"/>
            <a:ext cx="11454122" cy="6597457"/>
          </a:xfrm>
          <a:prstGeom prst="roundRect">
            <a:avLst>
              <a:gd name="adj" fmla="val 11589"/>
            </a:avLst>
          </a:prstGeom>
          <a:solidFill>
            <a:schemeClr val="bg1">
              <a:alpha val="86000"/>
            </a:schemeClr>
          </a:solidFill>
          <a:ln w="762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DF4D18C-91D9-ABC7-7656-0010E7819431}"/>
              </a:ext>
            </a:extLst>
          </p:cNvPr>
          <p:cNvGrpSpPr/>
          <p:nvPr/>
        </p:nvGrpSpPr>
        <p:grpSpPr>
          <a:xfrm>
            <a:off x="773975" y="385130"/>
            <a:ext cx="9980424" cy="1328023"/>
            <a:chOff x="1446879" y="926145"/>
            <a:chExt cx="8524323" cy="132802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5423046-58F7-1339-D799-0DED339BCAD8}"/>
                </a:ext>
              </a:extLst>
            </p:cNvPr>
            <p:cNvSpPr txBox="1"/>
            <p:nvPr/>
          </p:nvSpPr>
          <p:spPr>
            <a:xfrm>
              <a:off x="1861905" y="926145"/>
              <a:ext cx="8109297" cy="1328023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ea typeface="Roboto" panose="02000000000000000000" pitchFamily="2" charset="0"/>
                </a:rPr>
                <a:t>Quan sát tranh minh hoạ, đọc tên bài và đoán xem bài đọc viết về điều gì.</a:t>
              </a:r>
              <a:endParaRPr lang="en-US" sz="3600" b="1" dirty="0">
                <a:ea typeface="Roboto" panose="02000000000000000000" pitchFamily="2" charset="0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57B9F68B-D74D-F913-ADD7-86A70F19D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6879" y="984525"/>
              <a:ext cx="703924" cy="802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2026927-FD6D-707B-361D-8D6130A7A5D8}"/>
              </a:ext>
            </a:extLst>
          </p:cNvPr>
          <p:cNvGrpSpPr/>
          <p:nvPr/>
        </p:nvGrpSpPr>
        <p:grpSpPr>
          <a:xfrm>
            <a:off x="1203303" y="5495717"/>
            <a:ext cx="10703775" cy="1738514"/>
            <a:chOff x="983241" y="4857565"/>
            <a:chExt cx="9607687" cy="1738514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FFE66288-B982-05AC-1D11-C4355459600A}"/>
                </a:ext>
              </a:extLst>
            </p:cNvPr>
            <p:cNvSpPr/>
            <p:nvPr/>
          </p:nvSpPr>
          <p:spPr>
            <a:xfrm>
              <a:off x="2285602" y="5112339"/>
              <a:ext cx="6765003" cy="102293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Hộp Văn bản 40">
              <a:extLst>
                <a:ext uri="{FF2B5EF4-FFF2-40B4-BE49-F238E27FC236}">
                  <a16:creationId xmlns:a16="http://schemas.microsoft.com/office/drawing/2014/main" id="{3DE9BEE5-BADA-A6CE-2B71-34E390CA7883}"/>
                </a:ext>
              </a:extLst>
            </p:cNvPr>
            <p:cNvSpPr txBox="1"/>
            <p:nvPr/>
          </p:nvSpPr>
          <p:spPr>
            <a:xfrm>
              <a:off x="1360106" y="5470962"/>
              <a:ext cx="8180447" cy="849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66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Thực</a:t>
              </a:r>
              <a:r>
                <a:rPr lang="en-US" sz="6600" dirty="0">
                  <a:solidFill>
                    <a:srgbClr val="FF0000"/>
                  </a:solidFill>
                  <a:latin typeface="UTM Edwardian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hiện</a:t>
              </a:r>
              <a:r>
                <a:rPr lang="en-US" sz="6600" dirty="0">
                  <a:solidFill>
                    <a:srgbClr val="FF0000"/>
                  </a:solidFill>
                  <a:latin typeface="UTM Edwardian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nhóm</a:t>
              </a:r>
              <a:r>
                <a:rPr lang="en-US" sz="6600" dirty="0">
                  <a:solidFill>
                    <a:srgbClr val="FF0000"/>
                  </a:solidFill>
                  <a:latin typeface="UTM Edwardian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đôi</a:t>
              </a:r>
              <a:endParaRPr lang="en-US" sz="6600" dirty="0">
                <a:solidFill>
                  <a:srgbClr val="FF0000"/>
                </a:solidFill>
                <a:latin typeface="UTM Edwardian" panose="02040603050506020204" pitchFamily="18" charset="0"/>
              </a:endParaRPr>
            </a:p>
          </p:txBody>
        </p:sp>
        <p:pic>
          <p:nvPicPr>
            <p:cNvPr id="45" name="Hình ảnh 41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CCB5EDAD-A5C5-A9D9-C8B0-800AE09D9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7369" y="4857565"/>
              <a:ext cx="1703559" cy="1703559"/>
            </a:xfrm>
            <a:prstGeom prst="rect">
              <a:avLst/>
            </a:prstGeom>
          </p:spPr>
        </p:pic>
        <p:pic>
          <p:nvPicPr>
            <p:cNvPr id="46" name="Hình ảnh 42" descr="Ảnh có chứa đồ họa véc-tơ&#10;&#10;Mô tả được tạo tự động">
              <a:extLst>
                <a:ext uri="{FF2B5EF4-FFF2-40B4-BE49-F238E27FC236}">
                  <a16:creationId xmlns:a16="http://schemas.microsoft.com/office/drawing/2014/main" id="{FC5E0AEE-2E77-FE67-2523-1F00BE2A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241" y="4892519"/>
              <a:ext cx="1703560" cy="170356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6FFFE36-82D7-F737-98C8-C6C480B0F6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24" y="1830689"/>
            <a:ext cx="9981692" cy="4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73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F0FEBF2-2D35-03F3-7DCC-3F5AF4187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205" y="2138686"/>
            <a:ext cx="2160105" cy="3906942"/>
          </a:xfrm>
          <a:prstGeom prst="rect">
            <a:avLst/>
          </a:prstGeom>
          <a:effectLst>
            <a:innerShdw blurRad="63500" dist="50800" dir="5400000">
              <a:schemeClr val="tx1">
                <a:lumMod val="75000"/>
                <a:lumOff val="25000"/>
                <a:alpha val="50000"/>
              </a:schemeClr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6241F7-1947-A4E5-D97D-D9592C51F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5606" y="2248166"/>
            <a:ext cx="2848940" cy="3797462"/>
          </a:xfrm>
          <a:prstGeom prst="rect">
            <a:avLst/>
          </a:prstGeom>
          <a:effectLst>
            <a:innerShdw blurRad="63500" dist="50800" dir="5400000">
              <a:schemeClr val="tx1">
                <a:lumMod val="75000"/>
                <a:lumOff val="25000"/>
                <a:alpha val="50000"/>
              </a:schemeClr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D1A11F-3D45-801B-C803-41F8F4155F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889" y="997863"/>
            <a:ext cx="5102794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71F146-E4D4-3C02-33B1-95AE9BE85CE4}"/>
              </a:ext>
            </a:extLst>
          </p:cNvPr>
          <p:cNvSpPr/>
          <p:nvPr/>
        </p:nvSpPr>
        <p:spPr>
          <a:xfrm>
            <a:off x="212785" y="395689"/>
            <a:ext cx="11766429" cy="6066621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A11395-66E7-8BF3-7D3E-3CFC76BDC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572" y="3565110"/>
            <a:ext cx="7635766" cy="24556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D9A64A-4A1B-D783-9086-4148D1872876}"/>
              </a:ext>
            </a:extLst>
          </p:cNvPr>
          <p:cNvSpPr txBox="1"/>
          <p:nvPr/>
        </p:nvSpPr>
        <p:spPr>
          <a:xfrm>
            <a:off x="1232337" y="585499"/>
            <a:ext cx="97273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Gợi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 ý: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+ Trong truyện có những nhân vật nào?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+ Mỗi nhân vật có đặc điểm gì thú vị?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+ Em có nhận xét gì về mỗi nhân vật trong truyện?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+ …</a:t>
            </a:r>
          </a:p>
        </p:txBody>
      </p:sp>
    </p:spTree>
    <p:extLst>
      <p:ext uri="{BB962C8B-B14F-4D97-AF65-F5344CB8AC3E}">
        <p14:creationId xmlns:p14="http://schemas.microsoft.com/office/powerpoint/2010/main" val="307274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177E1B-AC04-E324-48D4-6C66870B082F}"/>
              </a:ext>
            </a:extLst>
          </p:cNvPr>
          <p:cNvSpPr txBox="1"/>
          <p:nvPr/>
        </p:nvSpPr>
        <p:spPr>
          <a:xfrm>
            <a:off x="2783456" y="0"/>
            <a:ext cx="6625087" cy="3430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2348536732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71F146-E4D4-3C02-33B1-95AE9BE85CE4}"/>
              </a:ext>
            </a:extLst>
          </p:cNvPr>
          <p:cNvSpPr/>
          <p:nvPr/>
        </p:nvSpPr>
        <p:spPr>
          <a:xfrm>
            <a:off x="212785" y="395689"/>
            <a:ext cx="11766429" cy="6066621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A11395-66E7-8BF3-7D3E-3CFC76BDCF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301"/>
          <a:stretch/>
        </p:blipFill>
        <p:spPr>
          <a:xfrm>
            <a:off x="6695138" y="1320775"/>
            <a:ext cx="3762701" cy="42164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D9A64A-4A1B-D783-9086-4148D1872876}"/>
              </a:ext>
            </a:extLst>
          </p:cNvPr>
          <p:cNvSpPr txBox="1"/>
          <p:nvPr/>
        </p:nvSpPr>
        <p:spPr>
          <a:xfrm>
            <a:off x="1053614" y="1320775"/>
            <a:ext cx="50423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- Chú chó Ca-pi: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Bold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-BoldMT"/>
                <a:ea typeface="+mn-ea"/>
                <a:cs typeface="+mn-cs"/>
              </a:rPr>
              <a:t>+ Có trí nhớ tốt hơn Rê-mi.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-Bold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-BoldMT"/>
                <a:ea typeface="+mn-ea"/>
                <a:cs typeface="+mn-cs"/>
              </a:rPr>
              <a:t>+ Khi thầy Vi-ta-li nói chú sẽ biết đọc trước Rê-mi, chú có lẽ hiểu nên đắc chí vẫy đuôi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-Bold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70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71F146-E4D4-3C02-33B1-95AE9BE85CE4}"/>
              </a:ext>
            </a:extLst>
          </p:cNvPr>
          <p:cNvSpPr/>
          <p:nvPr/>
        </p:nvSpPr>
        <p:spPr>
          <a:xfrm>
            <a:off x="212785" y="395689"/>
            <a:ext cx="11766429" cy="6066621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A11395-66E7-8BF3-7D3E-3CFC76BDCF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51" r="37550"/>
          <a:stretch/>
        </p:blipFill>
        <p:spPr>
          <a:xfrm>
            <a:off x="7245618" y="1320774"/>
            <a:ext cx="3762701" cy="42164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D9A64A-4A1B-D783-9086-4148D1872876}"/>
              </a:ext>
            </a:extLst>
          </p:cNvPr>
          <p:cNvSpPr txBox="1"/>
          <p:nvPr/>
        </p:nvSpPr>
        <p:spPr>
          <a:xfrm>
            <a:off x="727160" y="753217"/>
            <a:ext cx="600408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>
                <a:solidFill>
                  <a:srgbClr val="FF0000"/>
                </a:solidFill>
                <a:latin typeface="Arial-BoldMT"/>
              </a:rPr>
              <a:t>-  Rê-mi: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BoldMT"/>
              <a:ea typeface="+mn-ea"/>
              <a:cs typeface="+mn-cs"/>
            </a:endParaRPr>
          </a:p>
          <a:p>
            <a:pPr lvl="0" algn="just"/>
            <a:r>
              <a:rPr lang="vi-VN" sz="3600" b="1">
                <a:solidFill>
                  <a:prstClr val="black"/>
                </a:solidFill>
                <a:latin typeface="Arial-BoldMT"/>
              </a:rPr>
              <a:t>+ Lúc nào trong túi Rê-mi cũng đầy những miếng gỗ dẹp.</a:t>
            </a:r>
            <a:endParaRPr lang="en-US" sz="3600" b="1">
              <a:solidFill>
                <a:prstClr val="black"/>
              </a:solidFill>
              <a:latin typeface="Arial-BoldMT"/>
            </a:endParaRPr>
          </a:p>
          <a:p>
            <a:pPr lvl="0" algn="just"/>
            <a:r>
              <a:rPr lang="vi-VN" sz="3600" b="1">
                <a:solidFill>
                  <a:prstClr val="black"/>
                </a:solidFill>
                <a:latin typeface="Arial-BoldMT"/>
              </a:rPr>
              <a:t>+ Cậu rất thông minh và không sao nhãng một phút giây nào.</a:t>
            </a:r>
            <a:endParaRPr lang="en-US" sz="3600" b="1">
              <a:solidFill>
                <a:prstClr val="black"/>
              </a:solidFill>
              <a:latin typeface="Arial-BoldMT"/>
            </a:endParaRPr>
          </a:p>
          <a:p>
            <a:pPr lvl="0" algn="just"/>
            <a:r>
              <a:rPr lang="vi-VN" sz="3600" b="1">
                <a:solidFill>
                  <a:prstClr val="black"/>
                </a:solidFill>
                <a:latin typeface="Arial-BoldMT"/>
              </a:rPr>
              <a:t>+ Cậu rất thích học nhạc và là cậu bé có tâm hồn.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Bold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56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71F146-E4D4-3C02-33B1-95AE9BE85CE4}"/>
              </a:ext>
            </a:extLst>
          </p:cNvPr>
          <p:cNvSpPr/>
          <p:nvPr/>
        </p:nvSpPr>
        <p:spPr>
          <a:xfrm>
            <a:off x="212785" y="395689"/>
            <a:ext cx="11766429" cy="6066621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A11395-66E7-8BF3-7D3E-3CFC76BDCF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56" r="5045"/>
          <a:stretch/>
        </p:blipFill>
        <p:spPr>
          <a:xfrm>
            <a:off x="7702139" y="1461147"/>
            <a:ext cx="3762701" cy="42164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D9A64A-4A1B-D783-9086-4148D1872876}"/>
              </a:ext>
            </a:extLst>
          </p:cNvPr>
          <p:cNvSpPr txBox="1"/>
          <p:nvPr/>
        </p:nvSpPr>
        <p:spPr>
          <a:xfrm>
            <a:off x="727160" y="753217"/>
            <a:ext cx="677722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-  </a:t>
            </a:r>
            <a:r>
              <a:rPr lang="sv-SE" sz="3600" b="1">
                <a:solidFill>
                  <a:srgbClr val="FF0000"/>
                </a:solidFill>
                <a:latin typeface="Arial-BoldMT"/>
              </a:rPr>
              <a:t>Thầy Vi-ta-li: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BoldMT"/>
              <a:ea typeface="+mn-ea"/>
              <a:cs typeface="+mn-cs"/>
            </a:endParaRPr>
          </a:p>
          <a:p>
            <a:pPr lvl="0" algn="just"/>
            <a:r>
              <a:rPr lang="vi-VN" sz="3600" b="1">
                <a:solidFill>
                  <a:prstClr val="black"/>
                </a:solidFill>
                <a:latin typeface="Arial-BoldMT"/>
              </a:rPr>
              <a:t>+ Nghĩ ra cách dạy học rất hay: nhặt miếng gỗ mỏng trên đường, cắt thành nhiều miếng nhỏ và khắc trên mỗi miếng gỗ một chữ cái.</a:t>
            </a:r>
            <a:endParaRPr lang="en-US" sz="3600" b="1">
              <a:solidFill>
                <a:prstClr val="black"/>
              </a:solidFill>
              <a:latin typeface="Arial-BoldMT"/>
            </a:endParaRPr>
          </a:p>
          <a:p>
            <a:pPr lvl="0" algn="just"/>
            <a:r>
              <a:rPr lang="vi-VN" sz="3600" b="1">
                <a:solidFill>
                  <a:prstClr val="black"/>
                </a:solidFill>
                <a:latin typeface="Arial-BoldMT"/>
              </a:rPr>
              <a:t>+ Dạy cùng lúc chú chó Ca-pi.</a:t>
            </a:r>
            <a:endParaRPr lang="en-US" sz="3600" b="1">
              <a:solidFill>
                <a:prstClr val="black"/>
              </a:solidFill>
              <a:latin typeface="Arial-BoldMT"/>
            </a:endParaRPr>
          </a:p>
          <a:p>
            <a:pPr lvl="0" algn="just"/>
            <a:r>
              <a:rPr lang="vi-VN" sz="3600" b="1">
                <a:solidFill>
                  <a:prstClr val="black"/>
                </a:solidFill>
                <a:latin typeface="Arial-BoldMT"/>
              </a:rPr>
              <a:t>+ Cho Rê-mi học nhạc khi cậu đã biết đọc.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Bold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92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7EB0AE32-89E6-6599-F469-43F65CBBACCA}"/>
              </a:ext>
            </a:extLst>
          </p:cNvPr>
          <p:cNvSpPr/>
          <p:nvPr/>
        </p:nvSpPr>
        <p:spPr>
          <a:xfrm>
            <a:off x="410548" y="1904609"/>
            <a:ext cx="11541968" cy="4421553"/>
          </a:xfrm>
          <a:custGeom>
            <a:avLst/>
            <a:gdLst>
              <a:gd name="connsiteX0" fmla="*/ 0 w 11541968"/>
              <a:gd name="connsiteY0" fmla="*/ 599253 h 4421553"/>
              <a:gd name="connsiteX1" fmla="*/ 599253 w 11541968"/>
              <a:gd name="connsiteY1" fmla="*/ 0 h 4421553"/>
              <a:gd name="connsiteX2" fmla="*/ 10942715 w 11541968"/>
              <a:gd name="connsiteY2" fmla="*/ 0 h 4421553"/>
              <a:gd name="connsiteX3" fmla="*/ 11541968 w 11541968"/>
              <a:gd name="connsiteY3" fmla="*/ 599253 h 4421553"/>
              <a:gd name="connsiteX4" fmla="*/ 11541968 w 11541968"/>
              <a:gd name="connsiteY4" fmla="*/ 3822300 h 4421553"/>
              <a:gd name="connsiteX5" fmla="*/ 10942715 w 11541968"/>
              <a:gd name="connsiteY5" fmla="*/ 4421553 h 4421553"/>
              <a:gd name="connsiteX6" fmla="*/ 599253 w 11541968"/>
              <a:gd name="connsiteY6" fmla="*/ 4421553 h 4421553"/>
              <a:gd name="connsiteX7" fmla="*/ 0 w 11541968"/>
              <a:gd name="connsiteY7" fmla="*/ 3822300 h 4421553"/>
              <a:gd name="connsiteX8" fmla="*/ 0 w 11541968"/>
              <a:gd name="connsiteY8" fmla="*/ 599253 h 442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968" h="4421553" fill="none" extrusionOk="0">
                <a:moveTo>
                  <a:pt x="0" y="599253"/>
                </a:moveTo>
                <a:cubicBezTo>
                  <a:pt x="1740" y="315385"/>
                  <a:pt x="294714" y="44339"/>
                  <a:pt x="599253" y="0"/>
                </a:cubicBezTo>
                <a:cubicBezTo>
                  <a:pt x="2592794" y="72427"/>
                  <a:pt x="7426792" y="61419"/>
                  <a:pt x="10942715" y="0"/>
                </a:cubicBezTo>
                <a:cubicBezTo>
                  <a:pt x="11266634" y="-48455"/>
                  <a:pt x="11487292" y="251757"/>
                  <a:pt x="11541968" y="599253"/>
                </a:cubicBezTo>
                <a:cubicBezTo>
                  <a:pt x="11642844" y="1011066"/>
                  <a:pt x="11434655" y="2412419"/>
                  <a:pt x="11541968" y="3822300"/>
                </a:cubicBezTo>
                <a:cubicBezTo>
                  <a:pt x="11543932" y="4143292"/>
                  <a:pt x="11255697" y="4401402"/>
                  <a:pt x="10942715" y="4421553"/>
                </a:cubicBezTo>
                <a:cubicBezTo>
                  <a:pt x="6122165" y="4451380"/>
                  <a:pt x="2004814" y="4342247"/>
                  <a:pt x="599253" y="4421553"/>
                </a:cubicBezTo>
                <a:cubicBezTo>
                  <a:pt x="330013" y="4414576"/>
                  <a:pt x="-32520" y="4159688"/>
                  <a:pt x="0" y="3822300"/>
                </a:cubicBezTo>
                <a:cubicBezTo>
                  <a:pt x="50037" y="2320250"/>
                  <a:pt x="770" y="1818915"/>
                  <a:pt x="0" y="599253"/>
                </a:cubicBezTo>
                <a:close/>
              </a:path>
              <a:path w="11541968" h="4421553" stroke="0" extrusionOk="0">
                <a:moveTo>
                  <a:pt x="0" y="599253"/>
                </a:moveTo>
                <a:cubicBezTo>
                  <a:pt x="32638" y="277191"/>
                  <a:pt x="282480" y="29555"/>
                  <a:pt x="599253" y="0"/>
                </a:cubicBezTo>
                <a:cubicBezTo>
                  <a:pt x="4266228" y="123000"/>
                  <a:pt x="6480235" y="-96860"/>
                  <a:pt x="10942715" y="0"/>
                </a:cubicBezTo>
                <a:cubicBezTo>
                  <a:pt x="11244616" y="-22145"/>
                  <a:pt x="11545721" y="260729"/>
                  <a:pt x="11541968" y="599253"/>
                </a:cubicBezTo>
                <a:cubicBezTo>
                  <a:pt x="11545141" y="2163788"/>
                  <a:pt x="11636235" y="2902557"/>
                  <a:pt x="11541968" y="3822300"/>
                </a:cubicBezTo>
                <a:cubicBezTo>
                  <a:pt x="11490393" y="4171943"/>
                  <a:pt x="11265288" y="4420181"/>
                  <a:pt x="10942715" y="4421553"/>
                </a:cubicBezTo>
                <a:cubicBezTo>
                  <a:pt x="7244165" y="4260846"/>
                  <a:pt x="2652638" y="4461220"/>
                  <a:pt x="599253" y="4421553"/>
                </a:cubicBezTo>
                <a:cubicBezTo>
                  <a:pt x="244033" y="4416653"/>
                  <a:pt x="-59273" y="4126406"/>
                  <a:pt x="0" y="3822300"/>
                </a:cubicBezTo>
                <a:cubicBezTo>
                  <a:pt x="32216" y="2225742"/>
                  <a:pt x="57206" y="1432606"/>
                  <a:pt x="0" y="599253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35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E26C33-CCED-1DFF-850D-21288C6AFB3C}"/>
              </a:ext>
            </a:extLst>
          </p:cNvPr>
          <p:cNvSpPr txBox="1"/>
          <p:nvPr/>
        </p:nvSpPr>
        <p:spPr>
          <a:xfrm>
            <a:off x="1947339" y="222060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F0832E-054D-C786-8F08-DD8A07EAD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2137949"/>
            <a:ext cx="919996" cy="9199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66FBE2-62A2-9D02-F1F4-46420AB99DC8}"/>
              </a:ext>
            </a:extLst>
          </p:cNvPr>
          <p:cNvSpPr txBox="1"/>
          <p:nvPr/>
        </p:nvSpPr>
        <p:spPr>
          <a:xfrm>
            <a:off x="1947339" y="320161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806FAD-3A84-5D70-97E6-62B953826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3118961"/>
            <a:ext cx="919996" cy="9199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0DC724-4E6F-EEA0-8211-0A771A180536}"/>
              </a:ext>
            </a:extLst>
          </p:cNvPr>
          <p:cNvSpPr txBox="1"/>
          <p:nvPr/>
        </p:nvSpPr>
        <p:spPr>
          <a:xfrm>
            <a:off x="1947339" y="4182624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A2582F-E09F-2953-5941-9D17F1C49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4099973"/>
            <a:ext cx="919996" cy="919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5F9AF2-B508-4157-1C97-45119E7BD266}"/>
              </a:ext>
            </a:extLst>
          </p:cNvPr>
          <p:cNvSpPr txBox="1"/>
          <p:nvPr/>
        </p:nvSpPr>
        <p:spPr>
          <a:xfrm>
            <a:off x="1947339" y="516363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8CF209-4CB8-A67C-7090-F4BBDCC1E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508098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BC342B-9FDE-B0F5-F1B1-4FEB9D5FA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254" y="227671"/>
            <a:ext cx="6572058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265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uiExpand="1" build="p"/>
      <p:bldP spid="9" grpId="0" uiExpand="1" build="p"/>
      <p:bldP spid="11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B38F45-C3ED-5A44-ED71-578DF5A9B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525" y="1352835"/>
            <a:ext cx="7742591" cy="55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2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55063470-6337-7980-84A4-F80FAE59E716}"/>
              </a:ext>
            </a:extLst>
          </p:cNvPr>
          <p:cNvSpPr txBox="1"/>
          <p:nvPr/>
        </p:nvSpPr>
        <p:spPr>
          <a:xfrm rot="21185612">
            <a:off x="9017969" y="609245"/>
            <a:ext cx="2703181" cy="120032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 w="0"/>
                <a:solidFill>
                  <a:srgbClr val="FF33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Chủ điểm</a:t>
            </a:r>
            <a:endParaRPr kumimoji="0" lang="en-US" sz="8000" b="0" i="0" u="none" strike="noStrike" kern="1200" cap="none" spc="0" normalizeH="0" baseline="0" noProof="0" dirty="0">
              <a:ln w="0"/>
              <a:solidFill>
                <a:srgbClr val="FF33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Edwardian" panose="02040603050506020204" pitchFamily="18" charset="0"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6671E-A141-F38C-195F-2A38DC6C8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65" y="801097"/>
            <a:ext cx="10766469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5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6">
            <a:extLst>
              <a:ext uri="{FF2B5EF4-FFF2-40B4-BE49-F238E27FC236}">
                <a16:creationId xmlns:a16="http://schemas.microsoft.com/office/drawing/2014/main" id="{C2A67496-5CF1-71C7-042B-779C1032CF81}"/>
              </a:ext>
            </a:extLst>
          </p:cNvPr>
          <p:cNvSpPr txBox="1"/>
          <p:nvPr/>
        </p:nvSpPr>
        <p:spPr>
          <a:xfrm>
            <a:off x="1940501" y="349578"/>
            <a:ext cx="83109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0"/>
                <a:latin typeface="UTM Edwardian" panose="02040603050506020204" pitchFamily="18" charset="0"/>
              </a:rPr>
              <a:t>Thứ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hai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ngày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21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tháng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10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năm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2024</a:t>
            </a:r>
            <a:endParaRPr lang="en-US" sz="4000" b="1" dirty="0">
              <a:latin typeface="UTM Edwardian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F7FEA8-7188-B8F5-599D-DEFE7022D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001" y="1167546"/>
            <a:ext cx="8083997" cy="606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57950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17" presetClass="entr" presetSubtype="10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2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>
            <a:extLst>
              <a:ext uri="{FF2B5EF4-FFF2-40B4-BE49-F238E27FC236}">
                <a16:creationId xmlns:a16="http://schemas.microsoft.com/office/drawing/2014/main" id="{291FF39F-9460-145D-00F7-AF4191618E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73333" y="1847947"/>
            <a:ext cx="2113977" cy="4474025"/>
          </a:xfrm>
          <a:prstGeom prst="rect">
            <a:avLst/>
          </a:prstGeom>
        </p:spPr>
      </p:pic>
      <p:pic>
        <p:nvPicPr>
          <p:cNvPr id="7" name="Picture 20">
            <a:extLst>
              <a:ext uri="{FF2B5EF4-FFF2-40B4-BE49-F238E27FC236}">
                <a16:creationId xmlns:a16="http://schemas.microsoft.com/office/drawing/2014/main" id="{2B6F554F-4535-BAA3-07F3-09088EF6AD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3538" y="1517403"/>
            <a:ext cx="1743470" cy="44419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2CB965-2B31-4D6F-3E8D-4694752A3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83" y="2314968"/>
            <a:ext cx="12192000" cy="28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61874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5">
            <a:extLst>
              <a:ext uri="{FF2B5EF4-FFF2-40B4-BE49-F238E27FC236}">
                <a16:creationId xmlns:a16="http://schemas.microsoft.com/office/drawing/2014/main" id="{56129CFC-A140-B534-4AAD-253EC96790E8}"/>
              </a:ext>
            </a:extLst>
          </p:cNvPr>
          <p:cNvGrpSpPr/>
          <p:nvPr/>
        </p:nvGrpSpPr>
        <p:grpSpPr>
          <a:xfrm>
            <a:off x="916446" y="1666585"/>
            <a:ext cx="3172408" cy="1636095"/>
            <a:chOff x="139959" y="1387023"/>
            <a:chExt cx="3172408" cy="1636095"/>
          </a:xfrm>
        </p:grpSpPr>
        <p:sp>
          <p:nvSpPr>
            <p:cNvPr id="11" name="Rectangle: Rounded Corners 14">
              <a:extLst>
                <a:ext uri="{FF2B5EF4-FFF2-40B4-BE49-F238E27FC236}">
                  <a16:creationId xmlns:a16="http://schemas.microsoft.com/office/drawing/2014/main" id="{28443D3A-9AAF-C696-1F81-27A83573AFF6}"/>
                </a:ext>
              </a:extLst>
            </p:cNvPr>
            <p:cNvSpPr/>
            <p:nvPr/>
          </p:nvSpPr>
          <p:spPr>
            <a:xfrm>
              <a:off x="456732" y="18605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Mắt</a:t>
              </a:r>
              <a:r>
                <a:rPr lang="en-US" sz="4800" b="1" dirty="0">
                  <a:solidFill>
                    <a:srgbClr val="00206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dõi</a:t>
              </a:r>
              <a:endParaRPr lang="en-US" sz="4800" b="1" dirty="0">
                <a:solidFill>
                  <a:srgbClr val="002060"/>
                </a:solidFill>
                <a:latin typeface="UTM Duepuntozero" panose="02040603050506020204" pitchFamily="18" charset="0"/>
              </a:endParaRPr>
            </a:p>
          </p:txBody>
        </p:sp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id="{D3D9C30C-43EB-392B-62E1-FEA3EC4F1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959" y="1387023"/>
              <a:ext cx="947057" cy="947057"/>
            </a:xfrm>
            <a:prstGeom prst="rect">
              <a:avLst/>
            </a:prstGeom>
          </p:spPr>
        </p:pic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6D1FFB7E-C09A-5324-3FC8-DF95F088DE83}"/>
              </a:ext>
            </a:extLst>
          </p:cNvPr>
          <p:cNvGrpSpPr/>
          <p:nvPr/>
        </p:nvGrpSpPr>
        <p:grpSpPr>
          <a:xfrm>
            <a:off x="4231483" y="1743222"/>
            <a:ext cx="3397434" cy="1559458"/>
            <a:chOff x="4424729" y="3902060"/>
            <a:chExt cx="3397434" cy="1559458"/>
          </a:xfrm>
        </p:grpSpPr>
        <p:sp>
          <p:nvSpPr>
            <p:cNvPr id="16" name="Rectangle: Rounded Corners 20">
              <a:extLst>
                <a:ext uri="{FF2B5EF4-FFF2-40B4-BE49-F238E27FC236}">
                  <a16:creationId xmlns:a16="http://schemas.microsoft.com/office/drawing/2014/main" id="{0741E72B-D181-EE03-6952-F916A72F9E73}"/>
                </a:ext>
              </a:extLst>
            </p:cNvPr>
            <p:cNvSpPr/>
            <p:nvPr/>
          </p:nvSpPr>
          <p:spPr>
            <a:xfrm>
              <a:off x="4966528" y="42989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95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002060"/>
                  </a:solidFill>
                  <a:latin typeface="UTM Duepuntozero" panose="02040603050506020204" pitchFamily="18" charset="0"/>
                </a:rPr>
                <a:t>Tai </a:t>
              </a:r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nghe</a:t>
              </a:r>
              <a:endParaRPr lang="en-US" sz="4800" b="1" dirty="0">
                <a:solidFill>
                  <a:srgbClr val="002060"/>
                </a:solidFill>
                <a:latin typeface="UTM Duepuntozero" panose="02040603050506020204" pitchFamily="18" charset="0"/>
              </a:endParaRPr>
            </a:p>
          </p:txBody>
        </p:sp>
        <p:pic>
          <p:nvPicPr>
            <p:cNvPr id="17" name="Picture 13">
              <a:extLst>
                <a:ext uri="{FF2B5EF4-FFF2-40B4-BE49-F238E27FC236}">
                  <a16:creationId xmlns:a16="http://schemas.microsoft.com/office/drawing/2014/main" id="{2CC0B733-3226-3CFD-5E04-4046A8C8A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24729" y="3902060"/>
              <a:ext cx="1083597" cy="1083597"/>
            </a:xfrm>
            <a:prstGeom prst="rect">
              <a:avLst/>
            </a:prstGeom>
          </p:spPr>
        </p:pic>
      </p:grpSp>
      <p:grpSp>
        <p:nvGrpSpPr>
          <p:cNvPr id="18" name="Group 14">
            <a:extLst>
              <a:ext uri="{FF2B5EF4-FFF2-40B4-BE49-F238E27FC236}">
                <a16:creationId xmlns:a16="http://schemas.microsoft.com/office/drawing/2014/main" id="{272DEB1E-CE23-BA4D-FD9E-57E60AB2CD7A}"/>
              </a:ext>
            </a:extLst>
          </p:cNvPr>
          <p:cNvGrpSpPr/>
          <p:nvPr/>
        </p:nvGrpSpPr>
        <p:grpSpPr>
          <a:xfrm>
            <a:off x="7831878" y="1927802"/>
            <a:ext cx="3329164" cy="1371679"/>
            <a:chOff x="8110962" y="1828720"/>
            <a:chExt cx="3329164" cy="1371679"/>
          </a:xfrm>
        </p:grpSpPr>
        <p:sp>
          <p:nvSpPr>
            <p:cNvPr id="19" name="Rectangle: Rounded Corners 26">
              <a:extLst>
                <a:ext uri="{FF2B5EF4-FFF2-40B4-BE49-F238E27FC236}">
                  <a16:creationId xmlns:a16="http://schemas.microsoft.com/office/drawing/2014/main" id="{17A7714E-5278-EBBF-B65A-8178FE1FF2DB}"/>
                </a:ext>
              </a:extLst>
            </p:cNvPr>
            <p:cNvSpPr/>
            <p:nvPr/>
          </p:nvSpPr>
          <p:spPr>
            <a:xfrm>
              <a:off x="8584491" y="2037833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002060"/>
                  </a:solidFill>
                  <a:latin typeface="UTM Duepuntozero" panose="02040603050506020204" pitchFamily="18" charset="0"/>
                </a:rPr>
                <a:t>Tay </a:t>
              </a:r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dò</a:t>
              </a:r>
              <a:endParaRPr lang="en-US" sz="4800" b="1" dirty="0">
                <a:solidFill>
                  <a:srgbClr val="002060"/>
                </a:solidFill>
                <a:latin typeface="UTM Duepuntozero" panose="02040603050506020204" pitchFamily="18" charset="0"/>
              </a:endParaRPr>
            </a:p>
          </p:txBody>
        </p:sp>
        <p:pic>
          <p:nvPicPr>
            <p:cNvPr id="20" name="Picture 16">
              <a:extLst>
                <a:ext uri="{FF2B5EF4-FFF2-40B4-BE49-F238E27FC236}">
                  <a16:creationId xmlns:a16="http://schemas.microsoft.com/office/drawing/2014/main" id="{82F1CC7D-C186-64FB-4E01-F7E424093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10962" y="1828720"/>
              <a:ext cx="1023707" cy="1023707"/>
            </a:xfrm>
            <a:prstGeom prst="rect">
              <a:avLst/>
            </a:prstGeom>
          </p:spPr>
        </p:pic>
      </p:grpSp>
      <p:grpSp>
        <p:nvGrpSpPr>
          <p:cNvPr id="21" name="Group 35">
            <a:extLst>
              <a:ext uri="{FF2B5EF4-FFF2-40B4-BE49-F238E27FC236}">
                <a16:creationId xmlns:a16="http://schemas.microsoft.com/office/drawing/2014/main" id="{74FA6DCB-356E-8AE8-1632-AFCF75D38622}"/>
              </a:ext>
            </a:extLst>
          </p:cNvPr>
          <p:cNvGrpSpPr/>
          <p:nvPr/>
        </p:nvGrpSpPr>
        <p:grpSpPr>
          <a:xfrm>
            <a:off x="3937123" y="3372315"/>
            <a:ext cx="4600214" cy="3462362"/>
            <a:chOff x="3853543" y="4366486"/>
            <a:chExt cx="3728365" cy="2664818"/>
          </a:xfrm>
        </p:grpSpPr>
        <p:pic>
          <p:nvPicPr>
            <p:cNvPr id="22" name="Picture 23">
              <a:extLst>
                <a:ext uri="{FF2B5EF4-FFF2-40B4-BE49-F238E27FC236}">
                  <a16:creationId xmlns:a16="http://schemas.microsoft.com/office/drawing/2014/main" id="{6D8492B9-05F6-B1F5-E022-EB49943EF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5564497" y="4453584"/>
              <a:ext cx="2017411" cy="2557225"/>
            </a:xfrm>
            <a:prstGeom prst="rect">
              <a:avLst/>
            </a:prstGeom>
          </p:spPr>
        </p:pic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9A79F1D9-D10F-29FE-9D6B-CA189A38A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3853543" y="4366486"/>
              <a:ext cx="1604865" cy="266481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FDC6523-7638-6279-8D74-F24090EFB6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2010" y="371035"/>
            <a:ext cx="4267570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0" presetID="2" presetClass="entr" presetSubtype="4" fill="hold" nodeType="after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41" descr="Ảnh có chứa hình vẽ, Tác phẩm nghệ thuật của trẻ con, minh họa, phim hoạt hình&#10;&#10;Mô tả được tạo tự động">
            <a:extLst>
              <a:ext uri="{FF2B5EF4-FFF2-40B4-BE49-F238E27FC236}">
                <a16:creationId xmlns:a16="http://schemas.microsoft.com/office/drawing/2014/main" id="{5D0AA428-67C2-A0F2-0C83-819853932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498" b="85682" l="70848" r="92596">
                        <a14:foregroundMark x1="73923" y1="73231" x2="84385" y2="70538"/>
                        <a14:foregroundMark x1="79692" y1="73846" x2="79692" y2="73846"/>
                        <a14:foregroundMark x1="77000" y1="70154" x2="79231" y2="76923"/>
                        <a14:foregroundMark x1="80077" y1="71769" x2="80308" y2="75923"/>
                        <a14:backgroundMark x1="88923" y1="81308" x2="88923" y2="81308"/>
                        <a14:backgroundMark x1="89000" y1="76846" x2="84538" y2="83462"/>
                        <a14:backgroundMark x1="84538" y1="83462" x2="84154" y2="83538"/>
                        <a14:backgroundMark x1="74923" y1="80538" x2="78462" y2="84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29" t="62975" r="4686" b="11795"/>
          <a:stretch/>
        </p:blipFill>
        <p:spPr>
          <a:xfrm rot="845952">
            <a:off x="373987" y="742324"/>
            <a:ext cx="1402724" cy="13018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157467B-96DE-713A-72BD-A2BFDCA5B127}"/>
              </a:ext>
            </a:extLst>
          </p:cNvPr>
          <p:cNvGrpSpPr/>
          <p:nvPr/>
        </p:nvGrpSpPr>
        <p:grpSpPr>
          <a:xfrm>
            <a:off x="534340" y="1389115"/>
            <a:ext cx="11253639" cy="3306880"/>
            <a:chOff x="469180" y="1595437"/>
            <a:chExt cx="11253639" cy="330688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65CA465-CA3B-CD00-99B9-0A79336ED3E6}"/>
                </a:ext>
              </a:extLst>
            </p:cNvPr>
            <p:cNvSpPr/>
            <p:nvPr/>
          </p:nvSpPr>
          <p:spPr>
            <a:xfrm>
              <a:off x="469180" y="1595437"/>
              <a:ext cx="11253639" cy="330688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D692985-5F55-73AB-AA31-4E73CC543253}"/>
                </a:ext>
              </a:extLst>
            </p:cNvPr>
            <p:cNvGrpSpPr/>
            <p:nvPr/>
          </p:nvGrpSpPr>
          <p:grpSpPr>
            <a:xfrm>
              <a:off x="743674" y="1772814"/>
              <a:ext cx="10680494" cy="2862322"/>
              <a:chOff x="-12457" y="1891052"/>
              <a:chExt cx="10680494" cy="286232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B6876D-447F-C256-60FF-E87B7E376E02}"/>
                  </a:ext>
                </a:extLst>
              </p:cNvPr>
              <p:cNvSpPr txBox="1"/>
              <p:nvPr/>
            </p:nvSpPr>
            <p:spPr>
              <a:xfrm>
                <a:off x="688626" y="1891052"/>
                <a:ext cx="997941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/>
                  <a:t>Toàn bài đọc với giọng thong thả, chậm rãi.</a:t>
                </a:r>
              </a:p>
              <a:p>
                <a:pPr algn="just"/>
                <a:r>
                  <a:rPr lang="vi-VN" sz="3600"/>
                  <a:t>Nhấn giọng ở những từ ngữ chỉ hoạt động, cảm xúc của nhân vật,…)</a:t>
                </a:r>
                <a:endParaRPr lang="en-US" sz="3600"/>
              </a:p>
              <a:p>
                <a:pPr algn="just"/>
                <a:r>
                  <a:rPr lang="vi-VN" sz="3600"/>
                  <a:t>Giọng cụ Vi-ta-li trầm ấm, câu cuối giọng run run, cảm động; giọng Rê-mi hồn nhiên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6673625E-757F-DF4C-D6B1-F988E67434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2457" y="2064646"/>
                <a:ext cx="701083" cy="701083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AAA9C61-94A0-0FF0-31AD-40BB6C10D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7830" y="3423298"/>
              <a:ext cx="701083" cy="701083"/>
            </a:xfrm>
            <a:prstGeom prst="rect">
              <a:avLst/>
            </a:prstGeom>
          </p:spPr>
        </p:pic>
      </p:grpSp>
      <p:pic>
        <p:nvPicPr>
          <p:cNvPr id="20" name="Hình ảnh 41" descr="Ảnh có chứa hình vẽ, Tác phẩm nghệ thuật của trẻ con, minh họa, phim hoạt hình&#10;&#10;Mô tả được tạo tự động">
            <a:extLst>
              <a:ext uri="{FF2B5EF4-FFF2-40B4-BE49-F238E27FC236}">
                <a16:creationId xmlns:a16="http://schemas.microsoft.com/office/drawing/2014/main" id="{E300E47B-71EA-3F62-BF5F-7AFAC985B7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498" b="85682" l="70848" r="92596">
                        <a14:foregroundMark x1="73923" y1="73231" x2="84385" y2="70538"/>
                        <a14:foregroundMark x1="79692" y1="73846" x2="79692" y2="73846"/>
                        <a14:foregroundMark x1="77000" y1="70154" x2="79231" y2="76923"/>
                        <a14:foregroundMark x1="80077" y1="71769" x2="80308" y2="75923"/>
                        <a14:backgroundMark x1="88923" y1="81308" x2="88923" y2="81308"/>
                        <a14:backgroundMark x1="89000" y1="76846" x2="84538" y2="83462"/>
                        <a14:backgroundMark x1="84538" y1="83462" x2="84154" y2="83538"/>
                        <a14:backgroundMark x1="74923" y1="80538" x2="78462" y2="84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29" t="62975" r="4686" b="11795"/>
          <a:stretch/>
        </p:blipFill>
        <p:spPr>
          <a:xfrm rot="845952">
            <a:off x="10545608" y="738168"/>
            <a:ext cx="1402724" cy="13018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FD2797-B42C-8296-4F9B-E52746CCA1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349" y="-391464"/>
            <a:ext cx="10047079" cy="23532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C84C57-1A5B-8C8C-4324-EE71C04568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4643" y="4384395"/>
            <a:ext cx="3402710" cy="256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91015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8B263-409D-3658-5CA0-DA2EAEE8B004}"/>
              </a:ext>
            </a:extLst>
          </p:cNvPr>
          <p:cNvGrpSpPr/>
          <p:nvPr/>
        </p:nvGrpSpPr>
        <p:grpSpPr>
          <a:xfrm>
            <a:off x="405234" y="147081"/>
            <a:ext cx="11381530" cy="861020"/>
            <a:chOff x="1446879" y="926145"/>
            <a:chExt cx="9312296" cy="8610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2257ADA-818A-95F8-E2CE-98815EC78088}"/>
                </a:ext>
              </a:extLst>
            </p:cNvPr>
            <p:cNvSpPr txBox="1"/>
            <p:nvPr/>
          </p:nvSpPr>
          <p:spPr>
            <a:xfrm>
              <a:off x="1861905" y="926145"/>
              <a:ext cx="8897270" cy="851297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>
                  <a:ea typeface="Roboto" panose="02000000000000000000" pitchFamily="2" charset="0"/>
                </a:rPr>
                <a:t>   Bài tập đọc được chia làm mấy đoạn?</a:t>
              </a:r>
              <a:endParaRPr lang="en-US" sz="4400" b="1" dirty="0">
                <a:ea typeface="Roboto" panose="02000000000000000000" pitchFamily="2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D8B0206-9BD8-0D0F-36BF-C433CB86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6879" y="984525"/>
              <a:ext cx="703924" cy="80264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2E96DA3-4FF7-78AC-6FDF-92CDF7276206}"/>
              </a:ext>
            </a:extLst>
          </p:cNvPr>
          <p:cNvSpPr txBox="1"/>
          <p:nvPr/>
        </p:nvSpPr>
        <p:spPr>
          <a:xfrm>
            <a:off x="835403" y="1342021"/>
            <a:ext cx="8369884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>
                <a:ea typeface="Roboto" panose="02000000000000000000" pitchFamily="2" charset="0"/>
              </a:rPr>
              <a:t>   Đoạn 1: </a:t>
            </a:r>
            <a:r>
              <a:rPr lang="vi-VN" sz="3600">
                <a:ea typeface="Roboto" panose="02000000000000000000" pitchFamily="2" charset="0"/>
              </a:rPr>
              <a:t>Từ đầu đến “mà đọc được”.</a:t>
            </a:r>
            <a:endParaRPr lang="en-US" sz="3600" dirty="0"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57BBCF-5EF7-7DF9-8842-EE7A43BAE7EE}"/>
              </a:ext>
            </a:extLst>
          </p:cNvPr>
          <p:cNvSpPr txBox="1"/>
          <p:nvPr/>
        </p:nvSpPr>
        <p:spPr>
          <a:xfrm>
            <a:off x="2367973" y="2630504"/>
            <a:ext cx="9201530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>
                <a:ea typeface="Roboto" panose="02000000000000000000" pitchFamily="2" charset="0"/>
              </a:rPr>
              <a:t>   Đoạn 2: Tiếp theo đến “trong bảng chữ cái”.</a:t>
            </a:r>
            <a:endParaRPr lang="en-US" sz="3600" dirty="0"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DAA213-14F6-7725-D851-A8688E6F852E}"/>
              </a:ext>
            </a:extLst>
          </p:cNvPr>
          <p:cNvSpPr txBox="1"/>
          <p:nvPr/>
        </p:nvSpPr>
        <p:spPr>
          <a:xfrm>
            <a:off x="3829031" y="4095815"/>
            <a:ext cx="525196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>
                <a:ea typeface="Roboto" panose="02000000000000000000" pitchFamily="2" charset="0"/>
              </a:rPr>
              <a:t>   Đoạn 3: Còn lại.</a:t>
            </a:r>
            <a:endParaRPr lang="en-US" sz="3600" dirty="0">
              <a:ea typeface="Roboto" panose="02000000000000000000" pitchFamily="2" charset="0"/>
            </a:endParaRPr>
          </a:p>
        </p:txBody>
      </p:sp>
      <p:pic>
        <p:nvPicPr>
          <p:cNvPr id="23" name="Picture 22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2AE538B3-F0B7-63BD-287E-E2330800917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96"/>
          <a:stretch/>
        </p:blipFill>
        <p:spPr>
          <a:xfrm>
            <a:off x="405234" y="3652448"/>
            <a:ext cx="2987298" cy="3119973"/>
          </a:xfrm>
          <a:prstGeom prst="rect">
            <a:avLst/>
          </a:prstGeom>
        </p:spPr>
      </p:pic>
      <p:pic>
        <p:nvPicPr>
          <p:cNvPr id="24" name="Picture 23" descr="A couple of cartoon characters&#10;&#10;Description automatically generated">
            <a:extLst>
              <a:ext uri="{FF2B5EF4-FFF2-40B4-BE49-F238E27FC236}">
                <a16:creationId xmlns:a16="http://schemas.microsoft.com/office/drawing/2014/main" id="{1B6EA779-71D3-2DC2-5518-AD39352A81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8" r="-1817"/>
          <a:stretch/>
        </p:blipFill>
        <p:spPr>
          <a:xfrm>
            <a:off x="9080992" y="3652448"/>
            <a:ext cx="2791645" cy="311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7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6D4D55-33DB-95FD-579E-3D4DD9A6BACA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oundRect">
            <a:avLst>
              <a:gd name="adj" fmla="val 9993"/>
            </a:avLst>
          </a:prstGeom>
          <a:solidFill>
            <a:schemeClr val="bg1">
              <a:alpha val="98000"/>
            </a:schemeClr>
          </a:solidFill>
          <a:ln w="57150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Không gia đình">
            <a:extLst>
              <a:ext uri="{FF2B5EF4-FFF2-40B4-BE49-F238E27FC236}">
                <a16:creationId xmlns:a16="http://schemas.microsoft.com/office/drawing/2014/main" id="{338FE552-7C6C-DD6A-1E6C-9CC8B4049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880" y="51267"/>
            <a:ext cx="4617494" cy="677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49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366</TotalTime>
  <Words>516</Words>
  <Application>Microsoft Office PowerPoint</Application>
  <PresentationFormat>Widescreen</PresentationFormat>
  <Paragraphs>53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Aptos</vt:lpstr>
      <vt:lpstr>Aptos Display</vt:lpstr>
      <vt:lpstr>Arial</vt:lpstr>
      <vt:lpstr>Arial-BoldMT</vt:lpstr>
      <vt:lpstr>Calibri</vt:lpstr>
      <vt:lpstr>SVN-Gretoon</vt:lpstr>
      <vt:lpstr>UTM Duepuntozero</vt:lpstr>
      <vt:lpstr>UTM Edwardian</vt:lpstr>
      <vt:lpstr>UVN Banh Mi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huong</dc:creator>
  <dc:description>9Slide.vn</dc:description>
  <cp:lastModifiedBy>Admin</cp:lastModifiedBy>
  <cp:revision>4</cp:revision>
  <dcterms:created xsi:type="dcterms:W3CDTF">2023-10-14T15:45:52Z</dcterms:created>
  <dcterms:modified xsi:type="dcterms:W3CDTF">2024-10-20T23:11:55Z</dcterms:modified>
  <cp:category>9Slide.vn</cp:category>
</cp:coreProperties>
</file>