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8" r:id="rId2"/>
    <p:sldId id="269" r:id="rId3"/>
    <p:sldId id="331" r:id="rId4"/>
    <p:sldId id="270" r:id="rId5"/>
    <p:sldId id="261" r:id="rId6"/>
    <p:sldId id="264" r:id="rId7"/>
    <p:sldId id="273" r:id="rId8"/>
    <p:sldId id="286" r:id="rId9"/>
    <p:sldId id="274" r:id="rId10"/>
    <p:sldId id="263" r:id="rId11"/>
    <p:sldId id="282" r:id="rId12"/>
    <p:sldId id="283" r:id="rId13"/>
    <p:sldId id="334" r:id="rId14"/>
    <p:sldId id="292" r:id="rId15"/>
    <p:sldId id="281" r:id="rId16"/>
    <p:sldId id="294" r:id="rId17"/>
    <p:sldId id="293" r:id="rId18"/>
    <p:sldId id="297" r:id="rId19"/>
    <p:sldId id="337" r:id="rId20"/>
    <p:sldId id="298" r:id="rId21"/>
    <p:sldId id="323" r:id="rId22"/>
    <p:sldId id="329" r:id="rId23"/>
    <p:sldId id="306" r:id="rId24"/>
    <p:sldId id="307" r:id="rId25"/>
    <p:sldId id="258" r:id="rId26"/>
    <p:sldId id="309" r:id="rId27"/>
    <p:sldId id="310" r:id="rId28"/>
    <p:sldId id="31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FFCC"/>
    <a:srgbClr val="CCCCFF"/>
    <a:srgbClr val="FF99CC"/>
    <a:srgbClr val="FFCC66"/>
    <a:srgbClr val="9999FF"/>
    <a:srgbClr val="CCFF33"/>
    <a:srgbClr val="534D8A"/>
    <a:srgbClr val="FF9933"/>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65" autoAdjust="0"/>
    <p:restoredTop sz="85216" autoAdjust="0"/>
  </p:normalViewPr>
  <p:slideViewPr>
    <p:cSldViewPr snapToGrid="0">
      <p:cViewPr varScale="1">
        <p:scale>
          <a:sx n="72" d="100"/>
          <a:sy n="72" d="100"/>
        </p:scale>
        <p:origin x="6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90B6B3-B161-458F-A514-180B2A070995}" type="datetimeFigureOut">
              <a:rPr lang="en-US" smtClean="0"/>
              <a:t>14/10/2024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BDB880-2B12-4081-8DC6-706985E305D2}" type="slidenum">
              <a:rPr lang="en-US" smtClean="0"/>
              <a:t>‹#›</a:t>
            </a:fld>
            <a:endParaRPr lang="en-US"/>
          </a:p>
        </p:txBody>
      </p:sp>
    </p:spTree>
    <p:extLst>
      <p:ext uri="{BB962C8B-B14F-4D97-AF65-F5344CB8AC3E}">
        <p14:creationId xmlns:p14="http://schemas.microsoft.com/office/powerpoint/2010/main" val="1460002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BDB880-2B12-4081-8DC6-706985E305D2}" type="slidenum">
              <a:rPr lang="en-US" smtClean="0"/>
              <a:t>1</a:t>
            </a:fld>
            <a:endParaRPr lang="en-US"/>
          </a:p>
        </p:txBody>
      </p:sp>
    </p:spTree>
    <p:extLst>
      <p:ext uri="{BB962C8B-B14F-4D97-AF65-F5344CB8AC3E}">
        <p14:creationId xmlns:p14="http://schemas.microsoft.com/office/powerpoint/2010/main" val="1738956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a:solidFill>
                  <a:srgbClr val="000000"/>
                </a:solidFill>
                <a:effectLst/>
                <a:latin typeface="Times New Roman" panose="02020603050405020304" pitchFamily="18" charset="0"/>
                <a:ea typeface="Times New Roman" panose="02020603050405020304" pitchFamily="18" charset="0"/>
              </a:rPr>
              <a:t>HS hoạt động nhóm nhỏ </a:t>
            </a:r>
            <a:r>
              <a:rPr lang="en-US" sz="1800">
                <a:solidFill>
                  <a:srgbClr val="000000"/>
                </a:solidFill>
                <a:effectLst/>
                <a:latin typeface="Times New Roman" panose="02020603050405020304" pitchFamily="18" charset="0"/>
                <a:ea typeface="Times New Roman" panose="02020603050405020304" pitchFamily="18" charset="0"/>
              </a:rPr>
              <a:t>theo kĩ thuật </a:t>
            </a:r>
            <a:r>
              <a:rPr lang="en-US" sz="1800" i="1">
                <a:solidFill>
                  <a:srgbClr val="000000"/>
                </a:solidFill>
                <a:effectLst/>
                <a:latin typeface="Times New Roman" panose="02020603050405020304" pitchFamily="18" charset="0"/>
                <a:ea typeface="Times New Roman" panose="02020603050405020304" pitchFamily="18" charset="0"/>
              </a:rPr>
              <a:t>Băng chuyền</a:t>
            </a:r>
            <a:r>
              <a:rPr lang="vi-VN" sz="1800">
                <a:solidFill>
                  <a:srgbClr val="000000"/>
                </a:solidFill>
                <a:effectLst/>
                <a:latin typeface="Times New Roman" panose="02020603050405020304" pitchFamily="18" charset="0"/>
                <a:ea typeface="Times New Roman" panose="02020603050405020304" pitchFamily="18" charset="0"/>
              </a:rPr>
              <a:t>, </a:t>
            </a:r>
            <a:r>
              <a:rPr lang="en-US" sz="1800">
                <a:solidFill>
                  <a:srgbClr val="000000"/>
                </a:solidFill>
                <a:effectLst/>
                <a:latin typeface="Times New Roman" panose="02020603050405020304" pitchFamily="18" charset="0"/>
                <a:ea typeface="Times New Roman" panose="02020603050405020304" pitchFamily="18" charset="0"/>
              </a:rPr>
              <a:t>nói với bạn về một niềm vui của em trong ngày sinh nhật hoặc một dịp đặc biệt</a:t>
            </a:r>
            <a:r>
              <a:rPr lang="vi-VN" sz="1800">
                <a:solidFill>
                  <a:srgbClr val="000000"/>
                </a:solidFill>
                <a:effectLst/>
                <a:latin typeface="Times New Roman" panose="02020603050405020304" pitchFamily="18" charset="0"/>
                <a:ea typeface="Times New Roman" panose="02020603050405020304" pitchFamily="18" charset="0"/>
              </a:rPr>
              <a:t>.</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D8BDB880-2B12-4081-8DC6-706985E305D2}" type="slidenum">
              <a:rPr lang="en-US" smtClean="0"/>
              <a:t>2</a:t>
            </a:fld>
            <a:endParaRPr lang="en-US"/>
          </a:p>
        </p:txBody>
      </p:sp>
    </p:spTree>
    <p:extLst>
      <p:ext uri="{BB962C8B-B14F-4D97-AF65-F5344CB8AC3E}">
        <p14:creationId xmlns:p14="http://schemas.microsoft.com/office/powerpoint/2010/main" val="1909472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Tùy</a:t>
            </a:r>
            <a:r>
              <a:rPr lang="en-US" baseline="0" dirty="0"/>
              <a:t> </a:t>
            </a:r>
            <a:r>
              <a:rPr lang="en-US" baseline="0" dirty="0" err="1"/>
              <a:t>thuộc</a:t>
            </a:r>
            <a:r>
              <a:rPr lang="en-US" baseline="0" dirty="0"/>
              <a:t> </a:t>
            </a:r>
            <a:r>
              <a:rPr lang="en-US" baseline="0" dirty="0" err="1"/>
              <a:t>vào</a:t>
            </a:r>
            <a:r>
              <a:rPr lang="en-US" baseline="0" dirty="0"/>
              <a:t> </a:t>
            </a:r>
            <a:r>
              <a:rPr lang="en-US" baseline="0" dirty="0" err="1"/>
              <a:t>năng</a:t>
            </a:r>
            <a:r>
              <a:rPr lang="en-US" baseline="0" dirty="0"/>
              <a:t> </a:t>
            </a:r>
            <a:r>
              <a:rPr lang="en-US" baseline="0" dirty="0" err="1"/>
              <a:t>lực</a:t>
            </a:r>
            <a:r>
              <a:rPr lang="en-US" baseline="0" dirty="0"/>
              <a:t> </a:t>
            </a:r>
            <a:r>
              <a:rPr lang="en-US" baseline="0" dirty="0" err="1"/>
              <a:t>của</a:t>
            </a:r>
            <a:r>
              <a:rPr lang="en-US" baseline="0" dirty="0"/>
              <a:t> HS </a:t>
            </a:r>
            <a:r>
              <a:rPr lang="en-US" baseline="0" dirty="0" err="1"/>
              <a:t>mà</a:t>
            </a:r>
            <a:r>
              <a:rPr lang="en-US" baseline="0" dirty="0"/>
              <a:t> GV </a:t>
            </a:r>
            <a:r>
              <a:rPr lang="en-US" baseline="0" dirty="0" err="1"/>
              <a:t>có</a:t>
            </a:r>
            <a:r>
              <a:rPr lang="en-US" baseline="0" dirty="0"/>
              <a:t> </a:t>
            </a:r>
            <a:r>
              <a:rPr lang="en-US" baseline="0" dirty="0" err="1"/>
              <a:t>thể</a:t>
            </a:r>
            <a:r>
              <a:rPr lang="en-US" baseline="0" dirty="0"/>
              <a:t> </a:t>
            </a:r>
            <a:r>
              <a:rPr lang="en-US" baseline="0" dirty="0" err="1"/>
              <a:t>tách</a:t>
            </a:r>
            <a:r>
              <a:rPr lang="en-US" baseline="0" dirty="0"/>
              <a:t> </a:t>
            </a:r>
            <a:r>
              <a:rPr lang="en-US" baseline="0" dirty="0" err="1"/>
              <a:t>hoặc</a:t>
            </a:r>
            <a:r>
              <a:rPr lang="en-US" baseline="0" dirty="0"/>
              <a:t> </a:t>
            </a:r>
            <a:r>
              <a:rPr lang="en-US" baseline="0" dirty="0" err="1"/>
              <a:t>ghép</a:t>
            </a:r>
            <a:r>
              <a:rPr lang="en-US" baseline="0" dirty="0"/>
              <a:t> </a:t>
            </a:r>
            <a:r>
              <a:rPr lang="en-US" baseline="0" dirty="0" err="1"/>
              <a:t>các</a:t>
            </a:r>
            <a:r>
              <a:rPr lang="en-US" baseline="0" dirty="0"/>
              <a:t> </a:t>
            </a:r>
            <a:r>
              <a:rPr lang="en-US" baseline="0" dirty="0" err="1"/>
              <a:t>khổ</a:t>
            </a:r>
            <a:r>
              <a:rPr lang="en-US" baseline="0" dirty="0"/>
              <a:t> </a:t>
            </a:r>
            <a:r>
              <a:rPr lang="en-US" baseline="0" dirty="0" err="1"/>
              <a:t>thơ</a:t>
            </a:r>
            <a:r>
              <a:rPr lang="en-US" baseline="0" dirty="0"/>
              <a:t> </a:t>
            </a:r>
            <a:r>
              <a:rPr lang="en-US" baseline="0" dirty="0" err="1"/>
              <a:t>để</a:t>
            </a:r>
            <a:r>
              <a:rPr lang="en-US" baseline="0" dirty="0"/>
              <a:t> </a:t>
            </a:r>
            <a:r>
              <a:rPr lang="en-US" baseline="0" dirty="0" err="1"/>
              <a:t>thuận</a:t>
            </a:r>
            <a:r>
              <a:rPr lang="en-US" baseline="0" dirty="0"/>
              <a:t> </a:t>
            </a:r>
            <a:r>
              <a:rPr lang="en-US" baseline="0" dirty="0" err="1"/>
              <a:t>tiện</a:t>
            </a:r>
            <a:r>
              <a:rPr lang="en-US" baseline="0" dirty="0"/>
              <a:t> </a:t>
            </a:r>
            <a:r>
              <a:rPr lang="en-US" baseline="0" dirty="0" err="1"/>
              <a:t>trong</a:t>
            </a:r>
            <a:r>
              <a:rPr lang="en-US" baseline="0" dirty="0"/>
              <a:t> </a:t>
            </a:r>
            <a:r>
              <a:rPr lang="en-US" baseline="0" dirty="0" err="1"/>
              <a:t>việc</a:t>
            </a:r>
            <a:r>
              <a:rPr lang="en-US" baseline="0" dirty="0"/>
              <a:t> </a:t>
            </a:r>
            <a:r>
              <a:rPr lang="en-US" baseline="0" dirty="0" err="1"/>
              <a:t>hướng</a:t>
            </a:r>
            <a:r>
              <a:rPr lang="en-US" baseline="0" dirty="0"/>
              <a:t> </a:t>
            </a:r>
            <a:r>
              <a:rPr lang="en-US" baseline="0" dirty="0" err="1"/>
              <a:t>dẫn</a:t>
            </a:r>
            <a:r>
              <a:rPr lang="en-US" baseline="0" dirty="0"/>
              <a:t> HS </a:t>
            </a:r>
            <a:r>
              <a:rPr lang="en-US" baseline="0" dirty="0" err="1"/>
              <a:t>luyện</a:t>
            </a:r>
            <a:r>
              <a:rPr lang="en-US" baseline="0" dirty="0"/>
              <a:t> </a:t>
            </a:r>
            <a:r>
              <a:rPr lang="en-US" baseline="0" dirty="0" err="1"/>
              <a:t>đọc</a:t>
            </a:r>
            <a:endParaRPr lang="en-US" dirty="0"/>
          </a:p>
          <a:p>
            <a:endParaRPr lang="en-US" dirty="0"/>
          </a:p>
        </p:txBody>
      </p:sp>
      <p:sp>
        <p:nvSpPr>
          <p:cNvPr id="4" name="Slide Number Placeholder 3"/>
          <p:cNvSpPr>
            <a:spLocks noGrp="1"/>
          </p:cNvSpPr>
          <p:nvPr>
            <p:ph type="sldNum" sz="quarter" idx="10"/>
          </p:nvPr>
        </p:nvSpPr>
        <p:spPr/>
        <p:txBody>
          <a:bodyPr/>
          <a:lstStyle/>
          <a:p>
            <a:fld id="{D8BDB880-2B12-4081-8DC6-706985E305D2}" type="slidenum">
              <a:rPr lang="en-US" smtClean="0"/>
              <a:t>8</a:t>
            </a:fld>
            <a:endParaRPr lang="en-US"/>
          </a:p>
        </p:txBody>
      </p:sp>
    </p:spTree>
    <p:extLst>
      <p:ext uri="{BB962C8B-B14F-4D97-AF65-F5344CB8AC3E}">
        <p14:creationId xmlns:p14="http://schemas.microsoft.com/office/powerpoint/2010/main" val="918453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BDB880-2B12-4081-8DC6-706985E305D2}" type="slidenum">
              <a:rPr lang="en-US" smtClean="0"/>
              <a:t>21</a:t>
            </a:fld>
            <a:endParaRPr lang="en-US"/>
          </a:p>
        </p:txBody>
      </p:sp>
    </p:spTree>
    <p:extLst>
      <p:ext uri="{BB962C8B-B14F-4D97-AF65-F5344CB8AC3E}">
        <p14:creationId xmlns:p14="http://schemas.microsoft.com/office/powerpoint/2010/main" val="367795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BDB880-2B12-4081-8DC6-706985E305D2}" type="slidenum">
              <a:rPr lang="en-US" smtClean="0"/>
              <a:t>24</a:t>
            </a:fld>
            <a:endParaRPr lang="en-US"/>
          </a:p>
        </p:txBody>
      </p:sp>
    </p:spTree>
    <p:extLst>
      <p:ext uri="{BB962C8B-B14F-4D97-AF65-F5344CB8AC3E}">
        <p14:creationId xmlns:p14="http://schemas.microsoft.com/office/powerpoint/2010/main" val="2856478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ACC23-4726-BF7D-3B17-5BEF3475E0D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20E5B4-0D2C-A334-1E94-A00116954C5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2466EC-21C2-DBBA-2899-057587D804EA}"/>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5" name="Footer Placeholder 4">
            <a:extLst>
              <a:ext uri="{FF2B5EF4-FFF2-40B4-BE49-F238E27FC236}">
                <a16:creationId xmlns:a16="http://schemas.microsoft.com/office/drawing/2014/main" id="{0AD7CA1B-A476-DFDE-0A6C-B5587BB748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38855C7-1DA1-E459-B32E-06A39FD209A6}"/>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1630778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5BFB0-D848-DB80-71BD-D761A65A8A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350FE7-D247-3D77-B04C-55AC26552E4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C1032-1289-CDE4-430A-C08367C6DEFC}"/>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5" name="Footer Placeholder 4">
            <a:extLst>
              <a:ext uri="{FF2B5EF4-FFF2-40B4-BE49-F238E27FC236}">
                <a16:creationId xmlns:a16="http://schemas.microsoft.com/office/drawing/2014/main" id="{CBB2AFB1-5853-AACC-CF31-DC4F855AB9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6BC50BE-84DB-02F4-1AF8-83BEB5C83390}"/>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84601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0519A6-A042-D5F5-9AE7-54828DAC662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90A1B4-87B4-CF82-F2C7-EF0825438BE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3F5433-5F50-8B34-D314-A320BDC523C8}"/>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5" name="Footer Placeholder 4">
            <a:extLst>
              <a:ext uri="{FF2B5EF4-FFF2-40B4-BE49-F238E27FC236}">
                <a16:creationId xmlns:a16="http://schemas.microsoft.com/office/drawing/2014/main" id="{6C058B86-431D-97F5-0581-0D38716369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234853-0C32-EFF5-F6B7-0654AE5E77C5}"/>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273765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9404-E8D7-AC99-B9FD-78DE0E7D5A7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23D1063-66B7-55F3-C9C0-D0DF0AE89FC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4C2F40-A355-A09C-FD59-720920AC5F7D}"/>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5" name="Footer Placeholder 4">
            <a:extLst>
              <a:ext uri="{FF2B5EF4-FFF2-40B4-BE49-F238E27FC236}">
                <a16:creationId xmlns:a16="http://schemas.microsoft.com/office/drawing/2014/main" id="{52864B4B-66B7-6D56-86D4-517A88E4299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4A6BE9-1A69-036B-359F-D7B1CB65DDDA}"/>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210894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FCC39-9D9F-2624-DC47-5FCA910334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77D63B5-6D6B-E1E1-64A2-3030903FC0E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928908-347B-4340-5D50-74F54D4CF521}"/>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5" name="Footer Placeholder 4">
            <a:extLst>
              <a:ext uri="{FF2B5EF4-FFF2-40B4-BE49-F238E27FC236}">
                <a16:creationId xmlns:a16="http://schemas.microsoft.com/office/drawing/2014/main" id="{BC6627A6-A865-87B4-49D3-9B25DB347F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A01EB12-9B91-09E5-3724-268CF3776176}"/>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29640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632CB-DD42-CC74-371A-1D4470F0B76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0FCEA89-06FD-65DD-D09F-83D1D386D3E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3FF323-E8FA-3B6A-445E-95B7C107C19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A2FD98-D77A-969D-E52C-A5FDD13436CF}"/>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6" name="Footer Placeholder 5">
            <a:extLst>
              <a:ext uri="{FF2B5EF4-FFF2-40B4-BE49-F238E27FC236}">
                <a16:creationId xmlns:a16="http://schemas.microsoft.com/office/drawing/2014/main" id="{75815F05-1381-1E3C-F93D-3219BA7B0B2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7660BD6-A9FE-E058-14CF-EDEC1B2FF482}"/>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400962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98D6A-DCA3-6B49-C710-8450EE44E70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FF2DBE3-5549-D32E-99CE-523BCADE977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125809-10B4-05D2-6E65-63AB536BA4B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5C17B6-1083-6CE9-1A36-5C8BAF8E8F4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7470AA-BBF1-81D8-F310-9AC42FAE264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6292ED-25FD-FE52-DBC3-A99EE39D6A83}"/>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8" name="Footer Placeholder 7">
            <a:extLst>
              <a:ext uri="{FF2B5EF4-FFF2-40B4-BE49-F238E27FC236}">
                <a16:creationId xmlns:a16="http://schemas.microsoft.com/office/drawing/2014/main" id="{87F5D031-D65E-0E8E-7858-8227CA4921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9B6308F-B112-886E-7EDD-088B235BE19E}"/>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441331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A730E-2D32-CB63-13AE-BE705982093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84E8680-D8D7-CF14-686D-BC0BA89111ED}"/>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4" name="Footer Placeholder 3">
            <a:extLst>
              <a:ext uri="{FF2B5EF4-FFF2-40B4-BE49-F238E27FC236}">
                <a16:creationId xmlns:a16="http://schemas.microsoft.com/office/drawing/2014/main" id="{52F26246-2D4D-F852-1211-B1420EC139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8E00ED5-30FF-9887-3D2E-50AC9FEF5CA0}"/>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3511891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CEA788-9A3D-41EF-13E4-8E7F02FC845C}"/>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3" name="Footer Placeholder 2">
            <a:extLst>
              <a:ext uri="{FF2B5EF4-FFF2-40B4-BE49-F238E27FC236}">
                <a16:creationId xmlns:a16="http://schemas.microsoft.com/office/drawing/2014/main" id="{4243A3E5-DC30-47FA-3FE9-36477E95A0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5B083C6-15A0-D45C-FBBC-D1A8FC2E8D7F}"/>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991996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FDA2C-D4EE-160D-9880-F73A3F6795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C0AEF5-1CD6-6CBE-CD35-079EC914BEF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68F6F0-218A-1330-376D-08C9F338D36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95F158-9CA3-C38A-731F-4D7682A43DA5}"/>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6" name="Footer Placeholder 5">
            <a:extLst>
              <a:ext uri="{FF2B5EF4-FFF2-40B4-BE49-F238E27FC236}">
                <a16:creationId xmlns:a16="http://schemas.microsoft.com/office/drawing/2014/main" id="{2ED9F54C-E9C3-E91D-59A1-861963A824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6A72C4E-5E0F-5E5E-35D5-12A9FAF4218A}"/>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179216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BDDDB-06C8-BA51-1C97-E1771D8F345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6D031B-26DF-F0E8-C615-1F7AC4222E4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8D7A2E-E4C6-A920-1B3B-95EFA7FB273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34318B-9C92-025C-14C6-84C31100882B}"/>
              </a:ext>
            </a:extLst>
          </p:cNvPr>
          <p:cNvSpPr>
            <a:spLocks noGrp="1"/>
          </p:cNvSpPr>
          <p:nvPr>
            <p:ph type="dt" sz="half" idx="10"/>
          </p:nvPr>
        </p:nvSpPr>
        <p:spPr>
          <a:xfrm>
            <a:off x="838200" y="6356350"/>
            <a:ext cx="2743200" cy="365125"/>
          </a:xfrm>
          <a:prstGeom prst="rect">
            <a:avLst/>
          </a:prstGeom>
        </p:spPr>
        <p:txBody>
          <a:bodyPr/>
          <a:lstStyle/>
          <a:p>
            <a:fld id="{807D65A2-AD84-432F-990C-D2A344D31ED9}" type="datetimeFigureOut">
              <a:rPr lang="en-US" smtClean="0"/>
              <a:t>14/10/2024</a:t>
            </a:fld>
            <a:endParaRPr lang="en-US"/>
          </a:p>
        </p:txBody>
      </p:sp>
      <p:sp>
        <p:nvSpPr>
          <p:cNvPr id="6" name="Footer Placeholder 5">
            <a:extLst>
              <a:ext uri="{FF2B5EF4-FFF2-40B4-BE49-F238E27FC236}">
                <a16:creationId xmlns:a16="http://schemas.microsoft.com/office/drawing/2014/main" id="{34DD1926-34EE-3717-48A2-AB11C0523BD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71F75E7-5533-42ED-40C3-86D5E38FADE1}"/>
              </a:ext>
            </a:extLst>
          </p:cNvPr>
          <p:cNvSpPr>
            <a:spLocks noGrp="1"/>
          </p:cNvSpPr>
          <p:nvPr>
            <p:ph type="sldNum" sz="quarter" idx="12"/>
          </p:nvPr>
        </p:nvSpPr>
        <p:spPr>
          <a:xfrm>
            <a:off x="8610600" y="6356350"/>
            <a:ext cx="2743200" cy="365125"/>
          </a:xfrm>
          <a:prstGeom prst="rect">
            <a:avLst/>
          </a:prstGeom>
        </p:spPr>
        <p:txBody>
          <a:bodyPr/>
          <a:lstStyle/>
          <a:p>
            <a:fld id="{DFDFBB10-73B3-4A9C-B289-8F3CFAB9E5DF}" type="slidenum">
              <a:rPr lang="en-US" smtClean="0"/>
              <a:t>‹#›</a:t>
            </a:fld>
            <a:endParaRPr lang="en-US"/>
          </a:p>
        </p:txBody>
      </p:sp>
    </p:spTree>
    <p:extLst>
      <p:ext uri="{BB962C8B-B14F-4D97-AF65-F5344CB8AC3E}">
        <p14:creationId xmlns:p14="http://schemas.microsoft.com/office/powerpoint/2010/main" val="393806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8B49469F-B9C7-9080-5AD5-C7452B9D2FD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8" name="Freeform 2">
            <a:extLst>
              <a:ext uri="{FF2B5EF4-FFF2-40B4-BE49-F238E27FC236}">
                <a16:creationId xmlns:a16="http://schemas.microsoft.com/office/drawing/2014/main" id="{C8035DAA-37FB-C348-23D7-BDE95EE66109}"/>
              </a:ext>
            </a:extLst>
          </p:cNvPr>
          <p:cNvSpPr/>
          <p:nvPr userDrawn="1"/>
        </p:nvSpPr>
        <p:spPr>
          <a:xfrm>
            <a:off x="0" y="0"/>
            <a:ext cx="12192000" cy="6827520"/>
          </a:xfrm>
          <a:custGeom>
            <a:avLst/>
            <a:gdLst/>
            <a:ahLst/>
            <a:cxnLst/>
            <a:rect l="l" t="t" r="r" b="b"/>
            <a:pathLst>
              <a:path w="18288000" h="10241280">
                <a:moveTo>
                  <a:pt x="0" y="0"/>
                </a:moveTo>
                <a:lnTo>
                  <a:pt x="18288000" y="0"/>
                </a:lnTo>
                <a:lnTo>
                  <a:pt x="18288000" y="10241280"/>
                </a:lnTo>
                <a:lnTo>
                  <a:pt x="0" y="10241280"/>
                </a:lnTo>
                <a:lnTo>
                  <a:pt x="0" y="0"/>
                </a:lnTo>
                <a:close/>
              </a:path>
            </a:pathLst>
          </a:custGeom>
          <a:blipFill>
            <a:blip r:embed="rId13"/>
            <a:stretch>
              <a:fillRect/>
            </a:stretch>
          </a:blipFill>
        </p:spPr>
        <p:txBody>
          <a:bodyPr/>
          <a:lstStyle/>
          <a:p>
            <a:pPr defTabSz="609630"/>
            <a:endParaRPr lang="en-US" sz="1200">
              <a:solidFill>
                <a:prstClr val="black"/>
              </a:solidFill>
              <a:latin typeface="Calibri"/>
            </a:endParaRPr>
          </a:p>
        </p:txBody>
      </p:sp>
      <p:sp>
        <p:nvSpPr>
          <p:cNvPr id="10" name="Freeform 4">
            <a:extLst>
              <a:ext uri="{FF2B5EF4-FFF2-40B4-BE49-F238E27FC236}">
                <a16:creationId xmlns:a16="http://schemas.microsoft.com/office/drawing/2014/main" id="{2CE445E5-CCCC-CDDA-770F-633B661F8C97}"/>
              </a:ext>
            </a:extLst>
          </p:cNvPr>
          <p:cNvSpPr/>
          <p:nvPr userDrawn="1"/>
        </p:nvSpPr>
        <p:spPr>
          <a:xfrm>
            <a:off x="-410297" y="962909"/>
            <a:ext cx="5555848" cy="5486400"/>
          </a:xfrm>
          <a:custGeom>
            <a:avLst/>
            <a:gdLst/>
            <a:ahLst/>
            <a:cxnLst/>
            <a:rect l="l" t="t" r="r" b="b"/>
            <a:pathLst>
              <a:path w="8333772" h="8229600">
                <a:moveTo>
                  <a:pt x="0" y="0"/>
                </a:moveTo>
                <a:lnTo>
                  <a:pt x="8333773" y="0"/>
                </a:lnTo>
                <a:lnTo>
                  <a:pt x="8333773" y="8229600"/>
                </a:lnTo>
                <a:lnTo>
                  <a:pt x="0" y="8229600"/>
                </a:lnTo>
                <a:lnTo>
                  <a:pt x="0" y="0"/>
                </a:lnTo>
                <a:close/>
              </a:path>
            </a:pathLst>
          </a:custGeom>
          <a:blipFill>
            <a:blip r:embed="rId14"/>
            <a:stretch>
              <a:fillRect/>
            </a:stretch>
          </a:blipFill>
        </p:spPr>
        <p:txBody>
          <a:bodyPr/>
          <a:lstStyle/>
          <a:p>
            <a:pPr defTabSz="609630"/>
            <a:endParaRPr lang="en-US" sz="1200">
              <a:solidFill>
                <a:prstClr val="black"/>
              </a:solidFill>
              <a:latin typeface="Calibri"/>
            </a:endParaRPr>
          </a:p>
        </p:txBody>
      </p:sp>
      <p:pic>
        <p:nvPicPr>
          <p:cNvPr id="12" name="Picture 5">
            <a:extLst>
              <a:ext uri="{FF2B5EF4-FFF2-40B4-BE49-F238E27FC236}">
                <a16:creationId xmlns:a16="http://schemas.microsoft.com/office/drawing/2014/main" id="{7CAA9663-718F-ACA7-6172-B065F0C27728}"/>
              </a:ext>
            </a:extLst>
          </p:cNvPr>
          <p:cNvPicPr>
            <a:picLocks noChangeAspect="1"/>
          </p:cNvPicPr>
          <p:nvPr userDrawn="1"/>
        </p:nvPicPr>
        <p:blipFill>
          <a:blip r:embed="rId15"/>
          <a:srcRect/>
          <a:stretch>
            <a:fillRect/>
          </a:stretch>
        </p:blipFill>
        <p:spPr>
          <a:xfrm>
            <a:off x="10110580" y="685800"/>
            <a:ext cx="1395620" cy="1388642"/>
          </a:xfrm>
          <a:prstGeom prst="rect">
            <a:avLst/>
          </a:prstGeom>
        </p:spPr>
      </p:pic>
    </p:spTree>
    <p:extLst>
      <p:ext uri="{BB962C8B-B14F-4D97-AF65-F5344CB8AC3E}">
        <p14:creationId xmlns:p14="http://schemas.microsoft.com/office/powerpoint/2010/main" val="3897190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33.jpeg"/><Relationship Id="rId7" Type="http://schemas.openxmlformats.org/officeDocument/2006/relationships/image" Target="../media/image28.jpe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6.jp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33.jpeg"/><Relationship Id="rId7" Type="http://schemas.openxmlformats.org/officeDocument/2006/relationships/image" Target="../media/image27.jpe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40.jpeg"/><Relationship Id="rId9"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5.png"/><Relationship Id="rId7" Type="http://schemas.openxmlformats.org/officeDocument/2006/relationships/image" Target="../media/image49.png"/><Relationship Id="rId2" Type="http://schemas.openxmlformats.org/officeDocument/2006/relationships/image" Target="../media/image46.jp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1.jpeg"/><Relationship Id="rId4" Type="http://schemas.openxmlformats.org/officeDocument/2006/relationships/image" Target="../media/image26.svg"/><Relationship Id="rId9"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6.jp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15.sv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2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0.jpeg"/><Relationship Id="rId5" Type="http://schemas.openxmlformats.org/officeDocument/2006/relationships/image" Target="../media/image13.jp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4.pn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microsoft.com/office/2007/relationships/hdphoto" Target="../media/hdphoto2.wdp"/><Relationship Id="rId9"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39000" b="-39000"/>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9F834C0-89D3-42E1-DFBE-D9280FE76233}"/>
              </a:ext>
            </a:extLst>
          </p:cNvPr>
          <p:cNvGrpSpPr/>
          <p:nvPr/>
        </p:nvGrpSpPr>
        <p:grpSpPr>
          <a:xfrm>
            <a:off x="3622611" y="1635558"/>
            <a:ext cx="6535984" cy="2311252"/>
            <a:chOff x="236216" y="2391824"/>
            <a:chExt cx="7704861" cy="2311252"/>
          </a:xfrm>
        </p:grpSpPr>
        <p:sp>
          <p:nvSpPr>
            <p:cNvPr id="9" name="TextBox 8">
              <a:extLst>
                <a:ext uri="{FF2B5EF4-FFF2-40B4-BE49-F238E27FC236}">
                  <a16:creationId xmlns:a16="http://schemas.microsoft.com/office/drawing/2014/main" id="{03957ADD-A30C-0932-0CF7-5AD5FAA4F2E3}"/>
                </a:ext>
              </a:extLst>
            </p:cNvPr>
            <p:cNvSpPr txBox="1"/>
            <p:nvPr/>
          </p:nvSpPr>
          <p:spPr>
            <a:xfrm>
              <a:off x="236216" y="2394752"/>
              <a:ext cx="7704861" cy="2308324"/>
            </a:xfrm>
            <a:prstGeom prst="rect">
              <a:avLst/>
            </a:prstGeom>
            <a:noFill/>
          </p:spPr>
          <p:txBody>
            <a:bodyPr wrap="square">
              <a:spAutoFit/>
            </a:bodyPr>
            <a:lstStyle/>
            <a:p>
              <a:pPr marR="0" lvl="0" algn="l" defTabSz="914400" rtl="0" eaLnBrk="1" fontAlgn="base" latinLnBrk="0" hangingPunct="1">
                <a:lnSpc>
                  <a:spcPct val="100000"/>
                </a:lnSpc>
                <a:spcBef>
                  <a:spcPts val="0"/>
                </a:spcBef>
                <a:spcAft>
                  <a:spcPts val="600"/>
                </a:spcAft>
                <a:buClrTx/>
                <a:buSzTx/>
                <a:tabLst/>
                <a:defRPr/>
              </a:pPr>
              <a:r>
                <a:rPr lang="sv-SE" sz="7200">
                  <a:ln w="127000">
                    <a:solidFill>
                      <a:schemeClr val="bg1"/>
                    </a:solidFill>
                  </a:ln>
                  <a:solidFill>
                    <a:schemeClr val="bg1"/>
                  </a:solidFill>
                  <a:effectLst>
                    <a:outerShdw blurRad="50800" dist="38100" dir="2700000" algn="tl" rotWithShape="0">
                      <a:prstClr val="black">
                        <a:alpha val="40000"/>
                      </a:prstClr>
                    </a:outerShdw>
                  </a:effectLst>
                  <a:latin typeface="UTM Showcard" panose="02040603050506020204" pitchFamily="18" charset="0"/>
                  <a:cs typeface="Arial" panose="020B0604020202020204" pitchFamily="34" charset="0"/>
                </a:rPr>
                <a:t>KHỞI  ĐỘNG</a:t>
              </a:r>
              <a:endParaRPr lang="sv-SE" sz="7200" dirty="0">
                <a:ln w="127000">
                  <a:solidFill>
                    <a:schemeClr val="bg1"/>
                  </a:solidFill>
                </a:ln>
                <a:solidFill>
                  <a:schemeClr val="bg1"/>
                </a:solidFill>
                <a:effectLst>
                  <a:outerShdw blurRad="50800" dist="38100" dir="2700000" algn="tl" rotWithShape="0">
                    <a:prstClr val="black">
                      <a:alpha val="40000"/>
                    </a:prstClr>
                  </a:outerShdw>
                </a:effectLst>
                <a:latin typeface="UTM Showcard" panose="02040603050506020204" pitchFamily="18" charset="0"/>
                <a:cs typeface="Arial" panose="020B0604020202020204" pitchFamily="34" charset="0"/>
              </a:endParaRPr>
            </a:p>
          </p:txBody>
        </p:sp>
        <p:sp>
          <p:nvSpPr>
            <p:cNvPr id="10" name="TextBox 9">
              <a:extLst>
                <a:ext uri="{FF2B5EF4-FFF2-40B4-BE49-F238E27FC236}">
                  <a16:creationId xmlns:a16="http://schemas.microsoft.com/office/drawing/2014/main" id="{5F81FF52-3B4D-9D31-E1B9-76AD4DA6AE78}"/>
                </a:ext>
              </a:extLst>
            </p:cNvPr>
            <p:cNvSpPr txBox="1"/>
            <p:nvPr/>
          </p:nvSpPr>
          <p:spPr>
            <a:xfrm>
              <a:off x="236216" y="2391824"/>
              <a:ext cx="7704861" cy="2308324"/>
            </a:xfrm>
            <a:prstGeom prst="rect">
              <a:avLst/>
            </a:prstGeom>
            <a:noFill/>
          </p:spPr>
          <p:txBody>
            <a:bodyPr wrap="square">
              <a:spAutoFit/>
            </a:bodyPr>
            <a:lstStyle/>
            <a:p>
              <a:pPr marR="0" lvl="0" algn="l" defTabSz="914400" rtl="0" eaLnBrk="1" fontAlgn="base" latinLnBrk="0" hangingPunct="1">
                <a:lnSpc>
                  <a:spcPct val="100000"/>
                </a:lnSpc>
                <a:spcBef>
                  <a:spcPts val="0"/>
                </a:spcBef>
                <a:spcAft>
                  <a:spcPts val="600"/>
                </a:spcAft>
                <a:buClrTx/>
                <a:buSzTx/>
                <a:tabLst/>
                <a:defRPr/>
              </a:pPr>
              <a:r>
                <a:rPr lang="sv-SE" sz="7200" dirty="0">
                  <a:solidFill>
                    <a:srgbClr val="77D460"/>
                  </a:solidFill>
                  <a:latin typeface="UTM Showcard" panose="02040603050506020204" pitchFamily="18" charset="0"/>
                  <a:cs typeface="Arial" panose="020B0604020202020204" pitchFamily="34" charset="0"/>
                </a:rPr>
                <a:t>KHỞI</a:t>
              </a:r>
              <a:r>
                <a:rPr lang="sv-SE" sz="7200" dirty="0">
                  <a:latin typeface="UTM Showcard" panose="02040603050506020204" pitchFamily="18" charset="0"/>
                  <a:cs typeface="Arial" panose="020B0604020202020204" pitchFamily="34" charset="0"/>
                </a:rPr>
                <a:t>  </a:t>
              </a:r>
              <a:r>
                <a:rPr lang="sv-SE" sz="7200" dirty="0">
                  <a:solidFill>
                    <a:srgbClr val="FFC000"/>
                  </a:solidFill>
                  <a:latin typeface="UTM Showcard" panose="02040603050506020204" pitchFamily="18" charset="0"/>
                  <a:cs typeface="Arial" panose="020B0604020202020204" pitchFamily="34" charset="0"/>
                </a:rPr>
                <a:t>ĐỘNG</a:t>
              </a:r>
            </a:p>
          </p:txBody>
        </p:sp>
      </p:grpSp>
      <p:sp>
        <p:nvSpPr>
          <p:cNvPr id="12" name="Title 1">
            <a:extLst>
              <a:ext uri="{FF2B5EF4-FFF2-40B4-BE49-F238E27FC236}">
                <a16:creationId xmlns:a16="http://schemas.microsoft.com/office/drawing/2014/main" id="{2F9379F3-4E9E-40DD-9A33-0E4A5EF8B29B}"/>
              </a:ext>
            </a:extLst>
          </p:cNvPr>
          <p:cNvSpPr txBox="1">
            <a:spLocks/>
          </p:cNvSpPr>
          <p:nvPr/>
        </p:nvSpPr>
        <p:spPr>
          <a:xfrm>
            <a:off x="390525" y="-166082"/>
            <a:ext cx="5090878" cy="1594918"/>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err="1">
                <a:ln w="22225">
                  <a:solidFill>
                    <a:schemeClr val="tx1">
                      <a:lumMod val="95000"/>
                      <a:lumOff val="5000"/>
                    </a:scheme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latin typeface="#9Slide05 SVNClementine" panose="020F0502020204030203" pitchFamily="34" charset="0"/>
              </a:rPr>
              <a:t>Hoạt</a:t>
            </a:r>
            <a:r>
              <a:rPr lang="en-US" sz="4800" b="1" dirty="0">
                <a:ln w="22225">
                  <a:solidFill>
                    <a:schemeClr val="tx1">
                      <a:lumMod val="95000"/>
                      <a:lumOff val="5000"/>
                    </a:scheme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latin typeface="#9Slide05 SVNClementine" panose="020F0502020204030203" pitchFamily="34" charset="0"/>
              </a:rPr>
              <a:t> </a:t>
            </a:r>
            <a:r>
              <a:rPr lang="en-US" sz="4800" b="1" dirty="0" err="1">
                <a:ln w="22225">
                  <a:solidFill>
                    <a:schemeClr val="tx1">
                      <a:lumMod val="95000"/>
                      <a:lumOff val="5000"/>
                    </a:scheme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latin typeface="#9Slide05 SVNClementine" panose="020F0502020204030203" pitchFamily="34" charset="0"/>
              </a:rPr>
              <a:t>động</a:t>
            </a:r>
            <a:endParaRPr lang="en-US" sz="4800" b="1" dirty="0">
              <a:ln w="22225">
                <a:solidFill>
                  <a:schemeClr val="tx1">
                    <a:lumMod val="95000"/>
                    <a:lumOff val="5000"/>
                  </a:scheme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latin typeface="#9Slide05 SVNClementine" panose="020F0502020204030203" pitchFamily="34" charset="0"/>
            </a:endParaRPr>
          </a:p>
        </p:txBody>
      </p:sp>
      <p:pic>
        <p:nvPicPr>
          <p:cNvPr id="6" name="Picture 5">
            <a:extLst>
              <a:ext uri="{FF2B5EF4-FFF2-40B4-BE49-F238E27FC236}">
                <a16:creationId xmlns:a16="http://schemas.microsoft.com/office/drawing/2014/main" id="{485323BD-9FC9-E666-352A-81DE7671F5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29348192"/>
      </p:ext>
    </p:extLst>
  </p:cSld>
  <p:clrMapOvr>
    <a:masterClrMapping/>
  </p:clrMapOvr>
  <p:transition spd="slow">
    <p:randomBar dir="vert"/>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250" fill="hold"/>
                                            <p:tgtEl>
                                              <p:spTgt spid="8"/>
                                            </p:tgtEl>
                                            <p:attrNameLst>
                                              <p:attrName>ppt_w</p:attrName>
                                            </p:attrNameLst>
                                          </p:cBhvr>
                                          <p:tavLst>
                                            <p:tav tm="0">
                                              <p:val>
                                                <p:fltVal val="0"/>
                                              </p:val>
                                            </p:tav>
                                            <p:tav tm="100000">
                                              <p:val>
                                                <p:strVal val="#ppt_w"/>
                                              </p:val>
                                            </p:tav>
                                          </p:tavLst>
                                        </p:anim>
                                        <p:anim calcmode="lin" valueType="num">
                                          <p:cBhvr>
                                            <p:cTn id="13" dur="250" fill="hold"/>
                                            <p:tgtEl>
                                              <p:spTgt spid="8"/>
                                            </p:tgtEl>
                                            <p:attrNameLst>
                                              <p:attrName>ppt_h</p:attrName>
                                            </p:attrNameLst>
                                          </p:cBhvr>
                                          <p:tavLst>
                                            <p:tav tm="0">
                                              <p:val>
                                                <p:fltVal val="0"/>
                                              </p:val>
                                            </p:tav>
                                            <p:tav tm="100000">
                                              <p:val>
                                                <p:strVal val="#ppt_h"/>
                                              </p:val>
                                            </p:tav>
                                          </p:tavLst>
                                        </p:anim>
                                        <p:animEffect transition="in" filter="fade">
                                          <p:cBhvr>
                                            <p:cTn id="14" dur="250"/>
                                            <p:tgtEl>
                                              <p:spTgt spid="8"/>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5" presetID="6" presetClass="emph" presetSubtype="0" fill="hold" nodeType="withEffect" p14:presetBounceEnd="98000">
                                      <p:stCondLst>
                                        <p:cond delay="500"/>
                                      </p:stCondLst>
                                      <p:childTnLst>
                                        <p:animScale p14:bounceEnd="98000">
                                          <p:cBhvr>
                                            <p:cTn id="16" dur="2000" fill="hold"/>
                                            <p:tgtEl>
                                              <p:spTgt spid="8"/>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250" fill="hold"/>
                                            <p:tgtEl>
                                              <p:spTgt spid="8"/>
                                            </p:tgtEl>
                                            <p:attrNameLst>
                                              <p:attrName>ppt_w</p:attrName>
                                            </p:attrNameLst>
                                          </p:cBhvr>
                                          <p:tavLst>
                                            <p:tav tm="0">
                                              <p:val>
                                                <p:fltVal val="0"/>
                                              </p:val>
                                            </p:tav>
                                            <p:tav tm="100000">
                                              <p:val>
                                                <p:strVal val="#ppt_w"/>
                                              </p:val>
                                            </p:tav>
                                          </p:tavLst>
                                        </p:anim>
                                        <p:anim calcmode="lin" valueType="num">
                                          <p:cBhvr>
                                            <p:cTn id="13" dur="250" fill="hold"/>
                                            <p:tgtEl>
                                              <p:spTgt spid="8"/>
                                            </p:tgtEl>
                                            <p:attrNameLst>
                                              <p:attrName>ppt_h</p:attrName>
                                            </p:attrNameLst>
                                          </p:cBhvr>
                                          <p:tavLst>
                                            <p:tav tm="0">
                                              <p:val>
                                                <p:fltVal val="0"/>
                                              </p:val>
                                            </p:tav>
                                            <p:tav tm="100000">
                                              <p:val>
                                                <p:strVal val="#ppt_h"/>
                                              </p:val>
                                            </p:tav>
                                          </p:tavLst>
                                        </p:anim>
                                        <p:animEffect transition="in" filter="fade">
                                          <p:cBhvr>
                                            <p:cTn id="14" dur="250"/>
                                            <p:tgtEl>
                                              <p:spTgt spid="8"/>
                                            </p:tgtEl>
                                          </p:cBhvr>
                                        </p:animEffect>
                                      </p:childTnLst>
                                      <p:subTnLst>
                                        <p:audio>
                                          <p:cMediaNode>
                                            <p:cTn display="0" masterRel="sameClick">
                                              <p:stCondLst>
                                                <p:cond evt="begin" delay="0">
                                                  <p:tn val="10"/>
                                                </p:cond>
                                              </p:stCondLst>
                                              <p:endCondLst>
                                                <p:cond evt="onStopAudio" delay="0">
                                                  <p:tgtEl>
                                                    <p:sldTgt/>
                                                  </p:tgtEl>
                                                </p:cond>
                                              </p:endCondLst>
                                            </p:cTn>
                                            <p:tgtEl>
                                              <p:sndTgt r:embed="rId6" name="chimes.wav"/>
                                            </p:tgtEl>
                                          </p:cMediaNode>
                                        </p:audio>
                                      </p:subTnLst>
                                    </p:cTn>
                                  </p:par>
                                  <p:par>
                                    <p:cTn id="15" presetID="6" presetClass="emph" presetSubtype="0" fill="hold" nodeType="withEffect">
                                      <p:stCondLst>
                                        <p:cond delay="500"/>
                                      </p:stCondLst>
                                      <p:childTnLst>
                                        <p:animScale>
                                          <p:cBhvr>
                                            <p:cTn id="16" dur="2000" fill="hold"/>
                                            <p:tgtEl>
                                              <p:spTgt spid="8"/>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4000" b="-40000"/>
          </a:stretch>
        </a:blipFill>
        <a:effectLst/>
      </p:bgPr>
    </p:bg>
    <p:spTree>
      <p:nvGrpSpPr>
        <p:cNvPr id="1" name=""/>
        <p:cNvGrpSpPr/>
        <p:nvPr/>
      </p:nvGrpSpPr>
      <p:grpSpPr>
        <a:xfrm>
          <a:off x="0" y="0"/>
          <a:ext cx="0" cy="0"/>
          <a:chOff x="0" y="0"/>
          <a:chExt cx="0" cy="0"/>
        </a:xfrm>
      </p:grpSpPr>
      <p:sp>
        <p:nvSpPr>
          <p:cNvPr id="42" name="Rectangle: Rounded Corners 2">
            <a:extLst>
              <a:ext uri="{FF2B5EF4-FFF2-40B4-BE49-F238E27FC236}">
                <a16:creationId xmlns:a16="http://schemas.microsoft.com/office/drawing/2014/main" id="{CDAA8C59-C11A-8BB3-F497-035EFB217D67}"/>
              </a:ext>
            </a:extLst>
          </p:cNvPr>
          <p:cNvSpPr/>
          <p:nvPr/>
        </p:nvSpPr>
        <p:spPr>
          <a:xfrm>
            <a:off x="304800" y="158044"/>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descr="A cute girl charatce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3745" y="1647536"/>
            <a:ext cx="2857119" cy="5052419"/>
          </a:xfrm>
          <a:prstGeom prst="rect">
            <a:avLst/>
          </a:prstGeom>
          <a:noFill/>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26" name="Rectangle: Rounded Corners 21">
            <a:extLst>
              <a:ext uri="{FF2B5EF4-FFF2-40B4-BE49-F238E27FC236}">
                <a16:creationId xmlns:a16="http://schemas.microsoft.com/office/drawing/2014/main" id="{3A5A3F52-ECC0-85A8-3F79-EC2AF049D397}"/>
              </a:ext>
            </a:extLst>
          </p:cNvPr>
          <p:cNvSpPr/>
          <p:nvPr/>
        </p:nvSpPr>
        <p:spPr>
          <a:xfrm>
            <a:off x="4599609" y="2656879"/>
            <a:ext cx="6690257" cy="2140976"/>
          </a:xfrm>
          <a:prstGeom prst="roundRect">
            <a:avLst/>
          </a:prstGeom>
          <a:solidFill>
            <a:schemeClr val="bg1"/>
          </a:solidFill>
          <a:ln w="28575">
            <a:solidFill>
              <a:schemeClr val="accent6">
                <a:lumMod val="50000"/>
              </a:schemeClr>
            </a:solidFill>
            <a:prstDash val="dash"/>
          </a:ln>
          <a:effectLst>
            <a:outerShdw blurRad="50800" dist="50800" sx="30000" sy="30000" algn="ctr" rotWithShape="0">
              <a:schemeClr val="accent4">
                <a:lumMod val="40000"/>
                <a:lumOff val="60000"/>
                <a:alpha val="4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RightUp"/>
              <a:lightRig rig="threePt" dir="t"/>
            </a:scene3d>
          </a:bodyPr>
          <a:lstStyle/>
          <a:p>
            <a:pPr algn="ctr"/>
            <a:endParaRPr lang="en-US" dirty="0">
              <a:effectLst>
                <a:outerShdw blurRad="50800" dist="38100" dir="18900000" algn="bl" rotWithShape="0">
                  <a:prstClr val="black">
                    <a:alpha val="40000"/>
                  </a:prstClr>
                </a:outerShdw>
              </a:effectLst>
            </a:endParaRPr>
          </a:p>
        </p:txBody>
      </p:sp>
      <p:pic>
        <p:nvPicPr>
          <p:cNvPr id="27" name="Picture 7">
            <a:extLst>
              <a:ext uri="{FF2B5EF4-FFF2-40B4-BE49-F238E27FC236}">
                <a16:creationId xmlns:a16="http://schemas.microsoft.com/office/drawing/2014/main" id="{E0E01F48-C00F-088F-1CD6-43F831F8C59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608265" y="2282803"/>
            <a:ext cx="2999488" cy="854128"/>
          </a:xfrm>
          <a:prstGeom prst="rect">
            <a:avLst/>
          </a:prstGeom>
        </p:spPr>
      </p:pic>
      <p:sp>
        <p:nvSpPr>
          <p:cNvPr id="28" name="TextBox 27"/>
          <p:cNvSpPr txBox="1"/>
          <p:nvPr/>
        </p:nvSpPr>
        <p:spPr>
          <a:xfrm>
            <a:off x="6316692" y="2310970"/>
            <a:ext cx="3582634" cy="584775"/>
          </a:xfrm>
          <a:prstGeom prst="rect">
            <a:avLst/>
          </a:prstGeom>
          <a:noFill/>
        </p:spPr>
        <p:txBody>
          <a:bodyPr wrap="square" rtlCol="0">
            <a:spAutoFit/>
          </a:bodyPr>
          <a:lstStyle/>
          <a:p>
            <a:pPr algn="ctr"/>
            <a:r>
              <a:rPr lang="en-US" sz="3200" b="1" dirty="0" err="1">
                <a:solidFill>
                  <a:srgbClr val="FF0000"/>
                </a:solidFill>
              </a:rPr>
              <a:t>Tiêu</a:t>
            </a:r>
            <a:r>
              <a:rPr lang="en-US" sz="3200" b="1" dirty="0">
                <a:solidFill>
                  <a:srgbClr val="FF0000"/>
                </a:solidFill>
              </a:rPr>
              <a:t> </a:t>
            </a:r>
            <a:r>
              <a:rPr lang="en-US" sz="3200" b="1" dirty="0" err="1">
                <a:solidFill>
                  <a:srgbClr val="FF0000"/>
                </a:solidFill>
              </a:rPr>
              <a:t>chí</a:t>
            </a:r>
            <a:r>
              <a:rPr lang="en-US" sz="3200" b="1" dirty="0">
                <a:solidFill>
                  <a:srgbClr val="FF0000"/>
                </a:solidFill>
              </a:rPr>
              <a:t> </a:t>
            </a:r>
            <a:r>
              <a:rPr lang="en-US" sz="3200" b="1" dirty="0" err="1">
                <a:solidFill>
                  <a:srgbClr val="FF0000"/>
                </a:solidFill>
              </a:rPr>
              <a:t>đánh</a:t>
            </a:r>
            <a:r>
              <a:rPr lang="en-US" sz="3200" b="1" dirty="0">
                <a:solidFill>
                  <a:srgbClr val="FF0000"/>
                </a:solidFill>
              </a:rPr>
              <a:t> </a:t>
            </a:r>
            <a:r>
              <a:rPr lang="en-US" sz="3200" b="1" dirty="0" err="1">
                <a:solidFill>
                  <a:srgbClr val="FF0000"/>
                </a:solidFill>
              </a:rPr>
              <a:t>giá</a:t>
            </a:r>
            <a:endParaRPr lang="en-US" sz="3200" b="1" dirty="0">
              <a:solidFill>
                <a:srgbClr val="FF0000"/>
              </a:solidFill>
            </a:endParaRPr>
          </a:p>
        </p:txBody>
      </p:sp>
      <p:sp>
        <p:nvSpPr>
          <p:cNvPr id="29" name="TextBox 28"/>
          <p:cNvSpPr txBox="1"/>
          <p:nvPr/>
        </p:nvSpPr>
        <p:spPr>
          <a:xfrm>
            <a:off x="5066685" y="2994983"/>
            <a:ext cx="5725593" cy="2308324"/>
          </a:xfrm>
          <a:prstGeom prst="rect">
            <a:avLst/>
          </a:prstGeom>
          <a:noFill/>
        </p:spPr>
        <p:txBody>
          <a:bodyPr wrap="square" rtlCol="0">
            <a:spAutoFit/>
          </a:bodyPr>
          <a:lstStyle/>
          <a:p>
            <a:r>
              <a:rPr lang="vi-VN" sz="3600" dirty="0">
                <a:latin typeface="Calibri" panose="020F0502020204030204" pitchFamily="34" charset="0"/>
                <a:cs typeface="Calibri" panose="020F0502020204030204" pitchFamily="34" charset="0"/>
              </a:rPr>
              <a:t>Đọc đúng.</a:t>
            </a:r>
          </a:p>
          <a:p>
            <a:r>
              <a:rPr lang="vi-VN" sz="3600" dirty="0">
                <a:latin typeface="Calibri" panose="020F0502020204030204" pitchFamily="34" charset="0"/>
                <a:cs typeface="Calibri" panose="020F0502020204030204" pitchFamily="34" charset="0"/>
              </a:rPr>
              <a:t>Đọc to, rõ.</a:t>
            </a:r>
          </a:p>
          <a:p>
            <a:r>
              <a:rPr lang="vi-VN" sz="3600" dirty="0">
                <a:latin typeface="Calibri" panose="020F0502020204030204" pitchFamily="34" charset="0"/>
                <a:cs typeface="Calibri" panose="020F0502020204030204" pitchFamily="34" charset="0"/>
              </a:rPr>
              <a:t>Ngắt, nghỉ đúng chỗ</a:t>
            </a:r>
            <a:endParaRPr lang="en-US" sz="3600" dirty="0">
              <a:latin typeface="Calibri" panose="020F0502020204030204" pitchFamily="34" charset="0"/>
              <a:cs typeface="Calibri" panose="020F0502020204030204" pitchFamily="34" charset="0"/>
            </a:endParaRPr>
          </a:p>
          <a:p>
            <a:pPr algn="just"/>
            <a:endParaRPr lang="en-US" sz="3600" dirty="0"/>
          </a:p>
        </p:txBody>
      </p:sp>
      <p:pic>
        <p:nvPicPr>
          <p:cNvPr id="30" name="Picture 4" descr="Cartoon numbers, colored fun alphabet for school kids text clipart setisolated"/>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9840" t="6070" r="51502" b="67860"/>
          <a:stretch/>
        </p:blipFill>
        <p:spPr bwMode="auto">
          <a:xfrm>
            <a:off x="4706574" y="3112397"/>
            <a:ext cx="341820" cy="47761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artoon numbers, colored fun alphabet for school kids text clipart setisolated"/>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09" t="6070" r="29733" b="67860"/>
          <a:stretch/>
        </p:blipFill>
        <p:spPr bwMode="auto">
          <a:xfrm>
            <a:off x="4724865" y="3615739"/>
            <a:ext cx="341820" cy="47761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Cartoon numbers, colored fun alphabet for school kids text clipart setisolated"/>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70214" t="4291" r="2419" b="65854"/>
          <a:stretch/>
        </p:blipFill>
        <p:spPr bwMode="auto">
          <a:xfrm>
            <a:off x="4648776" y="4102247"/>
            <a:ext cx="484268" cy="52829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2" descr="Ghim của Phương Thư trên Icon | Hài hước, Hình vui, Lol"/>
          <p:cNvPicPr>
            <a:picLocks noChangeAspect="1" noChangeArrowheads="1"/>
          </p:cNvPicPr>
          <p:nvPr/>
        </p:nvPicPr>
        <p:blipFill>
          <a:blip r:embed="rId8"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7357044" y="3175236"/>
            <a:ext cx="449812" cy="36297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Tổng hợp những hình mặt cười đẹp | Cười, Mắt, Hình"/>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62664" y="3175236"/>
            <a:ext cx="413673" cy="34326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descr="Ảnh Mặt Cười Đẹp Nhất ❤️ 1001 Hình Mặt Cười Hài Hước"/>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332145" y="3179730"/>
            <a:ext cx="348501" cy="34850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2" descr="Ghim của Phương Thư trên Icon | Hài hước, Hình vui, Lol"/>
          <p:cNvPicPr>
            <a:picLocks noChangeAspect="1" noChangeArrowheads="1"/>
          </p:cNvPicPr>
          <p:nvPr/>
        </p:nvPicPr>
        <p:blipFill>
          <a:blip r:embed="rId8"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7301236" y="3611245"/>
            <a:ext cx="449812" cy="36297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Tổng hợp những hình mặt cười đẹp | Cười, Mắt, Hình"/>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06856" y="3611245"/>
            <a:ext cx="413673" cy="34326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Ảnh Mặt Cười Đẹp Nhất ❤️ 1001 Hình Mặt Cười Hài Hước"/>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76337" y="3615739"/>
            <a:ext cx="348501" cy="34850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2" descr="Ghim của Phương Thư trên Icon | Hài hước, Hình vui, Lol"/>
          <p:cNvPicPr>
            <a:picLocks noChangeAspect="1" noChangeArrowheads="1"/>
          </p:cNvPicPr>
          <p:nvPr/>
        </p:nvPicPr>
        <p:blipFill>
          <a:blip r:embed="rId8"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9447015" y="4162424"/>
            <a:ext cx="496998" cy="40104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0" descr="Tổng hợp những hình mặt cười đẹp | Cười, Mắt, Hình"/>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85007" y="4159906"/>
            <a:ext cx="457068" cy="37927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Ảnh Mặt Cười Đẹp Nhất ❤️ 1001 Hình Mặt Cười Hài Hước"/>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462483" y="4170418"/>
            <a:ext cx="385059" cy="385059"/>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39558897-5318-3EE5-0B83-D9C558818F0E}"/>
              </a:ext>
            </a:extLst>
          </p:cNvPr>
          <p:cNvSpPr txBox="1"/>
          <p:nvPr/>
        </p:nvSpPr>
        <p:spPr>
          <a:xfrm rot="21591154">
            <a:off x="197875" y="-2285"/>
            <a:ext cx="11593581" cy="1446550"/>
          </a:xfrm>
          <a:prstGeom prst="rect">
            <a:avLst/>
          </a:prstGeom>
          <a:noFill/>
        </p:spPr>
        <p:txBody>
          <a:bodyPr wrap="square" rtlCol="0">
            <a:spAutoFit/>
          </a:bodyPr>
          <a:lstStyle/>
          <a:p>
            <a:pPr algn="ct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Thi</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đua</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đọc</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trước</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lớp</a:t>
            </a:r>
            <a:endParaRPr lang="en-US" sz="8800" dirty="0">
              <a:ln w="0"/>
              <a:solidFill>
                <a:srgbClr val="C00000"/>
              </a:solidFill>
              <a:latin typeface="UTM Edwardian" panose="02040603050506020204" pitchFamily="18" charset="0"/>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60872529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par>
                                <p:cTn id="9" presetID="12" presetClass="entr" presetSubtype="4"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p:tgtEl>
                                          <p:spTgt spid="27"/>
                                        </p:tgtEl>
                                        <p:attrNameLst>
                                          <p:attrName>ppt_y</p:attrName>
                                        </p:attrNameLst>
                                      </p:cBhvr>
                                      <p:tavLst>
                                        <p:tav tm="0">
                                          <p:val>
                                            <p:strVal val="#ppt_y+#ppt_h*1.125000"/>
                                          </p:val>
                                        </p:tav>
                                        <p:tav tm="100000">
                                          <p:val>
                                            <p:strVal val="#ppt_y"/>
                                          </p:val>
                                        </p:tav>
                                      </p:tavLst>
                                    </p:anim>
                                    <p:animEffect transition="in" filter="wipe(up)">
                                      <p:cBhvr>
                                        <p:cTn id="12" dur="500"/>
                                        <p:tgtEl>
                                          <p:spTgt spid="27"/>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p:tgtEl>
                                          <p:spTgt spid="28"/>
                                        </p:tgtEl>
                                        <p:attrNameLst>
                                          <p:attrName>ppt_y</p:attrName>
                                        </p:attrNameLst>
                                      </p:cBhvr>
                                      <p:tavLst>
                                        <p:tav tm="0">
                                          <p:val>
                                            <p:strVal val="#ppt_y+#ppt_h*1.125000"/>
                                          </p:val>
                                        </p:tav>
                                        <p:tav tm="100000">
                                          <p:val>
                                            <p:strVal val="#ppt_y"/>
                                          </p:val>
                                        </p:tav>
                                      </p:tavLst>
                                    </p:anim>
                                    <p:animEffect transition="in" filter="wipe(up)">
                                      <p:cBhvr>
                                        <p:cTn id="16" dur="500"/>
                                        <p:tgtEl>
                                          <p:spTgt spid="28"/>
                                        </p:tgtEl>
                                      </p:cBhvr>
                                    </p:animEffect>
                                  </p:childTnLst>
                                </p:cTn>
                              </p:par>
                              <p:par>
                                <p:cTn id="17" presetID="12" presetClass="entr" presetSubtype="4"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p:tgtEl>
                                          <p:spTgt spid="32"/>
                                        </p:tgtEl>
                                        <p:attrNameLst>
                                          <p:attrName>ppt_y</p:attrName>
                                        </p:attrNameLst>
                                      </p:cBhvr>
                                      <p:tavLst>
                                        <p:tav tm="0">
                                          <p:val>
                                            <p:strVal val="#ppt_y+#ppt_h*1.125000"/>
                                          </p:val>
                                        </p:tav>
                                        <p:tav tm="100000">
                                          <p:val>
                                            <p:strVal val="#ppt_y"/>
                                          </p:val>
                                        </p:tav>
                                      </p:tavLst>
                                    </p:anim>
                                    <p:animEffect transition="in" filter="wipe(up)">
                                      <p:cBhvr>
                                        <p:cTn id="20" dur="500"/>
                                        <p:tgtEl>
                                          <p:spTgt spid="32"/>
                                        </p:tgtEl>
                                      </p:cBhvr>
                                    </p:animEffect>
                                  </p:childTnLst>
                                </p:cTn>
                              </p:par>
                              <p:par>
                                <p:cTn id="21" presetID="12" presetClass="entr" presetSubtype="4"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p:tgtEl>
                                          <p:spTgt spid="30"/>
                                        </p:tgtEl>
                                        <p:attrNameLst>
                                          <p:attrName>ppt_y</p:attrName>
                                        </p:attrNameLst>
                                      </p:cBhvr>
                                      <p:tavLst>
                                        <p:tav tm="0">
                                          <p:val>
                                            <p:strVal val="#ppt_y+#ppt_h*1.125000"/>
                                          </p:val>
                                        </p:tav>
                                        <p:tav tm="100000">
                                          <p:val>
                                            <p:strVal val="#ppt_y"/>
                                          </p:val>
                                        </p:tav>
                                      </p:tavLst>
                                    </p:anim>
                                    <p:animEffect transition="in" filter="wipe(up)">
                                      <p:cBhvr>
                                        <p:cTn id="24" dur="500"/>
                                        <p:tgtEl>
                                          <p:spTgt spid="30"/>
                                        </p:tgtEl>
                                      </p:cBhvr>
                                    </p:animEffect>
                                  </p:childTnLst>
                                </p:cTn>
                              </p:par>
                              <p:par>
                                <p:cTn id="25" presetID="12" presetClass="entr" presetSubtype="4"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p:tgtEl>
                                          <p:spTgt spid="31"/>
                                        </p:tgtEl>
                                        <p:attrNameLst>
                                          <p:attrName>ppt_y</p:attrName>
                                        </p:attrNameLst>
                                      </p:cBhvr>
                                      <p:tavLst>
                                        <p:tav tm="0">
                                          <p:val>
                                            <p:strVal val="#ppt_y+#ppt_h*1.125000"/>
                                          </p:val>
                                        </p:tav>
                                        <p:tav tm="100000">
                                          <p:val>
                                            <p:strVal val="#ppt_y"/>
                                          </p:val>
                                        </p:tav>
                                      </p:tavLst>
                                    </p:anim>
                                    <p:animEffect transition="in" filter="wipe(up)">
                                      <p:cBhvr>
                                        <p:cTn id="28" dur="500"/>
                                        <p:tgtEl>
                                          <p:spTgt spid="31"/>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p:tgtEl>
                                          <p:spTgt spid="29"/>
                                        </p:tgtEl>
                                        <p:attrNameLst>
                                          <p:attrName>ppt_y</p:attrName>
                                        </p:attrNameLst>
                                      </p:cBhvr>
                                      <p:tavLst>
                                        <p:tav tm="0">
                                          <p:val>
                                            <p:strVal val="#ppt_y+#ppt_h*1.125000"/>
                                          </p:val>
                                        </p:tav>
                                        <p:tav tm="100000">
                                          <p:val>
                                            <p:strVal val="#ppt_y"/>
                                          </p:val>
                                        </p:tav>
                                      </p:tavLst>
                                    </p:anim>
                                    <p:animEffect transition="in" filter="wipe(up)">
                                      <p:cBhvr>
                                        <p:cTn id="32" dur="500"/>
                                        <p:tgtEl>
                                          <p:spTgt spid="29"/>
                                        </p:tgtEl>
                                      </p:cBhvr>
                                    </p:animEffect>
                                  </p:childTnLst>
                                </p:cTn>
                              </p:par>
                              <p:par>
                                <p:cTn id="33" presetID="12" presetClass="entr" presetSubtype="4"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p:tgtEl>
                                          <p:spTgt spid="35"/>
                                        </p:tgtEl>
                                        <p:attrNameLst>
                                          <p:attrName>ppt_y</p:attrName>
                                        </p:attrNameLst>
                                      </p:cBhvr>
                                      <p:tavLst>
                                        <p:tav tm="0">
                                          <p:val>
                                            <p:strVal val="#ppt_y+#ppt_h*1.125000"/>
                                          </p:val>
                                        </p:tav>
                                        <p:tav tm="100000">
                                          <p:val>
                                            <p:strVal val="#ppt_y"/>
                                          </p:val>
                                        </p:tav>
                                      </p:tavLst>
                                    </p:anim>
                                    <p:animEffect transition="in" filter="wipe(up)">
                                      <p:cBhvr>
                                        <p:cTn id="36" dur="500"/>
                                        <p:tgtEl>
                                          <p:spTgt spid="35"/>
                                        </p:tgtEl>
                                      </p:cBhvr>
                                    </p:animEffect>
                                  </p:childTnLst>
                                </p:cTn>
                              </p:par>
                              <p:par>
                                <p:cTn id="37" presetID="12" presetClass="entr" presetSubtype="4"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p:tgtEl>
                                          <p:spTgt spid="33"/>
                                        </p:tgtEl>
                                        <p:attrNameLst>
                                          <p:attrName>ppt_y</p:attrName>
                                        </p:attrNameLst>
                                      </p:cBhvr>
                                      <p:tavLst>
                                        <p:tav tm="0">
                                          <p:val>
                                            <p:strVal val="#ppt_y+#ppt_h*1.125000"/>
                                          </p:val>
                                        </p:tav>
                                        <p:tav tm="100000">
                                          <p:val>
                                            <p:strVal val="#ppt_y"/>
                                          </p:val>
                                        </p:tav>
                                      </p:tavLst>
                                    </p:anim>
                                    <p:animEffect transition="in" filter="wipe(up)">
                                      <p:cBhvr>
                                        <p:cTn id="40" dur="500"/>
                                        <p:tgtEl>
                                          <p:spTgt spid="33"/>
                                        </p:tgtEl>
                                      </p:cBhvr>
                                    </p:animEffect>
                                  </p:childTnLst>
                                </p:cTn>
                              </p:par>
                              <p:par>
                                <p:cTn id="41" presetID="12" presetClass="entr" presetSubtype="4"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500"/>
                                        <p:tgtEl>
                                          <p:spTgt spid="34"/>
                                        </p:tgtEl>
                                        <p:attrNameLst>
                                          <p:attrName>ppt_y</p:attrName>
                                        </p:attrNameLst>
                                      </p:cBhvr>
                                      <p:tavLst>
                                        <p:tav tm="0">
                                          <p:val>
                                            <p:strVal val="#ppt_y+#ppt_h*1.125000"/>
                                          </p:val>
                                        </p:tav>
                                        <p:tav tm="100000">
                                          <p:val>
                                            <p:strVal val="#ppt_y"/>
                                          </p:val>
                                        </p:tav>
                                      </p:tavLst>
                                    </p:anim>
                                    <p:animEffect transition="in" filter="wipe(up)">
                                      <p:cBhvr>
                                        <p:cTn id="44" dur="500"/>
                                        <p:tgtEl>
                                          <p:spTgt spid="34"/>
                                        </p:tgtEl>
                                      </p:cBhvr>
                                    </p:animEffect>
                                  </p:childTnLst>
                                </p:cTn>
                              </p:par>
                              <p:par>
                                <p:cTn id="45" presetID="12" presetClass="entr" presetSubtype="4" fill="hold"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500"/>
                                        <p:tgtEl>
                                          <p:spTgt spid="38"/>
                                        </p:tgtEl>
                                        <p:attrNameLst>
                                          <p:attrName>ppt_y</p:attrName>
                                        </p:attrNameLst>
                                      </p:cBhvr>
                                      <p:tavLst>
                                        <p:tav tm="0">
                                          <p:val>
                                            <p:strVal val="#ppt_y+#ppt_h*1.125000"/>
                                          </p:val>
                                        </p:tav>
                                        <p:tav tm="100000">
                                          <p:val>
                                            <p:strVal val="#ppt_y"/>
                                          </p:val>
                                        </p:tav>
                                      </p:tavLst>
                                    </p:anim>
                                    <p:animEffect transition="in" filter="wipe(up)">
                                      <p:cBhvr>
                                        <p:cTn id="48" dur="500"/>
                                        <p:tgtEl>
                                          <p:spTgt spid="38"/>
                                        </p:tgtEl>
                                      </p:cBhvr>
                                    </p:animEffect>
                                  </p:childTnLst>
                                </p:cTn>
                              </p:par>
                              <p:par>
                                <p:cTn id="49" presetID="12" presetClass="entr" presetSubtype="4" fill="hold" nodeType="with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additive="base">
                                        <p:cTn id="51" dur="500"/>
                                        <p:tgtEl>
                                          <p:spTgt spid="37"/>
                                        </p:tgtEl>
                                        <p:attrNameLst>
                                          <p:attrName>ppt_y</p:attrName>
                                        </p:attrNameLst>
                                      </p:cBhvr>
                                      <p:tavLst>
                                        <p:tav tm="0">
                                          <p:val>
                                            <p:strVal val="#ppt_y+#ppt_h*1.125000"/>
                                          </p:val>
                                        </p:tav>
                                        <p:tav tm="100000">
                                          <p:val>
                                            <p:strVal val="#ppt_y"/>
                                          </p:val>
                                        </p:tav>
                                      </p:tavLst>
                                    </p:anim>
                                    <p:animEffect transition="in" filter="wipe(up)">
                                      <p:cBhvr>
                                        <p:cTn id="52" dur="500"/>
                                        <p:tgtEl>
                                          <p:spTgt spid="37"/>
                                        </p:tgtEl>
                                      </p:cBhvr>
                                    </p:animEffect>
                                  </p:childTnLst>
                                </p:cTn>
                              </p:par>
                              <p:par>
                                <p:cTn id="53" presetID="12" presetClass="entr" presetSubtype="4"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p:tgtEl>
                                          <p:spTgt spid="36"/>
                                        </p:tgtEl>
                                        <p:attrNameLst>
                                          <p:attrName>ppt_y</p:attrName>
                                        </p:attrNameLst>
                                      </p:cBhvr>
                                      <p:tavLst>
                                        <p:tav tm="0">
                                          <p:val>
                                            <p:strVal val="#ppt_y+#ppt_h*1.125000"/>
                                          </p:val>
                                        </p:tav>
                                        <p:tav tm="100000">
                                          <p:val>
                                            <p:strVal val="#ppt_y"/>
                                          </p:val>
                                        </p:tav>
                                      </p:tavLst>
                                    </p:anim>
                                    <p:animEffect transition="in" filter="wipe(up)">
                                      <p:cBhvr>
                                        <p:cTn id="56" dur="500"/>
                                        <p:tgtEl>
                                          <p:spTgt spid="36"/>
                                        </p:tgtEl>
                                      </p:cBhvr>
                                    </p:animEffect>
                                  </p:childTnLst>
                                </p:cTn>
                              </p:par>
                              <p:par>
                                <p:cTn id="57" presetID="12" presetClass="entr" presetSubtype="4" fill="hold" nodeType="with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additive="base">
                                        <p:cTn id="59" dur="500"/>
                                        <p:tgtEl>
                                          <p:spTgt spid="39"/>
                                        </p:tgtEl>
                                        <p:attrNameLst>
                                          <p:attrName>ppt_y</p:attrName>
                                        </p:attrNameLst>
                                      </p:cBhvr>
                                      <p:tavLst>
                                        <p:tav tm="0">
                                          <p:val>
                                            <p:strVal val="#ppt_y+#ppt_h*1.125000"/>
                                          </p:val>
                                        </p:tav>
                                        <p:tav tm="100000">
                                          <p:val>
                                            <p:strVal val="#ppt_y"/>
                                          </p:val>
                                        </p:tav>
                                      </p:tavLst>
                                    </p:anim>
                                    <p:animEffect transition="in" filter="wipe(up)">
                                      <p:cBhvr>
                                        <p:cTn id="60" dur="500"/>
                                        <p:tgtEl>
                                          <p:spTgt spid="39"/>
                                        </p:tgtEl>
                                      </p:cBhvr>
                                    </p:animEffect>
                                  </p:childTnLst>
                                </p:cTn>
                              </p:par>
                              <p:par>
                                <p:cTn id="61" presetID="12" presetClass="entr" presetSubtype="4" fill="hold" nodeType="with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additive="base">
                                        <p:cTn id="63" dur="500"/>
                                        <p:tgtEl>
                                          <p:spTgt spid="41"/>
                                        </p:tgtEl>
                                        <p:attrNameLst>
                                          <p:attrName>ppt_y</p:attrName>
                                        </p:attrNameLst>
                                      </p:cBhvr>
                                      <p:tavLst>
                                        <p:tav tm="0">
                                          <p:val>
                                            <p:strVal val="#ppt_y+#ppt_h*1.125000"/>
                                          </p:val>
                                        </p:tav>
                                        <p:tav tm="100000">
                                          <p:val>
                                            <p:strVal val="#ppt_y"/>
                                          </p:val>
                                        </p:tav>
                                      </p:tavLst>
                                    </p:anim>
                                    <p:animEffect transition="in" filter="wipe(up)">
                                      <p:cBhvr>
                                        <p:cTn id="64" dur="500"/>
                                        <p:tgtEl>
                                          <p:spTgt spid="41"/>
                                        </p:tgtEl>
                                      </p:cBhvr>
                                    </p:animEffect>
                                  </p:childTnLst>
                                </p:cTn>
                              </p:par>
                              <p:par>
                                <p:cTn id="65" presetID="12" presetClass="entr" presetSubtype="4" fill="hold" nodeType="withEffect">
                                  <p:stCondLst>
                                    <p:cond delay="0"/>
                                  </p:stCondLst>
                                  <p:childTnLst>
                                    <p:set>
                                      <p:cBhvr>
                                        <p:cTn id="66" dur="1" fill="hold">
                                          <p:stCondLst>
                                            <p:cond delay="0"/>
                                          </p:stCondLst>
                                        </p:cTn>
                                        <p:tgtEl>
                                          <p:spTgt spid="40"/>
                                        </p:tgtEl>
                                        <p:attrNameLst>
                                          <p:attrName>style.visibility</p:attrName>
                                        </p:attrNameLst>
                                      </p:cBhvr>
                                      <p:to>
                                        <p:strVal val="visible"/>
                                      </p:to>
                                    </p:set>
                                    <p:anim calcmode="lin" valueType="num">
                                      <p:cBhvr additive="base">
                                        <p:cTn id="67" dur="500"/>
                                        <p:tgtEl>
                                          <p:spTgt spid="40"/>
                                        </p:tgtEl>
                                        <p:attrNameLst>
                                          <p:attrName>ppt_y</p:attrName>
                                        </p:attrNameLst>
                                      </p:cBhvr>
                                      <p:tavLst>
                                        <p:tav tm="0">
                                          <p:val>
                                            <p:strVal val="#ppt_y+#ppt_h*1.125000"/>
                                          </p:val>
                                        </p:tav>
                                        <p:tav tm="100000">
                                          <p:val>
                                            <p:strVal val="#ppt_y"/>
                                          </p:val>
                                        </p:tav>
                                      </p:tavLst>
                                    </p:anim>
                                    <p:animEffect transition="in" filter="wipe(up)">
                                      <p:cBhvr>
                                        <p:cTn id="6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D4DD38-9AF8-92FE-7CA6-DC05D4F15B6F}"/>
              </a:ext>
            </a:extLst>
          </p:cNvPr>
          <p:cNvPicPr>
            <a:picLocks noChangeAspect="1"/>
          </p:cNvPicPr>
          <p:nvPr/>
        </p:nvPicPr>
        <p:blipFill>
          <a:blip r:embed="rId3"/>
          <a:stretch>
            <a:fillRect/>
          </a:stretch>
        </p:blipFill>
        <p:spPr>
          <a:xfrm>
            <a:off x="1621135" y="2051185"/>
            <a:ext cx="9254530" cy="1377815"/>
          </a:xfrm>
          <a:prstGeom prst="rect">
            <a:avLst/>
          </a:prstGeom>
        </p:spPr>
      </p:pic>
      <p:pic>
        <p:nvPicPr>
          <p:cNvPr id="3" name="Picture 2">
            <a:extLst>
              <a:ext uri="{FF2B5EF4-FFF2-40B4-BE49-F238E27FC236}">
                <a16:creationId xmlns:a16="http://schemas.microsoft.com/office/drawing/2014/main" id="{732740D1-B9D4-0508-0D0F-5EA966A255CF}"/>
              </a:ext>
            </a:extLst>
          </p:cNvPr>
          <p:cNvPicPr>
            <a:picLocks noChangeAspect="1"/>
          </p:cNvPicPr>
          <p:nvPr/>
        </p:nvPicPr>
        <p:blipFill>
          <a:blip r:embed="rId4"/>
          <a:stretch>
            <a:fillRect/>
          </a:stretch>
        </p:blipFill>
        <p:spPr>
          <a:xfrm>
            <a:off x="5093749" y="785553"/>
            <a:ext cx="5090601" cy="1591194"/>
          </a:xfrm>
          <a:prstGeom prst="rect">
            <a:avLst/>
          </a:prstGeom>
        </p:spPr>
      </p:pic>
    </p:spTree>
    <p:extLst>
      <p:ext uri="{BB962C8B-B14F-4D97-AF65-F5344CB8AC3E}">
        <p14:creationId xmlns:p14="http://schemas.microsoft.com/office/powerpoint/2010/main" val="27406457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r="-3000" b="-5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D9F4D0-8D2F-B27C-2C18-C00FCD56603A}"/>
              </a:ext>
            </a:extLst>
          </p:cNvPr>
          <p:cNvSpPr txBox="1"/>
          <p:nvPr/>
        </p:nvSpPr>
        <p:spPr>
          <a:xfrm>
            <a:off x="656907" y="254701"/>
            <a:ext cx="11033962" cy="1191816"/>
          </a:xfrm>
          <a:prstGeom prst="roundRect">
            <a:avLst/>
          </a:prstGeom>
          <a:solidFill>
            <a:srgbClr val="E0FFC1"/>
          </a:solidFill>
          <a:ln w="38100">
            <a:solidFill>
              <a:srgbClr val="00B050"/>
            </a:solidFill>
          </a:ln>
        </p:spPr>
        <p:txBody>
          <a:bodyPr wrap="square" rtlCol="0">
            <a:spAutoFit/>
          </a:bodyPr>
          <a:lstStyle/>
          <a:p>
            <a:pPr algn="just"/>
            <a:r>
              <a:rPr lang="en-US" sz="3200" b="1">
                <a:ea typeface="Roboto" panose="02000000000000000000" pitchFamily="2" charset="0"/>
              </a:rPr>
              <a:t>	</a:t>
            </a:r>
            <a:r>
              <a:rPr lang="vi-VN" sz="3200" b="1">
                <a:ea typeface="Roboto" panose="02000000000000000000" pitchFamily="2" charset="0"/>
              </a:rPr>
              <a:t>Mỗi món quà thiên nhiên tặng bạn nhỏ vào tuổi lên mười được tả bằng những từ ngữ, hình ảnh nào?</a:t>
            </a:r>
            <a:endParaRPr lang="vi-VN" sz="3200" b="1" dirty="0">
              <a:ea typeface="Roboto" panose="02000000000000000000" pitchFamily="2" charset="0"/>
            </a:endParaRPr>
          </a:p>
        </p:txBody>
      </p:sp>
      <p:pic>
        <p:nvPicPr>
          <p:cNvPr id="12" name="Picture 4" descr="Number 0 to 9 with math symbols"/>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79606" b="67929"/>
          <a:stretch/>
        </p:blipFill>
        <p:spPr bwMode="auto">
          <a:xfrm>
            <a:off x="161942" y="0"/>
            <a:ext cx="989927" cy="92010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Rounded Corners 17">
            <a:extLst>
              <a:ext uri="{FF2B5EF4-FFF2-40B4-BE49-F238E27FC236}">
                <a16:creationId xmlns:a16="http://schemas.microsoft.com/office/drawing/2014/main" id="{132B7BBB-00B0-50EA-F9FB-27B6F38C5746}"/>
              </a:ext>
            </a:extLst>
          </p:cNvPr>
          <p:cNvSpPr/>
          <p:nvPr/>
        </p:nvSpPr>
        <p:spPr>
          <a:xfrm>
            <a:off x="656906" y="1885950"/>
            <a:ext cx="11033962" cy="4755449"/>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dirty="0">
              <a:solidFill>
                <a:schemeClr val="bg2">
                  <a:lumMod val="10000"/>
                </a:schemeClr>
              </a:solidFill>
              <a:latin typeface="Calibri" panose="020F0502020204030204" pitchFamily="34" charset="0"/>
              <a:cs typeface="Calibri" panose="020F0502020204030204" pitchFamily="34" charset="0"/>
            </a:endParaRPr>
          </a:p>
        </p:txBody>
      </p:sp>
      <p:sp>
        <p:nvSpPr>
          <p:cNvPr id="2" name="Google Shape;1768;p26">
            <a:extLst>
              <a:ext uri="{FF2B5EF4-FFF2-40B4-BE49-F238E27FC236}">
                <a16:creationId xmlns:a16="http://schemas.microsoft.com/office/drawing/2014/main" id="{FF9597AE-9F3B-BB0E-3D33-662563EBD983}"/>
              </a:ext>
            </a:extLst>
          </p:cNvPr>
          <p:cNvSpPr txBox="1">
            <a:spLocks/>
          </p:cNvSpPr>
          <p:nvPr/>
        </p:nvSpPr>
        <p:spPr>
          <a:xfrm>
            <a:off x="1151870" y="2412367"/>
            <a:ext cx="9970220" cy="37644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just"/>
            <a:r>
              <a:rPr lang="vi-VN" sz="4400" b="0">
                <a:solidFill>
                  <a:schemeClr val="tx1"/>
                </a:solidFill>
                <a:latin typeface="Calibri" panose="020F0502020204030204" pitchFamily="34" charset="0"/>
                <a:cs typeface="Calibri" panose="020F0502020204030204" pitchFamily="34" charset="0"/>
              </a:rPr>
              <a:t>Mỗi món quà thiên nhiên tặng bạn nhỏ vào tuổi lên mười được tả:</a:t>
            </a:r>
            <a:r>
              <a:rPr lang="vi-VN" sz="4400" b="0" i="1">
                <a:solidFill>
                  <a:srgbClr val="FF0000"/>
                </a:solidFill>
                <a:latin typeface="Calibri" panose="020F0502020204030204" pitchFamily="34" charset="0"/>
                <a:cs typeface="Calibri" panose="020F0502020204030204" pitchFamily="34" charset="0"/>
              </a:rPr>
              <a:t> Nắng ban mai, khoảng trời dễ thương, ánh trăng lóng lánh, cỏ xanh đính sương, tiếng gà gọi bình minh, cánh đồng lúa, làn gió thơm, quả thị toả hương.</a:t>
            </a:r>
          </a:p>
        </p:txBody>
      </p:sp>
    </p:spTree>
    <p:extLst>
      <p:ext uri="{BB962C8B-B14F-4D97-AF65-F5344CB8AC3E}">
        <p14:creationId xmlns:p14="http://schemas.microsoft.com/office/powerpoint/2010/main" val="2905985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childTnLst>
                          </p:cTn>
                        </p:par>
                        <p:par>
                          <p:cTn id="16" fill="hold">
                            <p:stCondLst>
                              <p:cond delay="500"/>
                            </p:stCondLst>
                            <p:childTnLst>
                              <p:par>
                                <p:cTn id="17" presetID="53" presetClass="entr" presetSubtype="16"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8" grpId="0"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r="-3000" b="-5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D9F4D0-8D2F-B27C-2C18-C00FCD56603A}"/>
              </a:ext>
            </a:extLst>
          </p:cNvPr>
          <p:cNvSpPr txBox="1"/>
          <p:nvPr/>
        </p:nvSpPr>
        <p:spPr>
          <a:xfrm>
            <a:off x="656907" y="254701"/>
            <a:ext cx="11033962" cy="1191816"/>
          </a:xfrm>
          <a:prstGeom prst="roundRect">
            <a:avLst/>
          </a:prstGeom>
          <a:solidFill>
            <a:srgbClr val="E0FFC1"/>
          </a:solidFill>
          <a:ln w="38100">
            <a:solidFill>
              <a:srgbClr val="00B050"/>
            </a:solidFill>
          </a:ln>
        </p:spPr>
        <p:txBody>
          <a:bodyPr wrap="square" rtlCol="0">
            <a:spAutoFit/>
          </a:bodyPr>
          <a:lstStyle/>
          <a:p>
            <a:pPr lvl="0" algn="just"/>
            <a:r>
              <a:rPr lang="en-US" sz="3200" b="1">
                <a:solidFill>
                  <a:prstClr val="black"/>
                </a:solidFill>
                <a:latin typeface="Aptos" panose="02110004020202020204"/>
                <a:ea typeface="Roboto" panose="02000000000000000000" pitchFamily="2" charset="0"/>
              </a:rPr>
              <a:t>	</a:t>
            </a:r>
            <a:r>
              <a:rPr lang="vi-VN" sz="3200" b="1">
                <a:solidFill>
                  <a:prstClr val="black"/>
                </a:solidFill>
                <a:latin typeface="Aptos" panose="02110004020202020204"/>
                <a:ea typeface="Roboto" panose="02000000000000000000" pitchFamily="2" charset="0"/>
              </a:rPr>
              <a:t>Nắng và cỏ được nhân hoá bằng cách nào? Cách nhân hoá đó có gì hay?</a:t>
            </a:r>
          </a:p>
        </p:txBody>
      </p:sp>
      <p:sp>
        <p:nvSpPr>
          <p:cNvPr id="28" name="Rectangle: Rounded Corners 17">
            <a:extLst>
              <a:ext uri="{FF2B5EF4-FFF2-40B4-BE49-F238E27FC236}">
                <a16:creationId xmlns:a16="http://schemas.microsoft.com/office/drawing/2014/main" id="{132B7BBB-00B0-50EA-F9FB-27B6F38C5746}"/>
              </a:ext>
            </a:extLst>
          </p:cNvPr>
          <p:cNvSpPr/>
          <p:nvPr/>
        </p:nvSpPr>
        <p:spPr>
          <a:xfrm>
            <a:off x="656906" y="1885950"/>
            <a:ext cx="11033962" cy="4755449"/>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400" b="0" i="0" u="none" strike="noStrike" kern="1200" cap="none" spc="0" normalizeH="0" baseline="0" noProof="0" dirty="0">
              <a:ln>
                <a:noFill/>
              </a:ln>
              <a:solidFill>
                <a:srgbClr val="E8E8E8">
                  <a:lumMod val="10000"/>
                </a:srgbClr>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E4E2F902-AD9C-3444-727B-B4C8FF7A6A54}"/>
              </a:ext>
            </a:extLst>
          </p:cNvPr>
          <p:cNvSpPr/>
          <p:nvPr/>
        </p:nvSpPr>
        <p:spPr>
          <a:xfrm>
            <a:off x="3276600" y="2190750"/>
            <a:ext cx="5486400" cy="609600"/>
          </a:xfrm>
          <a:prstGeom prst="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D8D45B12-DF8F-158D-2002-865D243A50BF}"/>
              </a:ext>
            </a:extLst>
          </p:cNvPr>
          <p:cNvSpPr/>
          <p:nvPr/>
        </p:nvSpPr>
        <p:spPr>
          <a:xfrm>
            <a:off x="2377775" y="4936479"/>
            <a:ext cx="6747173" cy="476287"/>
          </a:xfrm>
          <a:prstGeom prst="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Google Shape;1768;p26">
            <a:extLst>
              <a:ext uri="{FF2B5EF4-FFF2-40B4-BE49-F238E27FC236}">
                <a16:creationId xmlns:a16="http://schemas.microsoft.com/office/drawing/2014/main" id="{FF9597AE-9F3B-BB0E-3D33-662563EBD983}"/>
              </a:ext>
            </a:extLst>
          </p:cNvPr>
          <p:cNvSpPr txBox="1">
            <a:spLocks/>
          </p:cNvSpPr>
          <p:nvPr/>
        </p:nvSpPr>
        <p:spPr>
          <a:xfrm>
            <a:off x="2377777" y="3068296"/>
            <a:ext cx="10423823" cy="296640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	</a:t>
            </a: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Nắng hồi hộp thức suốt đêm      </a:t>
            </a: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endParaRP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Đợi ban mai tới mừng em lên mười</a:t>
            </a: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	</a:t>
            </a: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Trống trường vang tiếng nói cười      </a:t>
            </a: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endParaRP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Thu đi học cõng khoảng trời dễ thương.</a:t>
            </a: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endParaRP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endPar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endParaRP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	</a:t>
            </a: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Trăng khuya lóng lánh ven đường      </a:t>
            </a: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endParaRP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Cỏ xanh hớn hở đính sương làm quà</a:t>
            </a: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	</a:t>
            </a: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Chú gà dậy sớm nhất nhà      </a:t>
            </a: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endParaRP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Ó o gọi cả bao la rực hồng.</a:t>
            </a:r>
          </a:p>
          <a:p>
            <a:pPr marL="0" marR="0" lvl="0" indent="0" algn="just" defTabSz="914400" rtl="0" eaLnBrk="1" fontAlgn="auto" latinLnBrk="0" hangingPunct="1">
              <a:lnSpc>
                <a:spcPct val="80000"/>
              </a:lnSpc>
              <a:spcBef>
                <a:spcPts val="0"/>
              </a:spcBef>
              <a:spcAft>
                <a:spcPts val="0"/>
              </a:spcAft>
              <a:buClr>
                <a:srgbClr val="4EA72E"/>
              </a:buClr>
              <a:buSzPts val="2800"/>
              <a:buFont typeface="Jua"/>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rPr>
              <a:t>	</a:t>
            </a:r>
            <a:endParaRPr kumimoji="0" lang="vi-VN"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sym typeface="Jua"/>
            </a:endParaRPr>
          </a:p>
        </p:txBody>
      </p:sp>
      <p:sp>
        <p:nvSpPr>
          <p:cNvPr id="4" name="Hình chữ nhật: Góc Tròn 11">
            <a:extLst>
              <a:ext uri="{FF2B5EF4-FFF2-40B4-BE49-F238E27FC236}">
                <a16:creationId xmlns:a16="http://schemas.microsoft.com/office/drawing/2014/main" id="{9B3B53B2-BBE2-1BD9-B7D3-240C96486677}"/>
              </a:ext>
            </a:extLst>
          </p:cNvPr>
          <p:cNvSpPr/>
          <p:nvPr/>
        </p:nvSpPr>
        <p:spPr>
          <a:xfrm>
            <a:off x="501132" y="1847851"/>
            <a:ext cx="11189736" cy="4755448"/>
          </a:xfrm>
          <a:custGeom>
            <a:avLst/>
            <a:gdLst>
              <a:gd name="connsiteX0" fmla="*/ 0 w 11189736"/>
              <a:gd name="connsiteY0" fmla="*/ 792591 h 4755448"/>
              <a:gd name="connsiteX1" fmla="*/ 792591 w 11189736"/>
              <a:gd name="connsiteY1" fmla="*/ 0 h 4755448"/>
              <a:gd name="connsiteX2" fmla="*/ 10397145 w 11189736"/>
              <a:gd name="connsiteY2" fmla="*/ 0 h 4755448"/>
              <a:gd name="connsiteX3" fmla="*/ 11189736 w 11189736"/>
              <a:gd name="connsiteY3" fmla="*/ 792591 h 4755448"/>
              <a:gd name="connsiteX4" fmla="*/ 11189736 w 11189736"/>
              <a:gd name="connsiteY4" fmla="*/ 3962857 h 4755448"/>
              <a:gd name="connsiteX5" fmla="*/ 10397145 w 11189736"/>
              <a:gd name="connsiteY5" fmla="*/ 4755448 h 4755448"/>
              <a:gd name="connsiteX6" fmla="*/ 792591 w 11189736"/>
              <a:gd name="connsiteY6" fmla="*/ 4755448 h 4755448"/>
              <a:gd name="connsiteX7" fmla="*/ 0 w 11189736"/>
              <a:gd name="connsiteY7" fmla="*/ 3962857 h 4755448"/>
              <a:gd name="connsiteX8" fmla="*/ 0 w 11189736"/>
              <a:gd name="connsiteY8" fmla="*/ 792591 h 475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9736" h="4755448" fill="none" extrusionOk="0">
                <a:moveTo>
                  <a:pt x="0" y="792591"/>
                </a:moveTo>
                <a:cubicBezTo>
                  <a:pt x="53445" y="315546"/>
                  <a:pt x="383430" y="58147"/>
                  <a:pt x="792591" y="0"/>
                </a:cubicBezTo>
                <a:cubicBezTo>
                  <a:pt x="2823781" y="-106144"/>
                  <a:pt x="5881606" y="-57456"/>
                  <a:pt x="10397145" y="0"/>
                </a:cubicBezTo>
                <a:cubicBezTo>
                  <a:pt x="10874909" y="21105"/>
                  <a:pt x="11206778" y="354935"/>
                  <a:pt x="11189736" y="792591"/>
                </a:cubicBezTo>
                <a:cubicBezTo>
                  <a:pt x="11045180" y="2071179"/>
                  <a:pt x="11081055" y="3422984"/>
                  <a:pt x="11189736" y="3962857"/>
                </a:cubicBezTo>
                <a:cubicBezTo>
                  <a:pt x="11195511" y="4408784"/>
                  <a:pt x="10838844" y="4743029"/>
                  <a:pt x="10397145" y="4755448"/>
                </a:cubicBezTo>
                <a:cubicBezTo>
                  <a:pt x="7627650" y="4726451"/>
                  <a:pt x="4172877" y="4682084"/>
                  <a:pt x="792591" y="4755448"/>
                </a:cubicBezTo>
                <a:cubicBezTo>
                  <a:pt x="387389" y="4701424"/>
                  <a:pt x="7240" y="4370855"/>
                  <a:pt x="0" y="3962857"/>
                </a:cubicBezTo>
                <a:cubicBezTo>
                  <a:pt x="-124905" y="3481718"/>
                  <a:pt x="-168306" y="1481726"/>
                  <a:pt x="0" y="792591"/>
                </a:cubicBezTo>
                <a:close/>
              </a:path>
              <a:path w="11189736" h="4755448" stroke="0" extrusionOk="0">
                <a:moveTo>
                  <a:pt x="0" y="792591"/>
                </a:moveTo>
                <a:cubicBezTo>
                  <a:pt x="34505" y="343138"/>
                  <a:pt x="332402" y="56234"/>
                  <a:pt x="792591" y="0"/>
                </a:cubicBezTo>
                <a:cubicBezTo>
                  <a:pt x="4842298" y="-6525"/>
                  <a:pt x="6674898" y="152743"/>
                  <a:pt x="10397145" y="0"/>
                </a:cubicBezTo>
                <a:cubicBezTo>
                  <a:pt x="10893392" y="30624"/>
                  <a:pt x="11163480" y="392920"/>
                  <a:pt x="11189736" y="792591"/>
                </a:cubicBezTo>
                <a:cubicBezTo>
                  <a:pt x="11177714" y="1543422"/>
                  <a:pt x="11268915" y="3463631"/>
                  <a:pt x="11189736" y="3962857"/>
                </a:cubicBezTo>
                <a:cubicBezTo>
                  <a:pt x="11267071" y="4393841"/>
                  <a:pt x="10808797" y="4784930"/>
                  <a:pt x="10397145" y="4755448"/>
                </a:cubicBezTo>
                <a:cubicBezTo>
                  <a:pt x="7628009" y="4869282"/>
                  <a:pt x="3496052" y="4754802"/>
                  <a:pt x="792591" y="4755448"/>
                </a:cubicBezTo>
                <a:cubicBezTo>
                  <a:pt x="391063" y="4834053"/>
                  <a:pt x="-4535" y="4375199"/>
                  <a:pt x="0" y="3962857"/>
                </a:cubicBezTo>
                <a:cubicBezTo>
                  <a:pt x="-119259" y="2412802"/>
                  <a:pt x="-86911" y="1927201"/>
                  <a:pt x="0" y="792591"/>
                </a:cubicBezTo>
                <a:close/>
              </a:path>
            </a:pathLst>
          </a:custGeom>
          <a:solidFill>
            <a:schemeClr val="bg1"/>
          </a:solidFill>
          <a:ln w="571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3600">
                <a:solidFill>
                  <a:srgbClr val="FF0000"/>
                </a:solidFill>
              </a:rPr>
              <a:t>	</a:t>
            </a:r>
            <a:r>
              <a:rPr lang="vi-VN" sz="3600">
                <a:solidFill>
                  <a:srgbClr val="FF0000"/>
                </a:solidFill>
              </a:rPr>
              <a:t>- Nắng và cỏ được nhân hóa bằng cách: </a:t>
            </a:r>
            <a:r>
              <a:rPr lang="vi-VN" sz="3600">
                <a:solidFill>
                  <a:srgbClr val="00B0F0"/>
                </a:solidFill>
              </a:rPr>
              <a:t>Dùng từ ngữ gọi người để gọi vật, dùng từ chỉ quan hệ, chỉ đặc điểm, hoạt động của người.</a:t>
            </a:r>
            <a:endParaRPr lang="en-US" sz="3600">
              <a:solidFill>
                <a:srgbClr val="00B0F0"/>
              </a:solidFill>
            </a:endParaRPr>
          </a:p>
          <a:p>
            <a:pPr lvl="1" algn="just"/>
            <a:r>
              <a:rPr lang="en-US" sz="3600">
                <a:solidFill>
                  <a:srgbClr val="FF0000"/>
                </a:solidFill>
              </a:rPr>
              <a:t>	</a:t>
            </a:r>
            <a:r>
              <a:rPr lang="vi-VN" sz="3600">
                <a:solidFill>
                  <a:srgbClr val="FF0000"/>
                </a:solidFill>
              </a:rPr>
              <a:t>=&gt; Cách nhân hóa đó </a:t>
            </a:r>
            <a:r>
              <a:rPr lang="vi-VN" sz="3600">
                <a:solidFill>
                  <a:srgbClr val="00B050"/>
                </a:solidFill>
              </a:rPr>
              <a:t>giúp nắng và cỏ trở nên sinh động, cũng có cảm xúc như con người.</a:t>
            </a:r>
            <a:endParaRPr lang="en-US" sz="3600">
              <a:solidFill>
                <a:srgbClr val="00B050"/>
              </a:solidFill>
            </a:endParaRPr>
          </a:p>
        </p:txBody>
      </p:sp>
      <p:pic>
        <p:nvPicPr>
          <p:cNvPr id="8" name="Picture 2" descr="Vector cute girl who thinks and finds">
            <a:extLst>
              <a:ext uri="{FF2B5EF4-FFF2-40B4-BE49-F238E27FC236}">
                <a16:creationId xmlns:a16="http://schemas.microsoft.com/office/drawing/2014/main" id="{E73C1ED1-82CA-67E9-613A-55E59C7EF742}"/>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9841" t="1483" r="4461" b="-1483"/>
          <a:stretch/>
        </p:blipFill>
        <p:spPr bwMode="auto">
          <a:xfrm>
            <a:off x="124142" y="3896733"/>
            <a:ext cx="1538205" cy="278533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Number 0 to 9 with math symbols"/>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462" t="-550" r="59144" b="68479"/>
          <a:stretch/>
        </p:blipFill>
        <p:spPr bwMode="auto">
          <a:xfrm>
            <a:off x="161942" y="96179"/>
            <a:ext cx="989927" cy="92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754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p:tgtEl>
                                          <p:spTgt spid="4"/>
                                        </p:tgtEl>
                                        <p:attrNameLst>
                                          <p:attrName>ppt_y</p:attrName>
                                        </p:attrNameLst>
                                      </p:cBhvr>
                                      <p:tavLst>
                                        <p:tav tm="0">
                                          <p:val>
                                            <p:strVal val="#ppt_y+#ppt_h*1.125000"/>
                                          </p:val>
                                        </p:tav>
                                        <p:tav tm="100000">
                                          <p:val>
                                            <p:strVal val="#ppt_y"/>
                                          </p:val>
                                        </p:tav>
                                      </p:tavLst>
                                    </p:anim>
                                    <p:animEffect transition="in" filter="wipe(up)">
                                      <p:cBhvr>
                                        <p:cTn id="34" dur="500"/>
                                        <p:tgtEl>
                                          <p:spTgt spid="4"/>
                                        </p:tgtEl>
                                      </p:cBhvr>
                                    </p:animEffect>
                                  </p:childTnLst>
                                </p:cTn>
                              </p:par>
                              <p:par>
                                <p:cTn id="35" presetID="2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8" grpId="0" animBg="1"/>
      <p:bldP spid="3" grpId="0" animBg="1"/>
      <p:bldP spid="6" grpId="0" animBg="1"/>
      <p:bldP spid="2"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r="-3000" b="-5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D9F4D0-8D2F-B27C-2C18-C00FCD56603A}"/>
              </a:ext>
            </a:extLst>
          </p:cNvPr>
          <p:cNvSpPr txBox="1"/>
          <p:nvPr/>
        </p:nvSpPr>
        <p:spPr>
          <a:xfrm>
            <a:off x="656907" y="254701"/>
            <a:ext cx="11033962" cy="1464231"/>
          </a:xfrm>
          <a:prstGeom prst="roundRect">
            <a:avLst/>
          </a:prstGeom>
          <a:solidFill>
            <a:srgbClr val="E0FFC1"/>
          </a:solidFill>
          <a:ln w="38100">
            <a:solidFill>
              <a:srgbClr val="00B050"/>
            </a:solidFill>
          </a:ln>
        </p:spPr>
        <p:txBody>
          <a:bodyPr wrap="square" rtlCol="0">
            <a:spAutoFit/>
          </a:bodyPr>
          <a:lstStyle/>
          <a:p>
            <a:pPr algn="just"/>
            <a:r>
              <a:rPr lang="en-US" sz="4000" b="1">
                <a:ea typeface="Roboto" panose="02000000000000000000" pitchFamily="2" charset="0"/>
              </a:rPr>
              <a:t>	</a:t>
            </a:r>
            <a:r>
              <a:rPr lang="vi-VN" sz="4000" b="1">
                <a:ea typeface="Roboto" panose="02000000000000000000" pitchFamily="2" charset="0"/>
              </a:rPr>
              <a:t>Mỗi âm thanh được tả trong bài gợi cho em cảm xúc gì?</a:t>
            </a:r>
            <a:endParaRPr lang="vi-VN" sz="4000" b="1" dirty="0">
              <a:ea typeface="Roboto" panose="02000000000000000000" pitchFamily="2" charset="0"/>
            </a:endParaRPr>
          </a:p>
        </p:txBody>
      </p:sp>
      <p:pic>
        <p:nvPicPr>
          <p:cNvPr id="44" name="Picture 4" descr="Number 0 to 9 with math symbols"/>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8651" t="549" r="40955" b="67380"/>
          <a:stretch/>
        </p:blipFill>
        <p:spPr bwMode="auto">
          <a:xfrm>
            <a:off x="161944" y="254701"/>
            <a:ext cx="989927" cy="920100"/>
          </a:xfrm>
          <a:prstGeom prst="rect">
            <a:avLst/>
          </a:prstGeom>
          <a:noFill/>
          <a:extLst>
            <a:ext uri="{909E8E84-426E-40DD-AFC4-6F175D3DCCD1}">
              <a14:hiddenFill xmlns:a14="http://schemas.microsoft.com/office/drawing/2010/main">
                <a:solidFill>
                  <a:srgbClr val="FFFFFF"/>
                </a:solidFill>
              </a14:hiddenFill>
            </a:ext>
          </a:extLst>
        </p:spPr>
      </p:pic>
      <p:sp>
        <p:nvSpPr>
          <p:cNvPr id="2" name="Hình chữ nhật: Góc Tròn 11">
            <a:extLst>
              <a:ext uri="{FF2B5EF4-FFF2-40B4-BE49-F238E27FC236}">
                <a16:creationId xmlns:a16="http://schemas.microsoft.com/office/drawing/2014/main" id="{8CB36810-D3EE-CA7B-4FD8-0D84373F1469}"/>
              </a:ext>
            </a:extLst>
          </p:cNvPr>
          <p:cNvSpPr/>
          <p:nvPr/>
        </p:nvSpPr>
        <p:spPr>
          <a:xfrm>
            <a:off x="579020" y="2343149"/>
            <a:ext cx="11189736" cy="3838575"/>
          </a:xfrm>
          <a:custGeom>
            <a:avLst/>
            <a:gdLst>
              <a:gd name="connsiteX0" fmla="*/ 0 w 11189736"/>
              <a:gd name="connsiteY0" fmla="*/ 639775 h 3838575"/>
              <a:gd name="connsiteX1" fmla="*/ 639775 w 11189736"/>
              <a:gd name="connsiteY1" fmla="*/ 0 h 3838575"/>
              <a:gd name="connsiteX2" fmla="*/ 10549961 w 11189736"/>
              <a:gd name="connsiteY2" fmla="*/ 0 h 3838575"/>
              <a:gd name="connsiteX3" fmla="*/ 11189736 w 11189736"/>
              <a:gd name="connsiteY3" fmla="*/ 639775 h 3838575"/>
              <a:gd name="connsiteX4" fmla="*/ 11189736 w 11189736"/>
              <a:gd name="connsiteY4" fmla="*/ 3198800 h 3838575"/>
              <a:gd name="connsiteX5" fmla="*/ 10549961 w 11189736"/>
              <a:gd name="connsiteY5" fmla="*/ 3838575 h 3838575"/>
              <a:gd name="connsiteX6" fmla="*/ 639775 w 11189736"/>
              <a:gd name="connsiteY6" fmla="*/ 3838575 h 3838575"/>
              <a:gd name="connsiteX7" fmla="*/ 0 w 11189736"/>
              <a:gd name="connsiteY7" fmla="*/ 3198800 h 3838575"/>
              <a:gd name="connsiteX8" fmla="*/ 0 w 11189736"/>
              <a:gd name="connsiteY8" fmla="*/ 639775 h 383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9736" h="3838575" fill="none" extrusionOk="0">
                <a:moveTo>
                  <a:pt x="0" y="639775"/>
                </a:moveTo>
                <a:cubicBezTo>
                  <a:pt x="47887" y="251216"/>
                  <a:pt x="313451" y="54971"/>
                  <a:pt x="639775" y="0"/>
                </a:cubicBezTo>
                <a:cubicBezTo>
                  <a:pt x="5281402" y="-106144"/>
                  <a:pt x="8981339" y="-57456"/>
                  <a:pt x="10549961" y="0"/>
                </a:cubicBezTo>
                <a:cubicBezTo>
                  <a:pt x="10949250" y="24228"/>
                  <a:pt x="11232076" y="286635"/>
                  <a:pt x="11189736" y="639775"/>
                </a:cubicBezTo>
                <a:cubicBezTo>
                  <a:pt x="11045180" y="1774694"/>
                  <a:pt x="11081055" y="2255438"/>
                  <a:pt x="11189736" y="3198800"/>
                </a:cubicBezTo>
                <a:cubicBezTo>
                  <a:pt x="11218513" y="3592959"/>
                  <a:pt x="10922998" y="3776842"/>
                  <a:pt x="10549961" y="3838575"/>
                </a:cubicBezTo>
                <a:cubicBezTo>
                  <a:pt x="8372598" y="3809578"/>
                  <a:pt x="1681550" y="3765211"/>
                  <a:pt x="639775" y="3838575"/>
                </a:cubicBezTo>
                <a:cubicBezTo>
                  <a:pt x="316965" y="3787882"/>
                  <a:pt x="15158" y="3489883"/>
                  <a:pt x="0" y="3198800"/>
                </a:cubicBezTo>
                <a:cubicBezTo>
                  <a:pt x="-124905" y="2568771"/>
                  <a:pt x="-168306" y="1219725"/>
                  <a:pt x="0" y="639775"/>
                </a:cubicBezTo>
                <a:close/>
              </a:path>
              <a:path w="11189736" h="3838575" stroke="0" extrusionOk="0">
                <a:moveTo>
                  <a:pt x="0" y="639775"/>
                </a:moveTo>
                <a:cubicBezTo>
                  <a:pt x="54987" y="267765"/>
                  <a:pt x="269442" y="42564"/>
                  <a:pt x="639775" y="0"/>
                </a:cubicBezTo>
                <a:cubicBezTo>
                  <a:pt x="2984509" y="-6525"/>
                  <a:pt x="9368452" y="152743"/>
                  <a:pt x="10549961" y="0"/>
                </a:cubicBezTo>
                <a:cubicBezTo>
                  <a:pt x="10931575" y="14800"/>
                  <a:pt x="11170888" y="313762"/>
                  <a:pt x="11189736" y="639775"/>
                </a:cubicBezTo>
                <a:cubicBezTo>
                  <a:pt x="11177714" y="903529"/>
                  <a:pt x="11268915" y="2003176"/>
                  <a:pt x="11189736" y="3198800"/>
                </a:cubicBezTo>
                <a:cubicBezTo>
                  <a:pt x="11195341" y="3551649"/>
                  <a:pt x="10893837" y="3849270"/>
                  <a:pt x="10549961" y="3838575"/>
                </a:cubicBezTo>
                <a:cubicBezTo>
                  <a:pt x="7428640" y="3952409"/>
                  <a:pt x="3618304" y="3837929"/>
                  <a:pt x="639775" y="3838575"/>
                </a:cubicBezTo>
                <a:cubicBezTo>
                  <a:pt x="298589" y="3864957"/>
                  <a:pt x="-12077" y="3484508"/>
                  <a:pt x="0" y="3198800"/>
                </a:cubicBezTo>
                <a:cubicBezTo>
                  <a:pt x="-119259" y="2719203"/>
                  <a:pt x="-86911" y="1386920"/>
                  <a:pt x="0" y="639775"/>
                </a:cubicBezTo>
                <a:close/>
              </a:path>
            </a:pathLst>
          </a:custGeom>
          <a:solidFill>
            <a:schemeClr val="bg1"/>
          </a:solidFill>
          <a:ln w="57150">
            <a:solidFill>
              <a:srgbClr val="B6CBE2"/>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vi-VN" sz="4800">
                <a:solidFill>
                  <a:srgbClr val="FF0000"/>
                </a:solidFill>
              </a:rPr>
              <a:t>Mỗi âm thanh gợi cho em cảm xúc vui tươi, háo hức, đón chờ tuổi lên mười</a:t>
            </a:r>
            <a:endParaRPr lang="en-US" sz="4800">
              <a:solidFill>
                <a:srgbClr val="00B050"/>
              </a:solidFill>
            </a:endParaRPr>
          </a:p>
        </p:txBody>
      </p:sp>
      <p:pic>
        <p:nvPicPr>
          <p:cNvPr id="3" name="Picture 2" descr="Vector cute girl who thinks and finds">
            <a:extLst>
              <a:ext uri="{FF2B5EF4-FFF2-40B4-BE49-F238E27FC236}">
                <a16:creationId xmlns:a16="http://schemas.microsoft.com/office/drawing/2014/main" id="{16C54D26-B205-D0ED-4CB4-3683C22F9491}"/>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9841" t="1483" r="4461" b="-1483"/>
          <a:stretch/>
        </p:blipFill>
        <p:spPr bwMode="auto">
          <a:xfrm>
            <a:off x="-112196" y="4020610"/>
            <a:ext cx="1538205" cy="2785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156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2" presetClass="entr" presetSubtype="4"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 calcmode="lin" valueType="num">
                                      <p:cBhvr additive="base">
                                        <p:cTn id="10" dur="500"/>
                                        <p:tgtEl>
                                          <p:spTgt spid="44"/>
                                        </p:tgtEl>
                                        <p:attrNameLst>
                                          <p:attrName>ppt_y</p:attrName>
                                        </p:attrNameLst>
                                      </p:cBhvr>
                                      <p:tavLst>
                                        <p:tav tm="0">
                                          <p:val>
                                            <p:strVal val="#ppt_y+#ppt_h*1.125000"/>
                                          </p:val>
                                        </p:tav>
                                        <p:tav tm="100000">
                                          <p:val>
                                            <p:strVal val="#ppt_y"/>
                                          </p:val>
                                        </p:tav>
                                      </p:tavLst>
                                    </p:anim>
                                    <p:animEffect transition="in" filter="wipe(up)">
                                      <p:cBhvr>
                                        <p:cTn id="11" dur="500"/>
                                        <p:tgtEl>
                                          <p:spTgt spid="44"/>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p:tgtEl>
                                          <p:spTgt spid="2"/>
                                        </p:tgtEl>
                                        <p:attrNameLst>
                                          <p:attrName>ppt_y</p:attrName>
                                        </p:attrNameLst>
                                      </p:cBhvr>
                                      <p:tavLst>
                                        <p:tav tm="0">
                                          <p:val>
                                            <p:strVal val="#ppt_y+#ppt_h*1.125000"/>
                                          </p:val>
                                        </p:tav>
                                        <p:tav tm="100000">
                                          <p:val>
                                            <p:strVal val="#ppt_y"/>
                                          </p:val>
                                        </p:tav>
                                      </p:tavLst>
                                    </p:anim>
                                    <p:animEffect transition="in" filter="wipe(up)">
                                      <p:cBhvr>
                                        <p:cTn id="17" dur="500"/>
                                        <p:tgtEl>
                                          <p:spTgt spid="2"/>
                                        </p:tgtEl>
                                      </p:cBhvr>
                                    </p:animEffect>
                                  </p:childTnLst>
                                </p:cTn>
                              </p:par>
                              <p:par>
                                <p:cTn id="18" presetID="2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4000" b="-40000"/>
          </a:stretch>
        </a:blipFill>
        <a:effectLst/>
      </p:bgPr>
    </p:bg>
    <p:spTree>
      <p:nvGrpSpPr>
        <p:cNvPr id="1" name=""/>
        <p:cNvGrpSpPr/>
        <p:nvPr/>
      </p:nvGrpSpPr>
      <p:grpSpPr>
        <a:xfrm>
          <a:off x="0" y="0"/>
          <a:ext cx="0" cy="0"/>
          <a:chOff x="0" y="0"/>
          <a:chExt cx="0" cy="0"/>
        </a:xfrm>
      </p:grpSpPr>
      <p:sp>
        <p:nvSpPr>
          <p:cNvPr id="5" name="TextBox 12">
            <a:extLst>
              <a:ext uri="{FF2B5EF4-FFF2-40B4-BE49-F238E27FC236}">
                <a16:creationId xmlns:a16="http://schemas.microsoft.com/office/drawing/2014/main" id="{39558897-5318-3EE5-0B83-D9C558818F0E}"/>
              </a:ext>
            </a:extLst>
          </p:cNvPr>
          <p:cNvSpPr txBox="1"/>
          <p:nvPr/>
        </p:nvSpPr>
        <p:spPr>
          <a:xfrm rot="21591154">
            <a:off x="83579" y="10250"/>
            <a:ext cx="10037472"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Ý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chính</a:t>
            </a: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của</a:t>
            </a: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đoạn</a:t>
            </a: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 1</a:t>
            </a:r>
          </a:p>
        </p:txBody>
      </p:sp>
      <p:sp>
        <p:nvSpPr>
          <p:cNvPr id="7" name="Hình chữ nhật: Góc Tròn 11">
            <a:extLst>
              <a:ext uri="{FF2B5EF4-FFF2-40B4-BE49-F238E27FC236}">
                <a16:creationId xmlns:a16="http://schemas.microsoft.com/office/drawing/2014/main" id="{CEB28ED2-8117-EC46-B05F-6F0AEA0DA4A2}"/>
              </a:ext>
            </a:extLst>
          </p:cNvPr>
          <p:cNvSpPr/>
          <p:nvPr/>
        </p:nvSpPr>
        <p:spPr>
          <a:xfrm>
            <a:off x="810325" y="2105025"/>
            <a:ext cx="11076875" cy="4417105"/>
          </a:xfrm>
          <a:custGeom>
            <a:avLst/>
            <a:gdLst>
              <a:gd name="connsiteX0" fmla="*/ 0 w 11076875"/>
              <a:gd name="connsiteY0" fmla="*/ 736199 h 4417105"/>
              <a:gd name="connsiteX1" fmla="*/ 736199 w 11076875"/>
              <a:gd name="connsiteY1" fmla="*/ 0 h 4417105"/>
              <a:gd name="connsiteX2" fmla="*/ 10340676 w 11076875"/>
              <a:gd name="connsiteY2" fmla="*/ 0 h 4417105"/>
              <a:gd name="connsiteX3" fmla="*/ 11076875 w 11076875"/>
              <a:gd name="connsiteY3" fmla="*/ 736199 h 4417105"/>
              <a:gd name="connsiteX4" fmla="*/ 11076875 w 11076875"/>
              <a:gd name="connsiteY4" fmla="*/ 3680906 h 4417105"/>
              <a:gd name="connsiteX5" fmla="*/ 10340676 w 11076875"/>
              <a:gd name="connsiteY5" fmla="*/ 4417105 h 4417105"/>
              <a:gd name="connsiteX6" fmla="*/ 736199 w 11076875"/>
              <a:gd name="connsiteY6" fmla="*/ 4417105 h 4417105"/>
              <a:gd name="connsiteX7" fmla="*/ 0 w 11076875"/>
              <a:gd name="connsiteY7" fmla="*/ 3680906 h 4417105"/>
              <a:gd name="connsiteX8" fmla="*/ 0 w 11076875"/>
              <a:gd name="connsiteY8" fmla="*/ 736199 h 441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6875" h="4417105" fill="none" extrusionOk="0">
                <a:moveTo>
                  <a:pt x="0" y="736199"/>
                </a:moveTo>
                <a:cubicBezTo>
                  <a:pt x="56515" y="288041"/>
                  <a:pt x="341067" y="23318"/>
                  <a:pt x="736199" y="0"/>
                </a:cubicBezTo>
                <a:cubicBezTo>
                  <a:pt x="2778715" y="-106144"/>
                  <a:pt x="5846366" y="-57456"/>
                  <a:pt x="10340676" y="0"/>
                </a:cubicBezTo>
                <a:cubicBezTo>
                  <a:pt x="10796924" y="26182"/>
                  <a:pt x="11149342" y="329946"/>
                  <a:pt x="11076875" y="736199"/>
                </a:cubicBezTo>
                <a:cubicBezTo>
                  <a:pt x="10932319" y="1996694"/>
                  <a:pt x="10968194" y="2894193"/>
                  <a:pt x="11076875" y="3680906"/>
                </a:cubicBezTo>
                <a:cubicBezTo>
                  <a:pt x="11107236" y="4130565"/>
                  <a:pt x="10756809" y="4387202"/>
                  <a:pt x="10340676" y="4417105"/>
                </a:cubicBezTo>
                <a:cubicBezTo>
                  <a:pt x="7543069" y="4388108"/>
                  <a:pt x="4102093" y="4343741"/>
                  <a:pt x="736199" y="4417105"/>
                </a:cubicBezTo>
                <a:cubicBezTo>
                  <a:pt x="337283" y="4404361"/>
                  <a:pt x="3994" y="4071094"/>
                  <a:pt x="0" y="3680906"/>
                </a:cubicBezTo>
                <a:cubicBezTo>
                  <a:pt x="-124905" y="2216084"/>
                  <a:pt x="-168306" y="1525804"/>
                  <a:pt x="0" y="736199"/>
                </a:cubicBezTo>
                <a:close/>
              </a:path>
              <a:path w="11076875" h="4417105" stroke="0" extrusionOk="0">
                <a:moveTo>
                  <a:pt x="0" y="736199"/>
                </a:moveTo>
                <a:cubicBezTo>
                  <a:pt x="43159" y="314953"/>
                  <a:pt x="303912" y="64354"/>
                  <a:pt x="736199" y="0"/>
                </a:cubicBezTo>
                <a:cubicBezTo>
                  <a:pt x="4802314" y="-6525"/>
                  <a:pt x="6650746" y="152743"/>
                  <a:pt x="10340676" y="0"/>
                </a:cubicBezTo>
                <a:cubicBezTo>
                  <a:pt x="10771726" y="12802"/>
                  <a:pt x="11073400" y="334646"/>
                  <a:pt x="11076875" y="736199"/>
                </a:cubicBezTo>
                <a:cubicBezTo>
                  <a:pt x="11064853" y="1700943"/>
                  <a:pt x="11156054" y="3138383"/>
                  <a:pt x="11076875" y="3680906"/>
                </a:cubicBezTo>
                <a:cubicBezTo>
                  <a:pt x="11140857" y="4081911"/>
                  <a:pt x="10699991" y="4470541"/>
                  <a:pt x="10340676" y="4417105"/>
                </a:cubicBezTo>
                <a:cubicBezTo>
                  <a:pt x="7546662" y="4530939"/>
                  <a:pt x="3439590" y="4416459"/>
                  <a:pt x="736199" y="4417105"/>
                </a:cubicBezTo>
                <a:cubicBezTo>
                  <a:pt x="340330" y="4440383"/>
                  <a:pt x="-10882" y="4026558"/>
                  <a:pt x="0" y="3680906"/>
                </a:cubicBezTo>
                <a:cubicBezTo>
                  <a:pt x="-119259" y="2593172"/>
                  <a:pt x="-86911" y="1564316"/>
                  <a:pt x="0" y="736199"/>
                </a:cubicBezTo>
                <a:close/>
              </a:path>
            </a:pathLst>
          </a:custGeom>
          <a:solidFill>
            <a:schemeClr val="bg1"/>
          </a:solidFill>
          <a:ln w="57150">
            <a:solidFill>
              <a:srgbClr val="002060"/>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2" descr="A cute girl charatce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4145" y="1638011"/>
            <a:ext cx="2857119" cy="5052419"/>
          </a:xfrm>
          <a:prstGeom prst="rect">
            <a:avLst/>
          </a:prstGeom>
          <a:noFill/>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FB35E11-806B-BABE-5376-699F05587491}"/>
              </a:ext>
            </a:extLst>
          </p:cNvPr>
          <p:cNvSpPr txBox="1"/>
          <p:nvPr/>
        </p:nvSpPr>
        <p:spPr>
          <a:xfrm>
            <a:off x="3667444" y="2574639"/>
            <a:ext cx="7267256" cy="3046988"/>
          </a:xfrm>
          <a:prstGeom prst="rect">
            <a:avLst/>
          </a:prstGeom>
          <a:noFill/>
        </p:spPr>
        <p:txBody>
          <a:bodyPr wrap="square" rtlCol="0">
            <a:spAutoFit/>
          </a:bodyPr>
          <a:lstStyle/>
          <a:p>
            <a:pPr lvl="0" algn="just"/>
            <a:r>
              <a:rPr lang="vi-VN" sz="4800" i="1">
                <a:solidFill>
                  <a:prstClr val="black"/>
                </a:solidFill>
                <a:latin typeface="Aptos" panose="02110004020202020204"/>
              </a:rPr>
              <a:t>Những món quà đặc biệt của thiên nhiên mùa thu tặng bạn nhỏ vào tuổi lên mười.</a:t>
            </a:r>
            <a:endParaRPr kumimoji="0" lang="en-US" sz="4800" b="1" i="0" u="none" strike="noStrike" kern="1200" cap="none" spc="0" normalizeH="0" baseline="0" noProof="0" dirty="0">
              <a:ln>
                <a:noFill/>
              </a:ln>
              <a:solidFill>
                <a:srgbClr val="002060"/>
              </a:solidFill>
              <a:effectLst/>
              <a:uLnTx/>
              <a:uFillTx/>
              <a:latin typeface="Aptos" panose="02110004020202020204"/>
            </a:endParaRPr>
          </a:p>
        </p:txBody>
      </p:sp>
      <p:pic>
        <p:nvPicPr>
          <p:cNvPr id="10" name="Picture 9">
            <a:extLst>
              <a:ext uri="{FF2B5EF4-FFF2-40B4-BE49-F238E27FC236}">
                <a16:creationId xmlns:a16="http://schemas.microsoft.com/office/drawing/2014/main" id="{5396340D-F7FC-5D06-C340-CA96023E2751}"/>
              </a:ext>
            </a:extLst>
          </p:cNvPr>
          <p:cNvPicPr>
            <a:picLocks noChangeAspect="1"/>
          </p:cNvPicPr>
          <p:nvPr/>
        </p:nvPicPr>
        <p:blipFill>
          <a:blip r:embed="rId4"/>
          <a:stretch>
            <a:fillRect/>
          </a:stretch>
        </p:blipFill>
        <p:spPr>
          <a:xfrm rot="1370500">
            <a:off x="11003407" y="5803654"/>
            <a:ext cx="931388" cy="931388"/>
          </a:xfrm>
          <a:prstGeom prst="rect">
            <a:avLst/>
          </a:prstGeom>
        </p:spPr>
      </p:pic>
    </p:spTree>
    <p:extLst>
      <p:ext uri="{BB962C8B-B14F-4D97-AF65-F5344CB8AC3E}">
        <p14:creationId xmlns:p14="http://schemas.microsoft.com/office/powerpoint/2010/main" val="139773083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p:tgtEl>
                                          <p:spTgt spid="9"/>
                                        </p:tgtEl>
                                        <p:attrNameLst>
                                          <p:attrName>ppt_y</p:attrName>
                                        </p:attrNameLst>
                                      </p:cBhvr>
                                      <p:tavLst>
                                        <p:tav tm="0">
                                          <p:val>
                                            <p:strVal val="#ppt_y+#ppt_h*1.125000"/>
                                          </p:val>
                                        </p:tav>
                                        <p:tav tm="100000">
                                          <p:val>
                                            <p:strVal val="#ppt_y"/>
                                          </p:val>
                                        </p:tav>
                                      </p:tavLst>
                                    </p:anim>
                                    <p:animEffect transition="in" filter="wipe(up)">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r="-3000" b="-5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D9F4D0-8D2F-B27C-2C18-C00FCD56603A}"/>
              </a:ext>
            </a:extLst>
          </p:cNvPr>
          <p:cNvSpPr txBox="1"/>
          <p:nvPr/>
        </p:nvSpPr>
        <p:spPr>
          <a:xfrm>
            <a:off x="656906" y="254701"/>
            <a:ext cx="11335069" cy="1328023"/>
          </a:xfrm>
          <a:prstGeom prst="roundRect">
            <a:avLst/>
          </a:prstGeom>
          <a:solidFill>
            <a:srgbClr val="E0FFC1"/>
          </a:solidFill>
          <a:ln w="38100">
            <a:solidFill>
              <a:srgbClr val="00B050"/>
            </a:solidFill>
          </a:ln>
        </p:spPr>
        <p:txBody>
          <a:bodyPr wrap="square" rtlCol="0">
            <a:spAutoFit/>
          </a:bodyPr>
          <a:lstStyle/>
          <a:p>
            <a:pPr algn="just"/>
            <a:r>
              <a:rPr lang="en-US" sz="3600" b="1">
                <a:ea typeface="Roboto" panose="02000000000000000000" pitchFamily="2" charset="0"/>
              </a:rPr>
              <a:t>	</a:t>
            </a:r>
            <a:r>
              <a:rPr lang="vi-VN" sz="3600" b="1">
                <a:ea typeface="Roboto" panose="02000000000000000000" pitchFamily="2" charset="0"/>
              </a:rPr>
              <a:t>Vì sao tác giả nói “Sáng vui đón tuổi lên mười/ Ngỡ như đất nước đẹp tươi lớn cùng.”?</a:t>
            </a:r>
            <a:endParaRPr lang="en-US" sz="3600" b="1" dirty="0">
              <a:ea typeface="Roboto" panose="02000000000000000000" pitchFamily="2" charset="0"/>
            </a:endParaRPr>
          </a:p>
        </p:txBody>
      </p:sp>
      <p:pic>
        <p:nvPicPr>
          <p:cNvPr id="11" name="Picture 4" descr="Number 0 to 9 with math symbols"/>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8863" t="-1775" r="20743" b="69704"/>
          <a:stretch/>
        </p:blipFill>
        <p:spPr bwMode="auto">
          <a:xfrm>
            <a:off x="161943" y="117794"/>
            <a:ext cx="989927" cy="9201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7">
            <a:extLst>
              <a:ext uri="{FF2B5EF4-FFF2-40B4-BE49-F238E27FC236}">
                <a16:creationId xmlns:a16="http://schemas.microsoft.com/office/drawing/2014/main" id="{132B7BBB-00B0-50EA-F9FB-27B6F38C5746}"/>
              </a:ext>
            </a:extLst>
          </p:cNvPr>
          <p:cNvSpPr/>
          <p:nvPr/>
        </p:nvSpPr>
        <p:spPr>
          <a:xfrm>
            <a:off x="990601" y="2444908"/>
            <a:ext cx="10306050" cy="3898741"/>
          </a:xfrm>
          <a:prstGeom prst="roundRect">
            <a:avLst/>
          </a:prstGeom>
          <a:solidFill>
            <a:srgbClr val="FFFFCC"/>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4400" dirty="0">
              <a:solidFill>
                <a:schemeClr val="bg2">
                  <a:lumMod val="10000"/>
                </a:schemeClr>
              </a:solidFill>
              <a:latin typeface="Calibri" panose="020F0502020204030204" pitchFamily="34" charset="0"/>
              <a:cs typeface="Calibri" panose="020F0502020204030204" pitchFamily="34" charset="0"/>
            </a:endParaRPr>
          </a:p>
        </p:txBody>
      </p:sp>
      <p:sp>
        <p:nvSpPr>
          <p:cNvPr id="13" name="Google Shape;1768;p26">
            <a:extLst>
              <a:ext uri="{FF2B5EF4-FFF2-40B4-BE49-F238E27FC236}">
                <a16:creationId xmlns:a16="http://schemas.microsoft.com/office/drawing/2014/main" id="{AC4A71BA-40BF-5B79-B8BE-CE5E78ECE8ED}"/>
              </a:ext>
            </a:extLst>
          </p:cNvPr>
          <p:cNvSpPr txBox="1">
            <a:spLocks/>
          </p:cNvSpPr>
          <p:nvPr/>
        </p:nvSpPr>
        <p:spPr>
          <a:xfrm>
            <a:off x="1333501" y="3693752"/>
            <a:ext cx="9620249" cy="140105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just"/>
            <a:r>
              <a:rPr lang="vi-VN" sz="4000" b="0">
                <a:solidFill>
                  <a:srgbClr val="C00000"/>
                </a:solidFill>
                <a:latin typeface="Calibri" panose="020F0502020204030204" pitchFamily="34" charset="0"/>
                <a:cs typeface="Calibri" panose="020F0502020204030204" pitchFamily="34" charset="0"/>
              </a:rPr>
              <a:t>Tác giả nói “Sáng vui đón tuổi lên mười/ Ngỡ như đất nước đẹp tươi lớn cùng.” </a:t>
            </a:r>
            <a:r>
              <a:rPr lang="vi-VN" sz="4000" b="0">
                <a:solidFill>
                  <a:srgbClr val="002060"/>
                </a:solidFill>
                <a:latin typeface="Calibri" panose="020F0502020204030204" pitchFamily="34" charset="0"/>
                <a:cs typeface="Calibri" panose="020F0502020204030204" pitchFamily="34" charset="0"/>
              </a:rPr>
              <a:t>vì vào buổi sáng ngày sinh nhật của bạn thiên nhiên rất tươi đẹp, bạn nhỏ cảm thấy như thiên nhiên dành tặng những món quà đặc biệt đó cho mình, để mình được lớn lên cùng thiên nhiên</a:t>
            </a:r>
            <a:endParaRPr lang="vi-VN" sz="4000" b="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76585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p:tgtEl>
                                          <p:spTgt spid="11"/>
                                        </p:tgtEl>
                                        <p:attrNameLst>
                                          <p:attrName>ppt_y</p:attrName>
                                        </p:attrNameLst>
                                      </p:cBhvr>
                                      <p:tavLst>
                                        <p:tav tm="0">
                                          <p:val>
                                            <p:strVal val="#ppt_y+#ppt_h*1.125000"/>
                                          </p:val>
                                        </p:tav>
                                        <p:tav tm="100000">
                                          <p:val>
                                            <p:strVal val="#ppt_y"/>
                                          </p:val>
                                        </p:tav>
                                      </p:tavLst>
                                    </p:anim>
                                    <p:animEffect transition="in" filter="wipe(up)">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4000" b="-40000"/>
          </a:stretch>
        </a:blipFill>
        <a:effectLst/>
      </p:bgPr>
    </p:bg>
    <p:spTree>
      <p:nvGrpSpPr>
        <p:cNvPr id="1" name=""/>
        <p:cNvGrpSpPr/>
        <p:nvPr/>
      </p:nvGrpSpPr>
      <p:grpSpPr>
        <a:xfrm>
          <a:off x="0" y="0"/>
          <a:ext cx="0" cy="0"/>
          <a:chOff x="0" y="0"/>
          <a:chExt cx="0" cy="0"/>
        </a:xfrm>
      </p:grpSpPr>
      <p:sp>
        <p:nvSpPr>
          <p:cNvPr id="5" name="TextBox 12">
            <a:extLst>
              <a:ext uri="{FF2B5EF4-FFF2-40B4-BE49-F238E27FC236}">
                <a16:creationId xmlns:a16="http://schemas.microsoft.com/office/drawing/2014/main" id="{39558897-5318-3EE5-0B83-D9C558818F0E}"/>
              </a:ext>
            </a:extLst>
          </p:cNvPr>
          <p:cNvSpPr txBox="1"/>
          <p:nvPr/>
        </p:nvSpPr>
        <p:spPr>
          <a:xfrm rot="21591154">
            <a:off x="83579" y="10250"/>
            <a:ext cx="10037472"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Ý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chính</a:t>
            </a: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của</a:t>
            </a: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đoạn</a:t>
            </a: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 2</a:t>
            </a:r>
          </a:p>
        </p:txBody>
      </p:sp>
      <p:sp>
        <p:nvSpPr>
          <p:cNvPr id="7" name="Hình chữ nhật: Góc Tròn 11">
            <a:extLst>
              <a:ext uri="{FF2B5EF4-FFF2-40B4-BE49-F238E27FC236}">
                <a16:creationId xmlns:a16="http://schemas.microsoft.com/office/drawing/2014/main" id="{CEB28ED2-8117-EC46-B05F-6F0AEA0DA4A2}"/>
              </a:ext>
            </a:extLst>
          </p:cNvPr>
          <p:cNvSpPr/>
          <p:nvPr/>
        </p:nvSpPr>
        <p:spPr>
          <a:xfrm>
            <a:off x="810325" y="2105025"/>
            <a:ext cx="11076875" cy="4417105"/>
          </a:xfrm>
          <a:custGeom>
            <a:avLst/>
            <a:gdLst>
              <a:gd name="connsiteX0" fmla="*/ 0 w 11076875"/>
              <a:gd name="connsiteY0" fmla="*/ 736199 h 4417105"/>
              <a:gd name="connsiteX1" fmla="*/ 736199 w 11076875"/>
              <a:gd name="connsiteY1" fmla="*/ 0 h 4417105"/>
              <a:gd name="connsiteX2" fmla="*/ 10340676 w 11076875"/>
              <a:gd name="connsiteY2" fmla="*/ 0 h 4417105"/>
              <a:gd name="connsiteX3" fmla="*/ 11076875 w 11076875"/>
              <a:gd name="connsiteY3" fmla="*/ 736199 h 4417105"/>
              <a:gd name="connsiteX4" fmla="*/ 11076875 w 11076875"/>
              <a:gd name="connsiteY4" fmla="*/ 3680906 h 4417105"/>
              <a:gd name="connsiteX5" fmla="*/ 10340676 w 11076875"/>
              <a:gd name="connsiteY5" fmla="*/ 4417105 h 4417105"/>
              <a:gd name="connsiteX6" fmla="*/ 736199 w 11076875"/>
              <a:gd name="connsiteY6" fmla="*/ 4417105 h 4417105"/>
              <a:gd name="connsiteX7" fmla="*/ 0 w 11076875"/>
              <a:gd name="connsiteY7" fmla="*/ 3680906 h 4417105"/>
              <a:gd name="connsiteX8" fmla="*/ 0 w 11076875"/>
              <a:gd name="connsiteY8" fmla="*/ 736199 h 441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6875" h="4417105" fill="none" extrusionOk="0">
                <a:moveTo>
                  <a:pt x="0" y="736199"/>
                </a:moveTo>
                <a:cubicBezTo>
                  <a:pt x="56515" y="288041"/>
                  <a:pt x="341067" y="23318"/>
                  <a:pt x="736199" y="0"/>
                </a:cubicBezTo>
                <a:cubicBezTo>
                  <a:pt x="2778715" y="-106144"/>
                  <a:pt x="5846366" y="-57456"/>
                  <a:pt x="10340676" y="0"/>
                </a:cubicBezTo>
                <a:cubicBezTo>
                  <a:pt x="10796924" y="26182"/>
                  <a:pt x="11149342" y="329946"/>
                  <a:pt x="11076875" y="736199"/>
                </a:cubicBezTo>
                <a:cubicBezTo>
                  <a:pt x="10932319" y="1996694"/>
                  <a:pt x="10968194" y="2894193"/>
                  <a:pt x="11076875" y="3680906"/>
                </a:cubicBezTo>
                <a:cubicBezTo>
                  <a:pt x="11107236" y="4130565"/>
                  <a:pt x="10756809" y="4387202"/>
                  <a:pt x="10340676" y="4417105"/>
                </a:cubicBezTo>
                <a:cubicBezTo>
                  <a:pt x="7543069" y="4388108"/>
                  <a:pt x="4102093" y="4343741"/>
                  <a:pt x="736199" y="4417105"/>
                </a:cubicBezTo>
                <a:cubicBezTo>
                  <a:pt x="337283" y="4404361"/>
                  <a:pt x="3994" y="4071094"/>
                  <a:pt x="0" y="3680906"/>
                </a:cubicBezTo>
                <a:cubicBezTo>
                  <a:pt x="-124905" y="2216084"/>
                  <a:pt x="-168306" y="1525804"/>
                  <a:pt x="0" y="736199"/>
                </a:cubicBezTo>
                <a:close/>
              </a:path>
              <a:path w="11076875" h="4417105" stroke="0" extrusionOk="0">
                <a:moveTo>
                  <a:pt x="0" y="736199"/>
                </a:moveTo>
                <a:cubicBezTo>
                  <a:pt x="43159" y="314953"/>
                  <a:pt x="303912" y="64354"/>
                  <a:pt x="736199" y="0"/>
                </a:cubicBezTo>
                <a:cubicBezTo>
                  <a:pt x="4802314" y="-6525"/>
                  <a:pt x="6650746" y="152743"/>
                  <a:pt x="10340676" y="0"/>
                </a:cubicBezTo>
                <a:cubicBezTo>
                  <a:pt x="10771726" y="12802"/>
                  <a:pt x="11073400" y="334646"/>
                  <a:pt x="11076875" y="736199"/>
                </a:cubicBezTo>
                <a:cubicBezTo>
                  <a:pt x="11064853" y="1700943"/>
                  <a:pt x="11156054" y="3138383"/>
                  <a:pt x="11076875" y="3680906"/>
                </a:cubicBezTo>
                <a:cubicBezTo>
                  <a:pt x="11140857" y="4081911"/>
                  <a:pt x="10699991" y="4470541"/>
                  <a:pt x="10340676" y="4417105"/>
                </a:cubicBezTo>
                <a:cubicBezTo>
                  <a:pt x="7546662" y="4530939"/>
                  <a:pt x="3439590" y="4416459"/>
                  <a:pt x="736199" y="4417105"/>
                </a:cubicBezTo>
                <a:cubicBezTo>
                  <a:pt x="340330" y="4440383"/>
                  <a:pt x="-10882" y="4026558"/>
                  <a:pt x="0" y="3680906"/>
                </a:cubicBezTo>
                <a:cubicBezTo>
                  <a:pt x="-119259" y="2593172"/>
                  <a:pt x="-86911" y="1564316"/>
                  <a:pt x="0" y="736199"/>
                </a:cubicBezTo>
                <a:close/>
              </a:path>
            </a:pathLst>
          </a:custGeom>
          <a:solidFill>
            <a:schemeClr val="bg1"/>
          </a:solidFill>
          <a:ln w="57150">
            <a:solidFill>
              <a:srgbClr val="002060"/>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2" descr="A cute girl charatce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4145" y="1638011"/>
            <a:ext cx="2857119" cy="5052419"/>
          </a:xfrm>
          <a:prstGeom prst="rect">
            <a:avLst/>
          </a:prstGeom>
          <a:noFill/>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FB35E11-806B-BABE-5376-699F05587491}"/>
              </a:ext>
            </a:extLst>
          </p:cNvPr>
          <p:cNvSpPr txBox="1"/>
          <p:nvPr/>
        </p:nvSpPr>
        <p:spPr>
          <a:xfrm>
            <a:off x="3276856" y="2905774"/>
            <a:ext cx="8104819" cy="2585323"/>
          </a:xfrm>
          <a:prstGeom prst="rect">
            <a:avLst/>
          </a:prstGeom>
          <a:noFill/>
        </p:spPr>
        <p:txBody>
          <a:bodyPr wrap="square" rtlCol="0">
            <a:spAutoFit/>
          </a:bodyPr>
          <a:lstStyle/>
          <a:p>
            <a:pPr lvl="0" algn="ctr"/>
            <a:r>
              <a:rPr lang="vi-VN" sz="5400" i="1">
                <a:solidFill>
                  <a:prstClr val="black"/>
                </a:solidFill>
                <a:latin typeface="Aptos" panose="02110004020202020204"/>
              </a:rPr>
              <a:t>Thiên nhiên, đất nước đẹp tươi như vui cùng bạn nhỏ đón tuổi lên mười.</a:t>
            </a:r>
            <a:endParaRPr kumimoji="0" lang="en-US" sz="5400" b="1" i="0" u="none" strike="noStrike" kern="1200" cap="none" spc="0" normalizeH="0" baseline="0" noProof="0" dirty="0">
              <a:ln>
                <a:noFill/>
              </a:ln>
              <a:solidFill>
                <a:srgbClr val="002060"/>
              </a:solidFill>
              <a:effectLst/>
              <a:uLnTx/>
              <a:uFillTx/>
              <a:latin typeface="Aptos" panose="02110004020202020204"/>
            </a:endParaRPr>
          </a:p>
        </p:txBody>
      </p:sp>
      <p:pic>
        <p:nvPicPr>
          <p:cNvPr id="10" name="Picture 9">
            <a:extLst>
              <a:ext uri="{FF2B5EF4-FFF2-40B4-BE49-F238E27FC236}">
                <a16:creationId xmlns:a16="http://schemas.microsoft.com/office/drawing/2014/main" id="{5396340D-F7FC-5D06-C340-CA96023E2751}"/>
              </a:ext>
            </a:extLst>
          </p:cNvPr>
          <p:cNvPicPr>
            <a:picLocks noChangeAspect="1"/>
          </p:cNvPicPr>
          <p:nvPr/>
        </p:nvPicPr>
        <p:blipFill>
          <a:blip r:embed="rId4"/>
          <a:stretch>
            <a:fillRect/>
          </a:stretch>
        </p:blipFill>
        <p:spPr>
          <a:xfrm rot="1370500">
            <a:off x="11003407" y="5803654"/>
            <a:ext cx="931388" cy="931388"/>
          </a:xfrm>
          <a:prstGeom prst="rect">
            <a:avLst/>
          </a:prstGeom>
        </p:spPr>
      </p:pic>
    </p:spTree>
    <p:extLst>
      <p:ext uri="{BB962C8B-B14F-4D97-AF65-F5344CB8AC3E}">
        <p14:creationId xmlns:p14="http://schemas.microsoft.com/office/powerpoint/2010/main" val="41346180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p:tgtEl>
                                          <p:spTgt spid="9"/>
                                        </p:tgtEl>
                                        <p:attrNameLst>
                                          <p:attrName>ppt_y</p:attrName>
                                        </p:attrNameLst>
                                      </p:cBhvr>
                                      <p:tavLst>
                                        <p:tav tm="0">
                                          <p:val>
                                            <p:strVal val="#ppt_y+#ppt_h*1.125000"/>
                                          </p:val>
                                        </p:tav>
                                        <p:tav tm="100000">
                                          <p:val>
                                            <p:strVal val="#ppt_y"/>
                                          </p:val>
                                        </p:tav>
                                      </p:tavLst>
                                    </p:anim>
                                    <p:animEffect transition="in" filter="wipe(up)">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4000" b="-40000"/>
          </a:stretch>
        </a:blipFill>
        <a:effectLst/>
      </p:bgPr>
    </p:bg>
    <p:spTree>
      <p:nvGrpSpPr>
        <p:cNvPr id="1" name=""/>
        <p:cNvGrpSpPr/>
        <p:nvPr/>
      </p:nvGrpSpPr>
      <p:grpSpPr>
        <a:xfrm>
          <a:off x="0" y="0"/>
          <a:ext cx="0" cy="0"/>
          <a:chOff x="0" y="0"/>
          <a:chExt cx="0" cy="0"/>
        </a:xfrm>
      </p:grpSpPr>
      <p:sp>
        <p:nvSpPr>
          <p:cNvPr id="5" name="TextBox 12">
            <a:extLst>
              <a:ext uri="{FF2B5EF4-FFF2-40B4-BE49-F238E27FC236}">
                <a16:creationId xmlns:a16="http://schemas.microsoft.com/office/drawing/2014/main" id="{39558897-5318-3EE5-0B83-D9C558818F0E}"/>
              </a:ext>
            </a:extLst>
          </p:cNvPr>
          <p:cNvSpPr txBox="1"/>
          <p:nvPr/>
        </p:nvSpPr>
        <p:spPr>
          <a:xfrm rot="21591154">
            <a:off x="522117" y="3270"/>
            <a:ext cx="10037472" cy="1107996"/>
          </a:xfrm>
          <a:prstGeom prst="rect">
            <a:avLst/>
          </a:prstGeom>
          <a:noFill/>
        </p:spPr>
        <p:txBody>
          <a:bodyPr wrap="square" rtlCol="0">
            <a:spAutoFit/>
          </a:bodyPr>
          <a:lstStyle/>
          <a:p>
            <a:pPr algn="ct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Nội</a:t>
            </a:r>
            <a:r>
              <a:rPr lang="en-US" sz="6600" dirty="0">
                <a:ln w="0"/>
                <a:solidFill>
                  <a:srgbClr val="C00000"/>
                </a:solidFill>
                <a:latin typeface="UTM Edwardian" panose="02040603050506020204" pitchFamily="18" charset="0"/>
                <a:ea typeface="LNTH-LuoLuoNotangYuanTi 1" pitchFamily="2" charset="-128"/>
                <a:cs typeface="LNTH-LuoLuoNotangYuanTi 1" pitchFamily="2" charset="-128"/>
              </a:rPr>
              <a:t> dung </a:t>
            </a: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chính</a:t>
            </a:r>
            <a:r>
              <a:rPr lang="en-US" sz="66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của</a:t>
            </a:r>
            <a:r>
              <a:rPr lang="en-US" sz="66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bài</a:t>
            </a:r>
            <a:r>
              <a:rPr lang="en-US" sz="66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đọc</a:t>
            </a:r>
            <a:endParaRPr lang="en-US" sz="6600" dirty="0">
              <a:ln w="0"/>
              <a:solidFill>
                <a:srgbClr val="C00000"/>
              </a:solidFill>
              <a:latin typeface="UTM Edwardian" panose="02040603050506020204" pitchFamily="18" charset="0"/>
              <a:ea typeface="LNTH-LuoLuoNotangYuanTi 1" pitchFamily="2" charset="-128"/>
              <a:cs typeface="LNTH-LuoLuoNotangYuanTi 1" pitchFamily="2" charset="-128"/>
            </a:endParaRPr>
          </a:p>
        </p:txBody>
      </p:sp>
      <p:sp>
        <p:nvSpPr>
          <p:cNvPr id="7" name="Hình chữ nhật: Góc Tròn 11">
            <a:extLst>
              <a:ext uri="{FF2B5EF4-FFF2-40B4-BE49-F238E27FC236}">
                <a16:creationId xmlns:a16="http://schemas.microsoft.com/office/drawing/2014/main" id="{CEB28ED2-8117-EC46-B05F-6F0AEA0DA4A2}"/>
              </a:ext>
            </a:extLst>
          </p:cNvPr>
          <p:cNvSpPr/>
          <p:nvPr/>
        </p:nvSpPr>
        <p:spPr>
          <a:xfrm>
            <a:off x="810325" y="2105025"/>
            <a:ext cx="11076875" cy="4417105"/>
          </a:xfrm>
          <a:custGeom>
            <a:avLst/>
            <a:gdLst>
              <a:gd name="connsiteX0" fmla="*/ 0 w 11076875"/>
              <a:gd name="connsiteY0" fmla="*/ 736199 h 4417105"/>
              <a:gd name="connsiteX1" fmla="*/ 736199 w 11076875"/>
              <a:gd name="connsiteY1" fmla="*/ 0 h 4417105"/>
              <a:gd name="connsiteX2" fmla="*/ 10340676 w 11076875"/>
              <a:gd name="connsiteY2" fmla="*/ 0 h 4417105"/>
              <a:gd name="connsiteX3" fmla="*/ 11076875 w 11076875"/>
              <a:gd name="connsiteY3" fmla="*/ 736199 h 4417105"/>
              <a:gd name="connsiteX4" fmla="*/ 11076875 w 11076875"/>
              <a:gd name="connsiteY4" fmla="*/ 3680906 h 4417105"/>
              <a:gd name="connsiteX5" fmla="*/ 10340676 w 11076875"/>
              <a:gd name="connsiteY5" fmla="*/ 4417105 h 4417105"/>
              <a:gd name="connsiteX6" fmla="*/ 736199 w 11076875"/>
              <a:gd name="connsiteY6" fmla="*/ 4417105 h 4417105"/>
              <a:gd name="connsiteX7" fmla="*/ 0 w 11076875"/>
              <a:gd name="connsiteY7" fmla="*/ 3680906 h 4417105"/>
              <a:gd name="connsiteX8" fmla="*/ 0 w 11076875"/>
              <a:gd name="connsiteY8" fmla="*/ 736199 h 441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6875" h="4417105" fill="none" extrusionOk="0">
                <a:moveTo>
                  <a:pt x="0" y="736199"/>
                </a:moveTo>
                <a:cubicBezTo>
                  <a:pt x="56515" y="288041"/>
                  <a:pt x="341067" y="23318"/>
                  <a:pt x="736199" y="0"/>
                </a:cubicBezTo>
                <a:cubicBezTo>
                  <a:pt x="2778715" y="-106144"/>
                  <a:pt x="5846366" y="-57456"/>
                  <a:pt x="10340676" y="0"/>
                </a:cubicBezTo>
                <a:cubicBezTo>
                  <a:pt x="10796924" y="26182"/>
                  <a:pt x="11149342" y="329946"/>
                  <a:pt x="11076875" y="736199"/>
                </a:cubicBezTo>
                <a:cubicBezTo>
                  <a:pt x="10932319" y="1996694"/>
                  <a:pt x="10968194" y="2894193"/>
                  <a:pt x="11076875" y="3680906"/>
                </a:cubicBezTo>
                <a:cubicBezTo>
                  <a:pt x="11107236" y="4130565"/>
                  <a:pt x="10756809" y="4387202"/>
                  <a:pt x="10340676" y="4417105"/>
                </a:cubicBezTo>
                <a:cubicBezTo>
                  <a:pt x="7543069" y="4388108"/>
                  <a:pt x="4102093" y="4343741"/>
                  <a:pt x="736199" y="4417105"/>
                </a:cubicBezTo>
                <a:cubicBezTo>
                  <a:pt x="337283" y="4404361"/>
                  <a:pt x="3994" y="4071094"/>
                  <a:pt x="0" y="3680906"/>
                </a:cubicBezTo>
                <a:cubicBezTo>
                  <a:pt x="-124905" y="2216084"/>
                  <a:pt x="-168306" y="1525804"/>
                  <a:pt x="0" y="736199"/>
                </a:cubicBezTo>
                <a:close/>
              </a:path>
              <a:path w="11076875" h="4417105" stroke="0" extrusionOk="0">
                <a:moveTo>
                  <a:pt x="0" y="736199"/>
                </a:moveTo>
                <a:cubicBezTo>
                  <a:pt x="43159" y="314953"/>
                  <a:pt x="303912" y="64354"/>
                  <a:pt x="736199" y="0"/>
                </a:cubicBezTo>
                <a:cubicBezTo>
                  <a:pt x="4802314" y="-6525"/>
                  <a:pt x="6650746" y="152743"/>
                  <a:pt x="10340676" y="0"/>
                </a:cubicBezTo>
                <a:cubicBezTo>
                  <a:pt x="10771726" y="12802"/>
                  <a:pt x="11073400" y="334646"/>
                  <a:pt x="11076875" y="736199"/>
                </a:cubicBezTo>
                <a:cubicBezTo>
                  <a:pt x="11064853" y="1700943"/>
                  <a:pt x="11156054" y="3138383"/>
                  <a:pt x="11076875" y="3680906"/>
                </a:cubicBezTo>
                <a:cubicBezTo>
                  <a:pt x="11140857" y="4081911"/>
                  <a:pt x="10699991" y="4470541"/>
                  <a:pt x="10340676" y="4417105"/>
                </a:cubicBezTo>
                <a:cubicBezTo>
                  <a:pt x="7546662" y="4530939"/>
                  <a:pt x="3439590" y="4416459"/>
                  <a:pt x="736199" y="4417105"/>
                </a:cubicBezTo>
                <a:cubicBezTo>
                  <a:pt x="340330" y="4440383"/>
                  <a:pt x="-10882" y="4026558"/>
                  <a:pt x="0" y="3680906"/>
                </a:cubicBezTo>
                <a:cubicBezTo>
                  <a:pt x="-119259" y="2593172"/>
                  <a:pt x="-86911" y="1564316"/>
                  <a:pt x="0" y="736199"/>
                </a:cubicBezTo>
                <a:close/>
              </a:path>
            </a:pathLst>
          </a:custGeom>
          <a:solidFill>
            <a:schemeClr val="bg1"/>
          </a:solidFill>
          <a:ln w="57150">
            <a:solidFill>
              <a:srgbClr val="002060"/>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A cute girl charatce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4145" y="1638011"/>
            <a:ext cx="2857119" cy="5052419"/>
          </a:xfrm>
          <a:prstGeom prst="rect">
            <a:avLst/>
          </a:prstGeom>
          <a:noFill/>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FB35E11-806B-BABE-5376-699F05587491}"/>
              </a:ext>
            </a:extLst>
          </p:cNvPr>
          <p:cNvSpPr txBox="1"/>
          <p:nvPr/>
        </p:nvSpPr>
        <p:spPr>
          <a:xfrm>
            <a:off x="3455715" y="2386697"/>
            <a:ext cx="7693232" cy="3785652"/>
          </a:xfrm>
          <a:prstGeom prst="rect">
            <a:avLst/>
          </a:prstGeom>
          <a:noFill/>
        </p:spPr>
        <p:txBody>
          <a:bodyPr wrap="square" rtlCol="0">
            <a:spAutoFit/>
          </a:bodyPr>
          <a:lstStyle/>
          <a:p>
            <a:pPr algn="just"/>
            <a:r>
              <a:rPr lang="vi-VN" sz="6000">
                <a:latin typeface="Calibri" panose="020F0502020204030204" pitchFamily="34" charset="0"/>
                <a:cs typeface="Calibri" panose="020F0502020204030204" pitchFamily="34" charset="0"/>
              </a:rPr>
              <a:t> Thiên nhiên, đất trời mùa thu như cùng mừng tuổi lên mười với bạn nhỏ. </a:t>
            </a:r>
            <a:endParaRPr lang="en-US" sz="4000" b="1" dirty="0">
              <a:solidFill>
                <a:srgbClr val="002060"/>
              </a:solidFill>
            </a:endParaRPr>
          </a:p>
        </p:txBody>
      </p:sp>
      <p:pic>
        <p:nvPicPr>
          <p:cNvPr id="10" name="Picture 9">
            <a:extLst>
              <a:ext uri="{FF2B5EF4-FFF2-40B4-BE49-F238E27FC236}">
                <a16:creationId xmlns:a16="http://schemas.microsoft.com/office/drawing/2014/main" id="{5396340D-F7FC-5D06-C340-CA96023E2751}"/>
              </a:ext>
            </a:extLst>
          </p:cNvPr>
          <p:cNvPicPr>
            <a:picLocks noChangeAspect="1"/>
          </p:cNvPicPr>
          <p:nvPr/>
        </p:nvPicPr>
        <p:blipFill>
          <a:blip r:embed="rId4"/>
          <a:stretch>
            <a:fillRect/>
          </a:stretch>
        </p:blipFill>
        <p:spPr>
          <a:xfrm rot="1370500">
            <a:off x="11003407" y="5803654"/>
            <a:ext cx="931388" cy="931388"/>
          </a:xfrm>
          <a:prstGeom prst="rect">
            <a:avLst/>
          </a:prstGeom>
        </p:spPr>
      </p:pic>
    </p:spTree>
    <p:extLst>
      <p:ext uri="{BB962C8B-B14F-4D97-AF65-F5344CB8AC3E}">
        <p14:creationId xmlns:p14="http://schemas.microsoft.com/office/powerpoint/2010/main" val="16985994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p:tgtEl>
                                          <p:spTgt spid="9"/>
                                        </p:tgtEl>
                                        <p:attrNameLst>
                                          <p:attrName>ppt_y</p:attrName>
                                        </p:attrNameLst>
                                      </p:cBhvr>
                                      <p:tavLst>
                                        <p:tav tm="0">
                                          <p:val>
                                            <p:strVal val="#ppt_y+#ppt_h*1.125000"/>
                                          </p:val>
                                        </p:tav>
                                        <p:tav tm="100000">
                                          <p:val>
                                            <p:strVal val="#ppt_y"/>
                                          </p:val>
                                        </p:tav>
                                      </p:tavLst>
                                    </p:anim>
                                    <p:animEffect transition="in" filter="wipe(up)">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4000" b="-40000"/>
          </a:stretch>
        </a:blipFill>
        <a:effectLst/>
      </p:bgPr>
    </p:bg>
    <p:spTree>
      <p:nvGrpSpPr>
        <p:cNvPr id="1" name=""/>
        <p:cNvGrpSpPr/>
        <p:nvPr/>
      </p:nvGrpSpPr>
      <p:grpSpPr>
        <a:xfrm>
          <a:off x="0" y="0"/>
          <a:ext cx="0" cy="0"/>
          <a:chOff x="0" y="0"/>
          <a:chExt cx="0" cy="0"/>
        </a:xfrm>
      </p:grpSpPr>
      <p:sp>
        <p:nvSpPr>
          <p:cNvPr id="5" name="TextBox 12">
            <a:extLst>
              <a:ext uri="{FF2B5EF4-FFF2-40B4-BE49-F238E27FC236}">
                <a16:creationId xmlns:a16="http://schemas.microsoft.com/office/drawing/2014/main" id="{39558897-5318-3EE5-0B83-D9C558818F0E}"/>
              </a:ext>
            </a:extLst>
          </p:cNvPr>
          <p:cNvSpPr txBox="1"/>
          <p:nvPr/>
        </p:nvSpPr>
        <p:spPr>
          <a:xfrm rot="21591154">
            <a:off x="1077262" y="348782"/>
            <a:ext cx="10037472"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Ý nghĩa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của</a:t>
            </a: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bài</a:t>
            </a:r>
            <a:r>
              <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 </a:t>
            </a:r>
            <a:r>
              <a:rPr kumimoji="0" lang="en-US" sz="8800" b="0" i="0" u="none" strike="noStrike" kern="1200" cap="none" spc="0" normalizeH="0" baseline="0" noProof="0" dirty="0" err="1">
                <a:ln w="0"/>
                <a:solidFill>
                  <a:srgbClr val="C00000"/>
                </a:solidFill>
                <a:effectLst/>
                <a:uLnTx/>
                <a:uFillTx/>
                <a:latin typeface="UTM Edwardian" panose="02040603050506020204" pitchFamily="18" charset="0"/>
                <a:ea typeface="LNTH-LuoLuoNotangYuanTi 1" pitchFamily="2" charset="-128"/>
                <a:cs typeface="LNTH-LuoLuoNotangYuanTi 1" pitchFamily="2" charset="-128"/>
              </a:rPr>
              <a:t>đọc</a:t>
            </a:r>
            <a:endParaRPr kumimoji="0" lang="en-US" sz="8800" b="0" i="0" u="none" strike="noStrike" kern="1200" cap="none" spc="0" normalizeH="0" baseline="0" noProof="0" dirty="0">
              <a:ln w="0"/>
              <a:solidFill>
                <a:srgbClr val="C00000"/>
              </a:solidFill>
              <a:effectLst/>
              <a:uLnTx/>
              <a:uFillTx/>
              <a:latin typeface="UTM Edwardian" panose="02040603050506020204" pitchFamily="18" charset="0"/>
              <a:ea typeface="LNTH-LuoLuoNotangYuanTi 1" pitchFamily="2" charset="-128"/>
              <a:cs typeface="LNTH-LuoLuoNotangYuanTi 1" pitchFamily="2" charset="-128"/>
            </a:endParaRPr>
          </a:p>
        </p:txBody>
      </p:sp>
      <p:sp>
        <p:nvSpPr>
          <p:cNvPr id="7" name="Hình chữ nhật: Góc Tròn 11">
            <a:extLst>
              <a:ext uri="{FF2B5EF4-FFF2-40B4-BE49-F238E27FC236}">
                <a16:creationId xmlns:a16="http://schemas.microsoft.com/office/drawing/2014/main" id="{CEB28ED2-8117-EC46-B05F-6F0AEA0DA4A2}"/>
              </a:ext>
            </a:extLst>
          </p:cNvPr>
          <p:cNvSpPr/>
          <p:nvPr/>
        </p:nvSpPr>
        <p:spPr>
          <a:xfrm>
            <a:off x="810325" y="2105025"/>
            <a:ext cx="11076875" cy="4417105"/>
          </a:xfrm>
          <a:custGeom>
            <a:avLst/>
            <a:gdLst>
              <a:gd name="connsiteX0" fmla="*/ 0 w 11076875"/>
              <a:gd name="connsiteY0" fmla="*/ 736199 h 4417105"/>
              <a:gd name="connsiteX1" fmla="*/ 736199 w 11076875"/>
              <a:gd name="connsiteY1" fmla="*/ 0 h 4417105"/>
              <a:gd name="connsiteX2" fmla="*/ 10340676 w 11076875"/>
              <a:gd name="connsiteY2" fmla="*/ 0 h 4417105"/>
              <a:gd name="connsiteX3" fmla="*/ 11076875 w 11076875"/>
              <a:gd name="connsiteY3" fmla="*/ 736199 h 4417105"/>
              <a:gd name="connsiteX4" fmla="*/ 11076875 w 11076875"/>
              <a:gd name="connsiteY4" fmla="*/ 3680906 h 4417105"/>
              <a:gd name="connsiteX5" fmla="*/ 10340676 w 11076875"/>
              <a:gd name="connsiteY5" fmla="*/ 4417105 h 4417105"/>
              <a:gd name="connsiteX6" fmla="*/ 736199 w 11076875"/>
              <a:gd name="connsiteY6" fmla="*/ 4417105 h 4417105"/>
              <a:gd name="connsiteX7" fmla="*/ 0 w 11076875"/>
              <a:gd name="connsiteY7" fmla="*/ 3680906 h 4417105"/>
              <a:gd name="connsiteX8" fmla="*/ 0 w 11076875"/>
              <a:gd name="connsiteY8" fmla="*/ 736199 h 441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6875" h="4417105" fill="none" extrusionOk="0">
                <a:moveTo>
                  <a:pt x="0" y="736199"/>
                </a:moveTo>
                <a:cubicBezTo>
                  <a:pt x="56515" y="288041"/>
                  <a:pt x="341067" y="23318"/>
                  <a:pt x="736199" y="0"/>
                </a:cubicBezTo>
                <a:cubicBezTo>
                  <a:pt x="2778715" y="-106144"/>
                  <a:pt x="5846366" y="-57456"/>
                  <a:pt x="10340676" y="0"/>
                </a:cubicBezTo>
                <a:cubicBezTo>
                  <a:pt x="10796924" y="26182"/>
                  <a:pt x="11149342" y="329946"/>
                  <a:pt x="11076875" y="736199"/>
                </a:cubicBezTo>
                <a:cubicBezTo>
                  <a:pt x="10932319" y="1996694"/>
                  <a:pt x="10968194" y="2894193"/>
                  <a:pt x="11076875" y="3680906"/>
                </a:cubicBezTo>
                <a:cubicBezTo>
                  <a:pt x="11107236" y="4130565"/>
                  <a:pt x="10756809" y="4387202"/>
                  <a:pt x="10340676" y="4417105"/>
                </a:cubicBezTo>
                <a:cubicBezTo>
                  <a:pt x="7543069" y="4388108"/>
                  <a:pt x="4102093" y="4343741"/>
                  <a:pt x="736199" y="4417105"/>
                </a:cubicBezTo>
                <a:cubicBezTo>
                  <a:pt x="337283" y="4404361"/>
                  <a:pt x="3994" y="4071094"/>
                  <a:pt x="0" y="3680906"/>
                </a:cubicBezTo>
                <a:cubicBezTo>
                  <a:pt x="-124905" y="2216084"/>
                  <a:pt x="-168306" y="1525804"/>
                  <a:pt x="0" y="736199"/>
                </a:cubicBezTo>
                <a:close/>
              </a:path>
              <a:path w="11076875" h="4417105" stroke="0" extrusionOk="0">
                <a:moveTo>
                  <a:pt x="0" y="736199"/>
                </a:moveTo>
                <a:cubicBezTo>
                  <a:pt x="43159" y="314953"/>
                  <a:pt x="303912" y="64354"/>
                  <a:pt x="736199" y="0"/>
                </a:cubicBezTo>
                <a:cubicBezTo>
                  <a:pt x="4802314" y="-6525"/>
                  <a:pt x="6650746" y="152743"/>
                  <a:pt x="10340676" y="0"/>
                </a:cubicBezTo>
                <a:cubicBezTo>
                  <a:pt x="10771726" y="12802"/>
                  <a:pt x="11073400" y="334646"/>
                  <a:pt x="11076875" y="736199"/>
                </a:cubicBezTo>
                <a:cubicBezTo>
                  <a:pt x="11064853" y="1700943"/>
                  <a:pt x="11156054" y="3138383"/>
                  <a:pt x="11076875" y="3680906"/>
                </a:cubicBezTo>
                <a:cubicBezTo>
                  <a:pt x="11140857" y="4081911"/>
                  <a:pt x="10699991" y="4470541"/>
                  <a:pt x="10340676" y="4417105"/>
                </a:cubicBezTo>
                <a:cubicBezTo>
                  <a:pt x="7546662" y="4530939"/>
                  <a:pt x="3439590" y="4416459"/>
                  <a:pt x="736199" y="4417105"/>
                </a:cubicBezTo>
                <a:cubicBezTo>
                  <a:pt x="340330" y="4440383"/>
                  <a:pt x="-10882" y="4026558"/>
                  <a:pt x="0" y="3680906"/>
                </a:cubicBezTo>
                <a:cubicBezTo>
                  <a:pt x="-119259" y="2593172"/>
                  <a:pt x="-86911" y="1564316"/>
                  <a:pt x="0" y="736199"/>
                </a:cubicBezTo>
                <a:close/>
              </a:path>
            </a:pathLst>
          </a:custGeom>
          <a:solidFill>
            <a:schemeClr val="bg1"/>
          </a:solidFill>
          <a:ln w="57150">
            <a:solidFill>
              <a:srgbClr val="002060"/>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2" descr="A cute girl charatce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4145" y="1638011"/>
            <a:ext cx="2857119" cy="5052419"/>
          </a:xfrm>
          <a:prstGeom prst="rect">
            <a:avLst/>
          </a:prstGeom>
          <a:noFill/>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FB35E11-806B-BABE-5376-699F05587491}"/>
              </a:ext>
            </a:extLst>
          </p:cNvPr>
          <p:cNvSpPr txBox="1"/>
          <p:nvPr/>
        </p:nvSpPr>
        <p:spPr>
          <a:xfrm>
            <a:off x="3287305" y="2640726"/>
            <a:ext cx="7693232"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Ca ngợi niềm vui hồn nhiên, trong trẻo của tuổi thơ vào sinh nhật mười tuổi. </a:t>
            </a:r>
            <a:endParaRPr kumimoji="0" lang="en-US" sz="3200" b="1" i="0" u="none" strike="noStrike" kern="1200" cap="none" spc="0" normalizeH="0" baseline="0" noProof="0" dirty="0">
              <a:ln>
                <a:noFill/>
              </a:ln>
              <a:solidFill>
                <a:srgbClr val="002060"/>
              </a:solidFill>
              <a:effectLst/>
              <a:uLnTx/>
              <a:uFillTx/>
              <a:latin typeface="Aptos" panose="02110004020202020204"/>
              <a:ea typeface="+mn-ea"/>
              <a:cs typeface="+mn-cs"/>
            </a:endParaRPr>
          </a:p>
        </p:txBody>
      </p:sp>
      <p:pic>
        <p:nvPicPr>
          <p:cNvPr id="10" name="Picture 9">
            <a:extLst>
              <a:ext uri="{FF2B5EF4-FFF2-40B4-BE49-F238E27FC236}">
                <a16:creationId xmlns:a16="http://schemas.microsoft.com/office/drawing/2014/main" id="{5396340D-F7FC-5D06-C340-CA96023E2751}"/>
              </a:ext>
            </a:extLst>
          </p:cNvPr>
          <p:cNvPicPr>
            <a:picLocks noChangeAspect="1"/>
          </p:cNvPicPr>
          <p:nvPr/>
        </p:nvPicPr>
        <p:blipFill>
          <a:blip r:embed="rId4"/>
          <a:stretch>
            <a:fillRect/>
          </a:stretch>
        </p:blipFill>
        <p:spPr>
          <a:xfrm rot="1370500">
            <a:off x="11003407" y="5803654"/>
            <a:ext cx="931388" cy="931388"/>
          </a:xfrm>
          <a:prstGeom prst="rect">
            <a:avLst/>
          </a:prstGeom>
        </p:spPr>
      </p:pic>
    </p:spTree>
    <p:extLst>
      <p:ext uri="{BB962C8B-B14F-4D97-AF65-F5344CB8AC3E}">
        <p14:creationId xmlns:p14="http://schemas.microsoft.com/office/powerpoint/2010/main" val="28531567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p:tgtEl>
                                          <p:spTgt spid="9"/>
                                        </p:tgtEl>
                                        <p:attrNameLst>
                                          <p:attrName>ppt_y</p:attrName>
                                        </p:attrNameLst>
                                      </p:cBhvr>
                                      <p:tavLst>
                                        <p:tav tm="0">
                                          <p:val>
                                            <p:strVal val="#ppt_y+#ppt_h*1.125000"/>
                                          </p:val>
                                        </p:tav>
                                        <p:tav tm="100000">
                                          <p:val>
                                            <p:strVal val="#ppt_y"/>
                                          </p:val>
                                        </p:tav>
                                      </p:tavLst>
                                    </p:anim>
                                    <p:animEffect transition="in" filter="wipe(up)">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grpSp>
        <p:nvGrpSpPr>
          <p:cNvPr id="37" name="Group 36"/>
          <p:cNvGrpSpPr/>
          <p:nvPr/>
        </p:nvGrpSpPr>
        <p:grpSpPr>
          <a:xfrm>
            <a:off x="206991" y="529145"/>
            <a:ext cx="11798300" cy="5985469"/>
            <a:chOff x="196850" y="158750"/>
            <a:chExt cx="11798300" cy="6540500"/>
          </a:xfrm>
        </p:grpSpPr>
        <p:sp>
          <p:nvSpPr>
            <p:cNvPr id="38" name="Rounded Rectangle 37"/>
            <p:cNvSpPr/>
            <p:nvPr/>
          </p:nvSpPr>
          <p:spPr>
            <a:xfrm>
              <a:off x="196850" y="158750"/>
              <a:ext cx="11798300" cy="6540500"/>
            </a:xfrm>
            <a:prstGeom prst="roundRect">
              <a:avLst>
                <a:gd name="adj" fmla="val 7867"/>
              </a:avLst>
            </a:prstGeom>
            <a:solidFill>
              <a:schemeClr val="bg1">
                <a:alpha val="8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p:nvSpPr>
          <p:spPr>
            <a:xfrm>
              <a:off x="349250" y="304800"/>
              <a:ext cx="11474450" cy="6273800"/>
            </a:xfrm>
            <a:prstGeom prst="roundRect">
              <a:avLst>
                <a:gd name="adj" fmla="val 7867"/>
              </a:avLst>
            </a:prstGeom>
            <a:solidFill>
              <a:schemeClr val="bg1">
                <a:alpha val="61000"/>
              </a:schemeClr>
            </a:solidFill>
            <a:ln w="28575">
              <a:solidFill>
                <a:srgbClr val="BDE3F8"/>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p:cNvGrpSpPr/>
          <p:nvPr/>
        </p:nvGrpSpPr>
        <p:grpSpPr>
          <a:xfrm>
            <a:off x="1234244" y="985568"/>
            <a:ext cx="9035289" cy="1455480"/>
            <a:chOff x="1645027" y="749938"/>
            <a:chExt cx="7870388" cy="1278193"/>
          </a:xfrm>
        </p:grpSpPr>
        <p:sp>
          <p:nvSpPr>
            <p:cNvPr id="41" name="TextBox 40"/>
            <p:cNvSpPr txBox="1"/>
            <p:nvPr/>
          </p:nvSpPr>
          <p:spPr>
            <a:xfrm>
              <a:off x="1717075" y="749938"/>
              <a:ext cx="7798340" cy="627987"/>
            </a:xfrm>
            <a:prstGeom prst="roundRect">
              <a:avLst/>
            </a:prstGeom>
            <a:solidFill>
              <a:schemeClr val="accent2">
                <a:lumMod val="40000"/>
                <a:lumOff val="60000"/>
              </a:schemeClr>
            </a:solidFill>
            <a:ln w="28575">
              <a:solidFill>
                <a:schemeClr val="accent2"/>
              </a:solidFill>
              <a:prstDash val="dash"/>
            </a:ln>
          </p:spPr>
          <p:txBody>
            <a:bodyPr wrap="square" rtlCol="0">
              <a:spAutoFit/>
            </a:bodyPr>
            <a:lstStyle/>
            <a:p>
              <a:endParaRPr lang="en-US" sz="3600" dirty="0">
                <a:latin typeface="Calibri" panose="020F0502020204030204" pitchFamily="34" charset="0"/>
              </a:endParaRPr>
            </a:p>
          </p:txBody>
        </p:sp>
        <p:sp>
          <p:nvSpPr>
            <p:cNvPr id="42" name="TextBox 41"/>
            <p:cNvSpPr txBox="1"/>
            <p:nvPr/>
          </p:nvSpPr>
          <p:spPr>
            <a:xfrm>
              <a:off x="1645027" y="861870"/>
              <a:ext cx="7870388" cy="1166261"/>
            </a:xfrm>
            <a:prstGeom prst="roundRect">
              <a:avLst/>
            </a:prstGeom>
            <a:solidFill>
              <a:schemeClr val="accent2">
                <a:lumMod val="20000"/>
                <a:lumOff val="80000"/>
              </a:schemeClr>
            </a:solidFill>
            <a:ln>
              <a:solidFill>
                <a:schemeClr val="accent2"/>
              </a:solidFill>
            </a:ln>
          </p:spPr>
          <p:txBody>
            <a:bodyPr wrap="square" rtlCol="0">
              <a:spAutoFit/>
            </a:bodyPr>
            <a:lstStyle/>
            <a:p>
              <a:pPr algn="ctr"/>
              <a:r>
                <a:rPr lang="vi-VN" sz="3600">
                  <a:latin typeface="Calibri" panose="020F0502020204030204" pitchFamily="34" charset="0"/>
                </a:rPr>
                <a:t>Nói về một niềm vui của em trong ngày sinh nhật hoặc một dịp</a:t>
              </a:r>
              <a:r>
                <a:rPr lang="en-US" sz="3600">
                  <a:latin typeface="Calibri" panose="020F0502020204030204" pitchFamily="34" charset="0"/>
                </a:rPr>
                <a:t> </a:t>
              </a:r>
              <a:r>
                <a:rPr lang="vi-VN" sz="3600">
                  <a:latin typeface="Calibri" panose="020F0502020204030204" pitchFamily="34" charset="0"/>
                </a:rPr>
                <a:t>đặc biệt.</a:t>
              </a:r>
              <a:endParaRPr lang="en-US" sz="3600" dirty="0">
                <a:latin typeface="Calibri" panose="020F0502020204030204" pitchFamily="34" charset="0"/>
              </a:endParaRPr>
            </a:p>
          </p:txBody>
        </p:sp>
      </p:grpSp>
      <p:sp>
        <p:nvSpPr>
          <p:cNvPr id="43" name="Cloud 42"/>
          <p:cNvSpPr/>
          <p:nvPr/>
        </p:nvSpPr>
        <p:spPr>
          <a:xfrm>
            <a:off x="3361196" y="2891272"/>
            <a:ext cx="4756435" cy="3030942"/>
          </a:xfrm>
          <a:prstGeom prst="cloud">
            <a:avLst/>
          </a:prstGeom>
          <a:solidFill>
            <a:schemeClr val="bg1"/>
          </a:solidFill>
          <a:effectLst>
            <a:glow rad="101600">
              <a:schemeClr val="bg2">
                <a:lumMod val="75000"/>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2" descr="Free vector women talking with blank spac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8333" b="100000" l="41693" r="61502"/>
                    </a14:imgEffect>
                  </a14:imgLayer>
                </a14:imgProps>
              </a:ext>
              <a:ext uri="{28A0092B-C50C-407E-A947-70E740481C1C}">
                <a14:useLocalDpi xmlns:a14="http://schemas.microsoft.com/office/drawing/2010/main" val="0"/>
              </a:ext>
            </a:extLst>
          </a:blip>
          <a:srcRect l="42630" t="54143" r="36360"/>
          <a:stretch/>
        </p:blipFill>
        <p:spPr bwMode="auto">
          <a:xfrm flipH="1">
            <a:off x="4519911" y="3941760"/>
            <a:ext cx="957226" cy="120153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Free vector women talking with blank space"/>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4167" b="100000" l="10064" r="31629"/>
                    </a14:imgEffect>
                  </a14:imgLayer>
                </a14:imgProps>
              </a:ext>
              <a:ext uri="{28A0092B-C50C-407E-A947-70E740481C1C}">
                <a14:useLocalDpi xmlns:a14="http://schemas.microsoft.com/office/drawing/2010/main" val="0"/>
              </a:ext>
            </a:extLst>
          </a:blip>
          <a:srcRect l="9965" t="53077" r="69025" b="1066"/>
          <a:stretch/>
        </p:blipFill>
        <p:spPr bwMode="auto">
          <a:xfrm>
            <a:off x="5369244" y="3941760"/>
            <a:ext cx="957226" cy="1201530"/>
          </a:xfrm>
          <a:prstGeom prst="rect">
            <a:avLst/>
          </a:prstGeom>
          <a:noFill/>
          <a:extLst>
            <a:ext uri="{909E8E84-426E-40DD-AFC4-6F175D3DCCD1}">
              <a14:hiddenFill xmlns:a14="http://schemas.microsoft.com/office/drawing/2010/main">
                <a:solidFill>
                  <a:srgbClr val="FFFFFF"/>
                </a:solidFill>
              </a14:hiddenFill>
            </a:ext>
          </a:extLst>
        </p:spPr>
      </p:pic>
      <p:sp>
        <p:nvSpPr>
          <p:cNvPr id="46" name="Title 1">
            <a:extLst>
              <a:ext uri="{FF2B5EF4-FFF2-40B4-BE49-F238E27FC236}">
                <a16:creationId xmlns:a16="http://schemas.microsoft.com/office/drawing/2014/main" id="{2F9379F3-4E9E-40DD-9A33-0E4A5EF8B29B}"/>
              </a:ext>
            </a:extLst>
          </p:cNvPr>
          <p:cNvSpPr txBox="1">
            <a:spLocks/>
          </p:cNvSpPr>
          <p:nvPr/>
        </p:nvSpPr>
        <p:spPr>
          <a:xfrm>
            <a:off x="5875461" y="3506278"/>
            <a:ext cx="1808726" cy="759810"/>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sz="4800" b="1" dirty="0">
                <a:ln w="22225">
                  <a:solidFill>
                    <a:schemeClr val="tx1">
                      <a:lumMod val="95000"/>
                      <a:lumOff val="5000"/>
                    </a:scheme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latin typeface="#9Slide05 SVNClementine" panose="020F0502020204030203" pitchFamily="34" charset="0"/>
              </a:rPr>
              <a:t>Chia sẻ</a:t>
            </a:r>
            <a:endParaRPr lang="en-US" sz="4800" b="1" dirty="0">
              <a:ln w="22225">
                <a:solidFill>
                  <a:schemeClr val="tx1">
                    <a:lumMod val="95000"/>
                    <a:lumOff val="5000"/>
                  </a:scheme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latin typeface="#9Slide05 SVNClementine" panose="020F0502020204030203" pitchFamily="34" charset="0"/>
            </a:endParaRPr>
          </a:p>
        </p:txBody>
      </p:sp>
    </p:spTree>
    <p:extLst>
      <p:ext uri="{BB962C8B-B14F-4D97-AF65-F5344CB8AC3E}">
        <p14:creationId xmlns:p14="http://schemas.microsoft.com/office/powerpoint/2010/main" val="15823340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checkerboard(across)">
                                      <p:cBhvr>
                                        <p:cTn id="7" dur="500"/>
                                        <p:tgtEl>
                                          <p:spTgt spid="40"/>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down)">
                                      <p:cBhvr>
                                        <p:cTn id="10" dur="580">
                                          <p:stCondLst>
                                            <p:cond delay="0"/>
                                          </p:stCondLst>
                                        </p:cTn>
                                        <p:tgtEl>
                                          <p:spTgt spid="46"/>
                                        </p:tgtEl>
                                      </p:cBhvr>
                                    </p:animEffect>
                                    <p:anim calcmode="lin" valueType="num">
                                      <p:cBhvr>
                                        <p:cTn id="11"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16" dur="26">
                                          <p:stCondLst>
                                            <p:cond delay="650"/>
                                          </p:stCondLst>
                                        </p:cTn>
                                        <p:tgtEl>
                                          <p:spTgt spid="46"/>
                                        </p:tgtEl>
                                      </p:cBhvr>
                                      <p:to x="100000" y="60000"/>
                                    </p:animScale>
                                    <p:animScale>
                                      <p:cBhvr>
                                        <p:cTn id="17" dur="166" decel="50000">
                                          <p:stCondLst>
                                            <p:cond delay="676"/>
                                          </p:stCondLst>
                                        </p:cTn>
                                        <p:tgtEl>
                                          <p:spTgt spid="46"/>
                                        </p:tgtEl>
                                      </p:cBhvr>
                                      <p:to x="100000" y="100000"/>
                                    </p:animScale>
                                    <p:animScale>
                                      <p:cBhvr>
                                        <p:cTn id="18" dur="26">
                                          <p:stCondLst>
                                            <p:cond delay="1312"/>
                                          </p:stCondLst>
                                        </p:cTn>
                                        <p:tgtEl>
                                          <p:spTgt spid="46"/>
                                        </p:tgtEl>
                                      </p:cBhvr>
                                      <p:to x="100000" y="80000"/>
                                    </p:animScale>
                                    <p:animScale>
                                      <p:cBhvr>
                                        <p:cTn id="19" dur="166" decel="50000">
                                          <p:stCondLst>
                                            <p:cond delay="1338"/>
                                          </p:stCondLst>
                                        </p:cTn>
                                        <p:tgtEl>
                                          <p:spTgt spid="46"/>
                                        </p:tgtEl>
                                      </p:cBhvr>
                                      <p:to x="100000" y="100000"/>
                                    </p:animScale>
                                    <p:animScale>
                                      <p:cBhvr>
                                        <p:cTn id="20" dur="26">
                                          <p:stCondLst>
                                            <p:cond delay="1642"/>
                                          </p:stCondLst>
                                        </p:cTn>
                                        <p:tgtEl>
                                          <p:spTgt spid="46"/>
                                        </p:tgtEl>
                                      </p:cBhvr>
                                      <p:to x="100000" y="90000"/>
                                    </p:animScale>
                                    <p:animScale>
                                      <p:cBhvr>
                                        <p:cTn id="21" dur="166" decel="50000">
                                          <p:stCondLst>
                                            <p:cond delay="1668"/>
                                          </p:stCondLst>
                                        </p:cTn>
                                        <p:tgtEl>
                                          <p:spTgt spid="46"/>
                                        </p:tgtEl>
                                      </p:cBhvr>
                                      <p:to x="100000" y="100000"/>
                                    </p:animScale>
                                    <p:animScale>
                                      <p:cBhvr>
                                        <p:cTn id="22" dur="26">
                                          <p:stCondLst>
                                            <p:cond delay="1808"/>
                                          </p:stCondLst>
                                        </p:cTn>
                                        <p:tgtEl>
                                          <p:spTgt spid="46"/>
                                        </p:tgtEl>
                                      </p:cBhvr>
                                      <p:to x="100000" y="95000"/>
                                    </p:animScale>
                                    <p:animScale>
                                      <p:cBhvr>
                                        <p:cTn id="23" dur="166" decel="50000">
                                          <p:stCondLst>
                                            <p:cond delay="1834"/>
                                          </p:stCondLst>
                                        </p:cTn>
                                        <p:tgtEl>
                                          <p:spTgt spid="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F4C717-52B2-1B47-750A-B06A0C64ABBF}"/>
              </a:ext>
            </a:extLst>
          </p:cNvPr>
          <p:cNvPicPr>
            <a:picLocks noChangeAspect="1"/>
          </p:cNvPicPr>
          <p:nvPr/>
        </p:nvPicPr>
        <p:blipFill>
          <a:blip r:embed="rId3"/>
          <a:stretch>
            <a:fillRect/>
          </a:stretch>
        </p:blipFill>
        <p:spPr>
          <a:xfrm>
            <a:off x="199910" y="911134"/>
            <a:ext cx="11449280" cy="2517866"/>
          </a:xfrm>
          <a:prstGeom prst="rect">
            <a:avLst/>
          </a:prstGeom>
        </p:spPr>
      </p:pic>
    </p:spTree>
    <p:extLst>
      <p:ext uri="{BB962C8B-B14F-4D97-AF65-F5344CB8AC3E}">
        <p14:creationId xmlns:p14="http://schemas.microsoft.com/office/powerpoint/2010/main" val="35091048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2000" b="-72000"/>
          </a:stretch>
        </a:blipFill>
        <a:effectLst/>
      </p:bgPr>
    </p:bg>
    <p:spTree>
      <p:nvGrpSpPr>
        <p:cNvPr id="1" name=""/>
        <p:cNvGrpSpPr/>
        <p:nvPr/>
      </p:nvGrpSpPr>
      <p:grpSpPr>
        <a:xfrm>
          <a:off x="0" y="0"/>
          <a:ext cx="0" cy="0"/>
          <a:chOff x="0" y="0"/>
          <a:chExt cx="0" cy="0"/>
        </a:xfrm>
      </p:grpSpPr>
      <p:sp>
        <p:nvSpPr>
          <p:cNvPr id="9" name="Rectangle: Rounded Corners 21">
            <a:extLst>
              <a:ext uri="{FF2B5EF4-FFF2-40B4-BE49-F238E27FC236}">
                <a16:creationId xmlns:a16="http://schemas.microsoft.com/office/drawing/2014/main" id="{C7313807-0FFF-6284-DC44-0B21B41EE172}"/>
              </a:ext>
            </a:extLst>
          </p:cNvPr>
          <p:cNvSpPr/>
          <p:nvPr/>
        </p:nvSpPr>
        <p:spPr>
          <a:xfrm>
            <a:off x="-69847" y="147357"/>
            <a:ext cx="11782302" cy="6517499"/>
          </a:xfrm>
          <a:prstGeom prst="roundRect">
            <a:avLst>
              <a:gd name="adj" fmla="val 11589"/>
            </a:avLst>
          </a:prstGeom>
          <a:solidFill>
            <a:schemeClr val="bg1">
              <a:alpha val="91000"/>
            </a:schemeClr>
          </a:solidFill>
          <a:ln w="76200">
            <a:solidFill>
              <a:schemeClr val="accent5">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Google Shape;1768;p26">
            <a:extLst>
              <a:ext uri="{FF2B5EF4-FFF2-40B4-BE49-F238E27FC236}">
                <a16:creationId xmlns:a16="http://schemas.microsoft.com/office/drawing/2014/main" id="{AC4A71BA-40BF-5B79-B8BE-CE5E78ECE8ED}"/>
              </a:ext>
            </a:extLst>
          </p:cNvPr>
          <p:cNvSpPr txBox="1">
            <a:spLocks/>
          </p:cNvSpPr>
          <p:nvPr/>
        </p:nvSpPr>
        <p:spPr>
          <a:xfrm>
            <a:off x="1258286" y="2972494"/>
            <a:ext cx="10637468" cy="140105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indent="739775" algn="just">
              <a:lnSpc>
                <a:spcPct val="115000"/>
              </a:lnSpc>
            </a:pPr>
            <a:r>
              <a:rPr lang="en-US" sz="3200">
                <a:solidFill>
                  <a:srgbClr val="000000"/>
                </a:solidFill>
                <a:latin typeface="Times New Roman" panose="02020603050405020304" pitchFamily="18" charset="0"/>
                <a:ea typeface="Calibri" panose="020F0502020204030204" pitchFamily="34" charset="0"/>
              </a:rPr>
              <a:t>		</a:t>
            </a:r>
            <a:r>
              <a:rPr lang="vi-VN" sz="3200">
                <a:solidFill>
                  <a:srgbClr val="000000"/>
                </a:solidFill>
                <a:latin typeface="Times New Roman" panose="02020603050405020304" pitchFamily="18" charset="0"/>
                <a:ea typeface="Calibri" panose="020F0502020204030204" pitchFamily="34" charset="0"/>
              </a:rPr>
              <a:t>Lúa/ </a:t>
            </a:r>
            <a:r>
              <a:rPr lang="vi-VN" sz="3200" u="sng">
                <a:solidFill>
                  <a:srgbClr val="000000"/>
                </a:solidFill>
                <a:latin typeface="Times New Roman" panose="02020603050405020304" pitchFamily="18" charset="0"/>
                <a:ea typeface="Calibri" panose="020F0502020204030204" pitchFamily="34" charset="0"/>
              </a:rPr>
              <a:t>phơi bông</a:t>
            </a:r>
            <a:r>
              <a:rPr lang="vi-VN" sz="3200">
                <a:solidFill>
                  <a:srgbClr val="000000"/>
                </a:solidFill>
                <a:latin typeface="Times New Roman" panose="02020603050405020304" pitchFamily="18" charset="0"/>
                <a:ea typeface="Calibri" panose="020F0502020204030204" pitchFamily="34" charset="0"/>
              </a:rPr>
              <a:t>/ khắp cánh đồng/</a:t>
            </a:r>
            <a:endParaRPr lang="en-US" sz="3200">
              <a:solidFill>
                <a:srgbClr val="000000"/>
              </a:solidFill>
              <a:latin typeface="Times New Roman" panose="02020603050405020304" pitchFamily="18" charset="0"/>
              <a:ea typeface="Calibri" panose="020F0502020204030204" pitchFamily="34" charset="0"/>
            </a:endParaRPr>
          </a:p>
          <a:p>
            <a:pPr indent="560070" algn="just">
              <a:lnSpc>
                <a:spcPct val="115000"/>
              </a:lnSpc>
            </a:pPr>
            <a:r>
              <a:rPr lang="vi-VN" sz="3200">
                <a:solidFill>
                  <a:srgbClr val="000000"/>
                </a:solidFill>
                <a:latin typeface="Times New Roman" panose="02020603050405020304" pitchFamily="18" charset="0"/>
                <a:ea typeface="Calibri" panose="020F0502020204030204" pitchFamily="34" charset="0"/>
              </a:rPr>
              <a:t>Gió thơm/ bay giữa </a:t>
            </a:r>
            <a:r>
              <a:rPr lang="vi-VN" sz="3200" u="sng">
                <a:solidFill>
                  <a:srgbClr val="000000"/>
                </a:solidFill>
                <a:latin typeface="Times New Roman" panose="02020603050405020304" pitchFamily="18" charset="0"/>
                <a:ea typeface="Calibri" panose="020F0502020204030204" pitchFamily="34" charset="0"/>
              </a:rPr>
              <a:t>mênh mông thảm vàng</a:t>
            </a:r>
            <a:r>
              <a:rPr lang="vi-VN" sz="3200">
                <a:solidFill>
                  <a:srgbClr val="000000"/>
                </a:solidFill>
                <a:latin typeface="Times New Roman" panose="02020603050405020304" pitchFamily="18" charset="0"/>
                <a:ea typeface="Calibri" panose="020F0502020204030204" pitchFamily="34" charset="0"/>
              </a:rPr>
              <a:t>/</a:t>
            </a:r>
            <a:endParaRPr lang="en-US" sz="3200">
              <a:solidFill>
                <a:srgbClr val="000000"/>
              </a:solidFill>
              <a:latin typeface="Times New Roman" panose="02020603050405020304" pitchFamily="18" charset="0"/>
              <a:ea typeface="Calibri" panose="020F0502020204030204" pitchFamily="34" charset="0"/>
            </a:endParaRPr>
          </a:p>
          <a:p>
            <a:pPr indent="739775" algn="just">
              <a:lnSpc>
                <a:spcPct val="115000"/>
              </a:lnSpc>
            </a:pPr>
            <a:r>
              <a:rPr lang="en-US" sz="3200">
                <a:solidFill>
                  <a:srgbClr val="000000"/>
                </a:solidFill>
                <a:latin typeface="Times New Roman" panose="02020603050405020304" pitchFamily="18" charset="0"/>
                <a:ea typeface="Calibri" panose="020F0502020204030204" pitchFamily="34" charset="0"/>
              </a:rPr>
              <a:t>		</a:t>
            </a:r>
            <a:r>
              <a:rPr lang="vi-VN" sz="3200">
                <a:solidFill>
                  <a:srgbClr val="000000"/>
                </a:solidFill>
                <a:latin typeface="Times New Roman" panose="02020603050405020304" pitchFamily="18" charset="0"/>
                <a:ea typeface="Calibri" panose="020F0502020204030204" pitchFamily="34" charset="0"/>
              </a:rPr>
              <a:t>Để trang cổ tích/ </a:t>
            </a:r>
            <a:r>
              <a:rPr lang="vi-VN" sz="3200" u="sng">
                <a:solidFill>
                  <a:srgbClr val="000000"/>
                </a:solidFill>
                <a:latin typeface="Times New Roman" panose="02020603050405020304" pitchFamily="18" charset="0"/>
                <a:ea typeface="Calibri" panose="020F0502020204030204" pitchFamily="34" charset="0"/>
              </a:rPr>
              <a:t>mơ màng</a:t>
            </a:r>
            <a:r>
              <a:rPr lang="vi-VN" sz="3200">
                <a:solidFill>
                  <a:srgbClr val="000000"/>
                </a:solidFill>
                <a:latin typeface="Times New Roman" panose="02020603050405020304" pitchFamily="18" charset="0"/>
                <a:ea typeface="Calibri" panose="020F0502020204030204" pitchFamily="34" charset="0"/>
              </a:rPr>
              <a:t>/</a:t>
            </a:r>
            <a:endParaRPr lang="en-US" sz="3200">
              <a:solidFill>
                <a:srgbClr val="000000"/>
              </a:solidFill>
              <a:latin typeface="Times New Roman" panose="02020603050405020304" pitchFamily="18" charset="0"/>
              <a:ea typeface="Calibri" panose="020F0502020204030204" pitchFamily="34" charset="0"/>
            </a:endParaRPr>
          </a:p>
          <a:p>
            <a:pPr indent="560070" algn="just">
              <a:lnSpc>
                <a:spcPct val="115000"/>
              </a:lnSpc>
            </a:pPr>
            <a:r>
              <a:rPr lang="vi-VN" sz="3200" u="sng">
                <a:solidFill>
                  <a:srgbClr val="000000"/>
                </a:solidFill>
                <a:latin typeface="Times New Roman" panose="02020603050405020304" pitchFamily="18" charset="0"/>
                <a:ea typeface="Calibri" panose="020F0502020204030204" pitchFamily="34" charset="0"/>
              </a:rPr>
              <a:t>Căng tròn</a:t>
            </a:r>
            <a:r>
              <a:rPr lang="vi-VN" sz="3200">
                <a:solidFill>
                  <a:srgbClr val="000000"/>
                </a:solidFill>
                <a:latin typeface="Times New Roman" panose="02020603050405020304" pitchFamily="18" charset="0"/>
                <a:ea typeface="Calibri" panose="020F0502020204030204" pitchFamily="34" charset="0"/>
              </a:rPr>
              <a:t> trái thị/ </a:t>
            </a:r>
            <a:r>
              <a:rPr lang="vi-VN" sz="3200" u="sng">
                <a:solidFill>
                  <a:srgbClr val="000000"/>
                </a:solidFill>
                <a:latin typeface="Times New Roman" panose="02020603050405020304" pitchFamily="18" charset="0"/>
                <a:ea typeface="Calibri" panose="020F0502020204030204" pitchFamily="34" charset="0"/>
              </a:rPr>
              <a:t>dịu dàng</a:t>
            </a:r>
            <a:r>
              <a:rPr lang="vi-VN" sz="3200">
                <a:solidFill>
                  <a:srgbClr val="000000"/>
                </a:solidFill>
                <a:latin typeface="Times New Roman" panose="02020603050405020304" pitchFamily="18" charset="0"/>
                <a:ea typeface="Calibri" panose="020F0502020204030204" pitchFamily="34" charset="0"/>
              </a:rPr>
              <a:t> toả hương.//</a:t>
            </a:r>
            <a:endParaRPr lang="en-US" sz="3200">
              <a:solidFill>
                <a:srgbClr val="000000"/>
              </a:solidFill>
              <a:latin typeface="Times New Roman" panose="02020603050405020304" pitchFamily="18" charset="0"/>
              <a:ea typeface="Calibri" panose="020F0502020204030204" pitchFamily="34" charset="0"/>
            </a:endParaRPr>
          </a:p>
          <a:p>
            <a:pPr indent="560070" algn="just">
              <a:lnSpc>
                <a:spcPct val="115000"/>
              </a:lnSpc>
            </a:pPr>
            <a:r>
              <a:rPr lang="vi-VN" sz="3200">
                <a:solidFill>
                  <a:srgbClr val="000000"/>
                </a:solidFill>
                <a:latin typeface="Times New Roman" panose="02020603050405020304" pitchFamily="18" charset="0"/>
                <a:ea typeface="Calibri" panose="020F0502020204030204" pitchFamily="34" charset="0"/>
              </a:rPr>
              <a:t> </a:t>
            </a:r>
            <a:endParaRPr lang="en-US" sz="3200">
              <a:solidFill>
                <a:srgbClr val="000000"/>
              </a:solidFill>
              <a:latin typeface="Times New Roman" panose="02020603050405020304" pitchFamily="18" charset="0"/>
              <a:ea typeface="Calibri" panose="020F0502020204030204" pitchFamily="34" charset="0"/>
            </a:endParaRPr>
          </a:p>
          <a:p>
            <a:pPr indent="739775" algn="just">
              <a:lnSpc>
                <a:spcPct val="115000"/>
              </a:lnSpc>
            </a:pPr>
            <a:r>
              <a:rPr lang="en-US" sz="3200">
                <a:solidFill>
                  <a:srgbClr val="000000"/>
                </a:solidFill>
                <a:latin typeface="Times New Roman" panose="02020603050405020304" pitchFamily="18" charset="0"/>
                <a:ea typeface="Calibri" panose="020F0502020204030204" pitchFamily="34" charset="0"/>
              </a:rPr>
              <a:t>		</a:t>
            </a:r>
            <a:r>
              <a:rPr lang="vi-VN" sz="3200">
                <a:solidFill>
                  <a:srgbClr val="000000"/>
                </a:solidFill>
                <a:latin typeface="Times New Roman" panose="02020603050405020304" pitchFamily="18" charset="0"/>
                <a:ea typeface="Calibri" panose="020F0502020204030204" pitchFamily="34" charset="0"/>
              </a:rPr>
              <a:t>Ngắm bầy chim liệng/ </a:t>
            </a:r>
            <a:r>
              <a:rPr lang="vi-VN" sz="3200" u="sng">
                <a:solidFill>
                  <a:srgbClr val="000000"/>
                </a:solidFill>
                <a:latin typeface="Times New Roman" panose="02020603050405020304" pitchFamily="18" charset="0"/>
                <a:ea typeface="Calibri" panose="020F0502020204030204" pitchFamily="34" charset="0"/>
              </a:rPr>
              <a:t>thân thương</a:t>
            </a:r>
            <a:r>
              <a:rPr lang="vi-VN" sz="3200">
                <a:solidFill>
                  <a:srgbClr val="000000"/>
                </a:solidFill>
                <a:latin typeface="Times New Roman" panose="02020603050405020304" pitchFamily="18" charset="0"/>
                <a:ea typeface="Calibri" panose="020F0502020204030204" pitchFamily="34" charset="0"/>
              </a:rPr>
              <a:t>/</a:t>
            </a:r>
            <a:endParaRPr lang="en-US" sz="3200">
              <a:solidFill>
                <a:srgbClr val="000000"/>
              </a:solidFill>
              <a:latin typeface="Times New Roman" panose="02020603050405020304" pitchFamily="18" charset="0"/>
              <a:ea typeface="Calibri" panose="020F0502020204030204" pitchFamily="34" charset="0"/>
            </a:endParaRPr>
          </a:p>
          <a:p>
            <a:pPr indent="560070" algn="just">
              <a:lnSpc>
                <a:spcPct val="115000"/>
              </a:lnSpc>
            </a:pPr>
            <a:r>
              <a:rPr lang="vi-VN" sz="3200" u="sng">
                <a:solidFill>
                  <a:srgbClr val="000000"/>
                </a:solidFill>
                <a:latin typeface="Times New Roman" panose="02020603050405020304" pitchFamily="18" charset="0"/>
                <a:ea typeface="Calibri" panose="020F0502020204030204" pitchFamily="34" charset="0"/>
              </a:rPr>
              <a:t>Ríu ran</a:t>
            </a:r>
            <a:r>
              <a:rPr lang="vi-VN" sz="3200">
                <a:solidFill>
                  <a:srgbClr val="000000"/>
                </a:solidFill>
                <a:latin typeface="Times New Roman" panose="02020603050405020304" pitchFamily="18" charset="0"/>
                <a:ea typeface="Calibri" panose="020F0502020204030204" pitchFamily="34" charset="0"/>
              </a:rPr>
              <a:t>/ bỗng thấy </a:t>
            </a:r>
            <a:r>
              <a:rPr lang="vi-VN" sz="3200" u="sng">
                <a:solidFill>
                  <a:srgbClr val="000000"/>
                </a:solidFill>
                <a:latin typeface="Times New Roman" panose="02020603050405020304" pitchFamily="18" charset="0"/>
                <a:ea typeface="Calibri" panose="020F0502020204030204" pitchFamily="34" charset="0"/>
              </a:rPr>
              <a:t>bốn phương reo mời</a:t>
            </a:r>
            <a:r>
              <a:rPr lang="vi-VN" sz="3200">
                <a:solidFill>
                  <a:srgbClr val="000000"/>
                </a:solidFill>
                <a:latin typeface="Times New Roman" panose="02020603050405020304" pitchFamily="18" charset="0"/>
                <a:ea typeface="Calibri" panose="020F0502020204030204" pitchFamily="34" charset="0"/>
              </a:rPr>
              <a:t>/</a:t>
            </a:r>
            <a:endParaRPr lang="en-US" sz="3200">
              <a:solidFill>
                <a:srgbClr val="000000"/>
              </a:solidFill>
              <a:latin typeface="Times New Roman" panose="02020603050405020304" pitchFamily="18" charset="0"/>
              <a:ea typeface="Calibri" panose="020F0502020204030204" pitchFamily="34" charset="0"/>
            </a:endParaRPr>
          </a:p>
          <a:p>
            <a:pPr indent="739775" algn="just">
              <a:lnSpc>
                <a:spcPct val="115000"/>
              </a:lnSpc>
            </a:pPr>
            <a:r>
              <a:rPr lang="en-US" sz="3200">
                <a:solidFill>
                  <a:srgbClr val="000000"/>
                </a:solidFill>
                <a:latin typeface="Times New Roman" panose="02020603050405020304" pitchFamily="18" charset="0"/>
                <a:ea typeface="Calibri" panose="020F0502020204030204" pitchFamily="34" charset="0"/>
              </a:rPr>
              <a:t>		</a:t>
            </a:r>
            <a:r>
              <a:rPr lang="vi-VN" sz="3200">
                <a:solidFill>
                  <a:srgbClr val="000000"/>
                </a:solidFill>
                <a:latin typeface="Times New Roman" panose="02020603050405020304" pitchFamily="18" charset="0"/>
                <a:ea typeface="Calibri" panose="020F0502020204030204" pitchFamily="34" charset="0"/>
              </a:rPr>
              <a:t>Sáng vui/ đón </a:t>
            </a:r>
            <a:r>
              <a:rPr lang="vi-VN" sz="3200" u="sng">
                <a:solidFill>
                  <a:srgbClr val="000000"/>
                </a:solidFill>
                <a:latin typeface="Times New Roman" panose="02020603050405020304" pitchFamily="18" charset="0"/>
                <a:ea typeface="Calibri" panose="020F0502020204030204" pitchFamily="34" charset="0"/>
              </a:rPr>
              <a:t>tuổi lên mười</a:t>
            </a:r>
            <a:r>
              <a:rPr lang="vi-VN" sz="3200">
                <a:solidFill>
                  <a:srgbClr val="000000"/>
                </a:solidFill>
                <a:latin typeface="Times New Roman" panose="02020603050405020304" pitchFamily="18" charset="0"/>
                <a:ea typeface="Calibri" panose="020F0502020204030204" pitchFamily="34" charset="0"/>
              </a:rPr>
              <a:t>/</a:t>
            </a:r>
            <a:endParaRPr lang="en-US" sz="3200">
              <a:solidFill>
                <a:srgbClr val="000000"/>
              </a:solidFill>
              <a:latin typeface="Times New Roman" panose="02020603050405020304" pitchFamily="18" charset="0"/>
              <a:ea typeface="Calibri" panose="020F0502020204030204" pitchFamily="34" charset="0"/>
            </a:endParaRPr>
          </a:p>
          <a:p>
            <a:pPr indent="560070" algn="just">
              <a:lnSpc>
                <a:spcPct val="115000"/>
              </a:lnSpc>
            </a:pPr>
            <a:r>
              <a:rPr lang="vi-VN" sz="3200">
                <a:solidFill>
                  <a:srgbClr val="000000"/>
                </a:solidFill>
                <a:latin typeface="Times New Roman" panose="02020603050405020304" pitchFamily="18" charset="0"/>
                <a:ea typeface="Calibri" panose="020F0502020204030204" pitchFamily="34" charset="0"/>
              </a:rPr>
              <a:t>Ngỡ như/ </a:t>
            </a:r>
            <a:r>
              <a:rPr lang="vi-VN" sz="3200" u="sng">
                <a:solidFill>
                  <a:srgbClr val="000000"/>
                </a:solidFill>
                <a:latin typeface="Times New Roman" panose="02020603050405020304" pitchFamily="18" charset="0"/>
                <a:ea typeface="Calibri" panose="020F0502020204030204" pitchFamily="34" charset="0"/>
              </a:rPr>
              <a:t>đất nước đẹp tươi</a:t>
            </a:r>
            <a:r>
              <a:rPr lang="vi-VN" sz="3200">
                <a:solidFill>
                  <a:srgbClr val="000000"/>
                </a:solidFill>
                <a:latin typeface="Times New Roman" panose="02020603050405020304" pitchFamily="18" charset="0"/>
                <a:ea typeface="Calibri" panose="020F0502020204030204" pitchFamily="34" charset="0"/>
              </a:rPr>
              <a:t>/ </a:t>
            </a:r>
            <a:r>
              <a:rPr lang="vi-VN" sz="3200" u="sng">
                <a:solidFill>
                  <a:srgbClr val="000000"/>
                </a:solidFill>
                <a:latin typeface="Times New Roman" panose="02020603050405020304" pitchFamily="18" charset="0"/>
                <a:ea typeface="Calibri" panose="020F0502020204030204" pitchFamily="34" charset="0"/>
              </a:rPr>
              <a:t>lớn cùng</a:t>
            </a:r>
            <a:r>
              <a:rPr lang="vi-VN" sz="3200">
                <a:solidFill>
                  <a:srgbClr val="000000"/>
                </a:solidFill>
                <a:latin typeface="Times New Roman" panose="02020603050405020304" pitchFamily="18" charset="0"/>
                <a:ea typeface="Calibri" panose="020F0502020204030204" pitchFamily="34" charset="0"/>
              </a:rPr>
              <a:t>.//</a:t>
            </a:r>
            <a:endParaRPr lang="en-US" sz="3200">
              <a:solidFill>
                <a:srgbClr val="000000"/>
              </a:solidFill>
              <a:latin typeface="Times New Roman" panose="02020603050405020304" pitchFamily="18" charset="0"/>
              <a:ea typeface="Calibri" panose="020F0502020204030204" pitchFamily="34" charset="0"/>
            </a:endParaRPr>
          </a:p>
        </p:txBody>
      </p:sp>
      <p:sp>
        <p:nvSpPr>
          <p:cNvPr id="12" name="TextBox 12">
            <a:extLst>
              <a:ext uri="{FF2B5EF4-FFF2-40B4-BE49-F238E27FC236}">
                <a16:creationId xmlns:a16="http://schemas.microsoft.com/office/drawing/2014/main" id="{39558897-5318-3EE5-0B83-D9C558818F0E}"/>
              </a:ext>
            </a:extLst>
          </p:cNvPr>
          <p:cNvSpPr txBox="1"/>
          <p:nvPr/>
        </p:nvSpPr>
        <p:spPr>
          <a:xfrm rot="21591154">
            <a:off x="214574" y="162382"/>
            <a:ext cx="11679774" cy="1107996"/>
          </a:xfrm>
          <a:prstGeom prst="rect">
            <a:avLst/>
          </a:prstGeom>
          <a:noFill/>
        </p:spPr>
        <p:txBody>
          <a:bodyPr wrap="square" rtlCol="0">
            <a:spAutoFit/>
          </a:bodyPr>
          <a:lstStyle/>
          <a:p>
            <a:pPr algn="ct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Lắng</a:t>
            </a:r>
            <a:r>
              <a:rPr lang="en-US" sz="66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nghe</a:t>
            </a:r>
            <a:r>
              <a:rPr lang="en-US" sz="66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đọc</a:t>
            </a:r>
            <a:r>
              <a:rPr lang="en-US" sz="66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theo</a:t>
            </a:r>
            <a:r>
              <a:rPr lang="en-US" sz="66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600" dirty="0" err="1">
                <a:ln w="0"/>
                <a:solidFill>
                  <a:srgbClr val="C00000"/>
                </a:solidFill>
                <a:latin typeface="UTM Edwardian" panose="02040603050506020204" pitchFamily="18" charset="0"/>
                <a:ea typeface="LNTH-LuoLuoNotangYuanTi 1" pitchFamily="2" charset="-128"/>
                <a:cs typeface="LNTH-LuoLuoNotangYuanTi 1" pitchFamily="2" charset="-128"/>
              </a:rPr>
              <a:t>mẫu</a:t>
            </a:r>
            <a:endParaRPr lang="en-US" sz="6600" dirty="0">
              <a:ln w="0"/>
              <a:solidFill>
                <a:srgbClr val="C00000"/>
              </a:solidFill>
              <a:latin typeface="UTM Edwardian" panose="02040603050506020204" pitchFamily="18" charset="0"/>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36015206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4000" b="-40000"/>
          </a:stretch>
        </a:blipFill>
        <a:effectLst/>
      </p:bgPr>
    </p:bg>
    <p:spTree>
      <p:nvGrpSpPr>
        <p:cNvPr id="1" name=""/>
        <p:cNvGrpSpPr/>
        <p:nvPr/>
      </p:nvGrpSpPr>
      <p:grpSpPr>
        <a:xfrm>
          <a:off x="0" y="0"/>
          <a:ext cx="0" cy="0"/>
          <a:chOff x="0" y="0"/>
          <a:chExt cx="0" cy="0"/>
        </a:xfrm>
      </p:grpSpPr>
      <p:sp>
        <p:nvSpPr>
          <p:cNvPr id="42" name="Rectangle: Rounded Corners 2">
            <a:extLst>
              <a:ext uri="{FF2B5EF4-FFF2-40B4-BE49-F238E27FC236}">
                <a16:creationId xmlns:a16="http://schemas.microsoft.com/office/drawing/2014/main" id="{CDAA8C59-C11A-8BB3-F497-035EFB217D67}"/>
              </a:ext>
            </a:extLst>
          </p:cNvPr>
          <p:cNvSpPr/>
          <p:nvPr/>
        </p:nvSpPr>
        <p:spPr>
          <a:xfrm>
            <a:off x="304800" y="158044"/>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descr="A cute girl charatce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3745" y="1647536"/>
            <a:ext cx="2857119" cy="5052419"/>
          </a:xfrm>
          <a:prstGeom prst="rect">
            <a:avLst/>
          </a:prstGeom>
          <a:noFill/>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62" name="Picture 8" descr="Free vector bullock cart cartoon vector illustration"/>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49752" y="5428434"/>
            <a:ext cx="2495223" cy="1498728"/>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Rounded Corners 21">
            <a:extLst>
              <a:ext uri="{FF2B5EF4-FFF2-40B4-BE49-F238E27FC236}">
                <a16:creationId xmlns:a16="http://schemas.microsoft.com/office/drawing/2014/main" id="{3A5A3F52-ECC0-85A8-3F79-EC2AF049D397}"/>
              </a:ext>
            </a:extLst>
          </p:cNvPr>
          <p:cNvSpPr/>
          <p:nvPr/>
        </p:nvSpPr>
        <p:spPr>
          <a:xfrm>
            <a:off x="4599609" y="2656879"/>
            <a:ext cx="6690257" cy="2140976"/>
          </a:xfrm>
          <a:prstGeom prst="roundRect">
            <a:avLst/>
          </a:prstGeom>
          <a:solidFill>
            <a:schemeClr val="bg1"/>
          </a:solidFill>
          <a:ln w="28575">
            <a:solidFill>
              <a:schemeClr val="accent6">
                <a:lumMod val="50000"/>
              </a:schemeClr>
            </a:solidFill>
            <a:prstDash val="dash"/>
          </a:ln>
          <a:effectLst>
            <a:outerShdw blurRad="50800" dist="50800" sx="30000" sy="30000" algn="ctr" rotWithShape="0">
              <a:schemeClr val="accent4">
                <a:lumMod val="40000"/>
                <a:lumOff val="60000"/>
                <a:alpha val="4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RightUp"/>
              <a:lightRig rig="threePt" dir="t"/>
            </a:scene3d>
          </a:bodyPr>
          <a:lstStyle/>
          <a:p>
            <a:pPr algn="ctr"/>
            <a:endParaRPr lang="en-US" dirty="0">
              <a:effectLst>
                <a:outerShdw blurRad="50800" dist="38100" dir="18900000" algn="bl" rotWithShape="0">
                  <a:prstClr val="black">
                    <a:alpha val="40000"/>
                  </a:prstClr>
                </a:outerShdw>
              </a:effectLst>
            </a:endParaRPr>
          </a:p>
        </p:txBody>
      </p:sp>
      <p:pic>
        <p:nvPicPr>
          <p:cNvPr id="27" name="Picture 7">
            <a:extLst>
              <a:ext uri="{FF2B5EF4-FFF2-40B4-BE49-F238E27FC236}">
                <a16:creationId xmlns:a16="http://schemas.microsoft.com/office/drawing/2014/main" id="{E0E01F48-C00F-088F-1CD6-43F831F8C59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608265" y="2282803"/>
            <a:ext cx="2999488" cy="854128"/>
          </a:xfrm>
          <a:prstGeom prst="rect">
            <a:avLst/>
          </a:prstGeom>
        </p:spPr>
      </p:pic>
      <p:sp>
        <p:nvSpPr>
          <p:cNvPr id="28" name="TextBox 27"/>
          <p:cNvSpPr txBox="1"/>
          <p:nvPr/>
        </p:nvSpPr>
        <p:spPr>
          <a:xfrm>
            <a:off x="6316692" y="2310970"/>
            <a:ext cx="3582634" cy="584775"/>
          </a:xfrm>
          <a:prstGeom prst="rect">
            <a:avLst/>
          </a:prstGeom>
          <a:noFill/>
        </p:spPr>
        <p:txBody>
          <a:bodyPr wrap="square" rtlCol="0">
            <a:spAutoFit/>
          </a:bodyPr>
          <a:lstStyle/>
          <a:p>
            <a:pPr algn="ctr"/>
            <a:r>
              <a:rPr lang="en-US" sz="3200" b="1" dirty="0" err="1">
                <a:solidFill>
                  <a:srgbClr val="FF0000"/>
                </a:solidFill>
              </a:rPr>
              <a:t>Tiêu</a:t>
            </a:r>
            <a:r>
              <a:rPr lang="en-US" sz="3200" b="1" dirty="0">
                <a:solidFill>
                  <a:srgbClr val="FF0000"/>
                </a:solidFill>
              </a:rPr>
              <a:t> </a:t>
            </a:r>
            <a:r>
              <a:rPr lang="en-US" sz="3200" b="1" dirty="0" err="1">
                <a:solidFill>
                  <a:srgbClr val="FF0000"/>
                </a:solidFill>
              </a:rPr>
              <a:t>chí</a:t>
            </a:r>
            <a:r>
              <a:rPr lang="en-US" sz="3200" b="1" dirty="0">
                <a:solidFill>
                  <a:srgbClr val="FF0000"/>
                </a:solidFill>
              </a:rPr>
              <a:t> </a:t>
            </a:r>
            <a:r>
              <a:rPr lang="en-US" sz="3200" b="1" dirty="0" err="1">
                <a:solidFill>
                  <a:srgbClr val="FF0000"/>
                </a:solidFill>
              </a:rPr>
              <a:t>đánh</a:t>
            </a:r>
            <a:r>
              <a:rPr lang="en-US" sz="3200" b="1" dirty="0">
                <a:solidFill>
                  <a:srgbClr val="FF0000"/>
                </a:solidFill>
              </a:rPr>
              <a:t> </a:t>
            </a:r>
            <a:r>
              <a:rPr lang="en-US" sz="3200" b="1" dirty="0" err="1">
                <a:solidFill>
                  <a:srgbClr val="FF0000"/>
                </a:solidFill>
              </a:rPr>
              <a:t>giá</a:t>
            </a:r>
            <a:endParaRPr lang="en-US" sz="3200" b="1" dirty="0">
              <a:solidFill>
                <a:srgbClr val="FF0000"/>
              </a:solidFill>
            </a:endParaRPr>
          </a:p>
        </p:txBody>
      </p:sp>
      <p:sp>
        <p:nvSpPr>
          <p:cNvPr id="29" name="TextBox 28"/>
          <p:cNvSpPr txBox="1"/>
          <p:nvPr/>
        </p:nvSpPr>
        <p:spPr>
          <a:xfrm>
            <a:off x="5066685" y="2994983"/>
            <a:ext cx="5725593" cy="2308324"/>
          </a:xfrm>
          <a:prstGeom prst="rect">
            <a:avLst/>
          </a:prstGeom>
          <a:noFill/>
        </p:spPr>
        <p:txBody>
          <a:bodyPr wrap="square" rtlCol="0">
            <a:spAutoFit/>
          </a:bodyPr>
          <a:lstStyle/>
          <a:p>
            <a:r>
              <a:rPr lang="vi-VN" sz="3600" dirty="0">
                <a:latin typeface="Calibri" panose="020F0502020204030204" pitchFamily="34" charset="0"/>
                <a:cs typeface="Calibri" panose="020F0502020204030204" pitchFamily="34" charset="0"/>
              </a:rPr>
              <a:t>Đọc đúng.</a:t>
            </a:r>
          </a:p>
          <a:p>
            <a:r>
              <a:rPr lang="vi-VN" sz="3600" dirty="0">
                <a:latin typeface="Calibri" panose="020F0502020204030204" pitchFamily="34" charset="0"/>
                <a:cs typeface="Calibri" panose="020F0502020204030204" pitchFamily="34" charset="0"/>
              </a:rPr>
              <a:t>Đọc to, rõ.</a:t>
            </a:r>
          </a:p>
          <a:p>
            <a:r>
              <a:rPr lang="vi-VN" sz="3600" dirty="0">
                <a:latin typeface="Calibri" panose="020F0502020204030204" pitchFamily="34" charset="0"/>
                <a:cs typeface="Calibri" panose="020F0502020204030204" pitchFamily="34" charset="0"/>
              </a:rPr>
              <a:t>Ngắt, nghỉ đúng chỗ</a:t>
            </a:r>
            <a:endParaRPr lang="en-US" sz="3600" dirty="0">
              <a:latin typeface="Calibri" panose="020F0502020204030204" pitchFamily="34" charset="0"/>
              <a:cs typeface="Calibri" panose="020F0502020204030204" pitchFamily="34" charset="0"/>
            </a:endParaRPr>
          </a:p>
          <a:p>
            <a:pPr algn="just"/>
            <a:endParaRPr lang="en-US" sz="3600" dirty="0"/>
          </a:p>
        </p:txBody>
      </p:sp>
      <p:pic>
        <p:nvPicPr>
          <p:cNvPr id="30" name="Picture 4" descr="Cartoon numbers, colored fun alphabet for school kids text clipart setisolated"/>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29840" t="6070" r="51502" b="67860"/>
          <a:stretch/>
        </p:blipFill>
        <p:spPr bwMode="auto">
          <a:xfrm>
            <a:off x="4706574" y="3112397"/>
            <a:ext cx="341820" cy="47761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artoon numbers, colored fun alphabet for school kids text clipart setisolated"/>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09" t="6070" r="29733" b="67860"/>
          <a:stretch/>
        </p:blipFill>
        <p:spPr bwMode="auto">
          <a:xfrm>
            <a:off x="4724865" y="3615739"/>
            <a:ext cx="341820" cy="47761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Cartoon numbers, colored fun alphabet for school kids text clipart setisolated"/>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70214" t="4291" r="2419" b="65854"/>
          <a:stretch/>
        </p:blipFill>
        <p:spPr bwMode="auto">
          <a:xfrm>
            <a:off x="4648776" y="4102247"/>
            <a:ext cx="484268" cy="52829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2" descr="Ghim của Phương Thư trên Icon | Hài hước, Hình vui, Lol"/>
          <p:cNvPicPr>
            <a:picLocks noChangeAspect="1" noChangeArrowheads="1"/>
          </p:cNvPicPr>
          <p:nvPr/>
        </p:nvPicPr>
        <p:blipFill>
          <a:blip r:embed="rId9"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7357044" y="3175236"/>
            <a:ext cx="449812" cy="36297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Tổng hợp những hình mặt cười đẹp | Cười, Mắt, Hình"/>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62664" y="3175236"/>
            <a:ext cx="413673" cy="34326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descr="Ảnh Mặt Cười Đẹp Nhất ❤️ 1001 Hình Mặt Cười Hài Hước"/>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32145" y="3179730"/>
            <a:ext cx="348501" cy="34850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2" descr="Ghim của Phương Thư trên Icon | Hài hước, Hình vui, Lol"/>
          <p:cNvPicPr>
            <a:picLocks noChangeAspect="1" noChangeArrowheads="1"/>
          </p:cNvPicPr>
          <p:nvPr/>
        </p:nvPicPr>
        <p:blipFill>
          <a:blip r:embed="rId9"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7301236" y="3611245"/>
            <a:ext cx="449812" cy="36297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Tổng hợp những hình mặt cười đẹp | Cười, Mắt, Hình"/>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06856" y="3611245"/>
            <a:ext cx="413673" cy="34326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Ảnh Mặt Cười Đẹp Nhất ❤️ 1001 Hình Mặt Cười Hài Hước"/>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76337" y="3615739"/>
            <a:ext cx="348501" cy="34850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2" descr="Ghim của Phương Thư trên Icon | Hài hước, Hình vui, Lol"/>
          <p:cNvPicPr>
            <a:picLocks noChangeAspect="1" noChangeArrowheads="1"/>
          </p:cNvPicPr>
          <p:nvPr/>
        </p:nvPicPr>
        <p:blipFill>
          <a:blip r:embed="rId9"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9447015" y="4162424"/>
            <a:ext cx="496998" cy="40104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0" descr="Tổng hợp những hình mặt cười đẹp | Cười, Mắt, Hình"/>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85007" y="4159906"/>
            <a:ext cx="457068" cy="37927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Ảnh Mặt Cười Đẹp Nhất ❤️ 1001 Hình Mặt Cười Hài Hước"/>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462483" y="4170418"/>
            <a:ext cx="385059" cy="385059"/>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39558897-5318-3EE5-0B83-D9C558818F0E}"/>
              </a:ext>
            </a:extLst>
          </p:cNvPr>
          <p:cNvSpPr txBox="1"/>
          <p:nvPr/>
        </p:nvSpPr>
        <p:spPr>
          <a:xfrm rot="21591154">
            <a:off x="197875" y="-2285"/>
            <a:ext cx="11593581" cy="1446550"/>
          </a:xfrm>
          <a:prstGeom prst="rect">
            <a:avLst/>
          </a:prstGeom>
          <a:noFill/>
        </p:spPr>
        <p:txBody>
          <a:bodyPr wrap="square" rtlCol="0">
            <a:spAutoFit/>
          </a:bodyPr>
          <a:lstStyle/>
          <a:p>
            <a:pPr algn="ct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Thi</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đua</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đọc</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trước</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lớp</a:t>
            </a:r>
            <a:endParaRPr lang="en-US" sz="8800" dirty="0">
              <a:ln w="0"/>
              <a:solidFill>
                <a:srgbClr val="C00000"/>
              </a:solidFill>
              <a:latin typeface="UTM Edwardian" panose="02040603050506020204" pitchFamily="18" charset="0"/>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12333489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par>
                                <p:cTn id="9" presetID="12" presetClass="entr" presetSubtype="4"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p:tgtEl>
                                          <p:spTgt spid="27"/>
                                        </p:tgtEl>
                                        <p:attrNameLst>
                                          <p:attrName>ppt_y</p:attrName>
                                        </p:attrNameLst>
                                      </p:cBhvr>
                                      <p:tavLst>
                                        <p:tav tm="0">
                                          <p:val>
                                            <p:strVal val="#ppt_y+#ppt_h*1.125000"/>
                                          </p:val>
                                        </p:tav>
                                        <p:tav tm="100000">
                                          <p:val>
                                            <p:strVal val="#ppt_y"/>
                                          </p:val>
                                        </p:tav>
                                      </p:tavLst>
                                    </p:anim>
                                    <p:animEffect transition="in" filter="wipe(up)">
                                      <p:cBhvr>
                                        <p:cTn id="12" dur="500"/>
                                        <p:tgtEl>
                                          <p:spTgt spid="27"/>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p:tgtEl>
                                          <p:spTgt spid="28"/>
                                        </p:tgtEl>
                                        <p:attrNameLst>
                                          <p:attrName>ppt_y</p:attrName>
                                        </p:attrNameLst>
                                      </p:cBhvr>
                                      <p:tavLst>
                                        <p:tav tm="0">
                                          <p:val>
                                            <p:strVal val="#ppt_y+#ppt_h*1.125000"/>
                                          </p:val>
                                        </p:tav>
                                        <p:tav tm="100000">
                                          <p:val>
                                            <p:strVal val="#ppt_y"/>
                                          </p:val>
                                        </p:tav>
                                      </p:tavLst>
                                    </p:anim>
                                    <p:animEffect transition="in" filter="wipe(up)">
                                      <p:cBhvr>
                                        <p:cTn id="16" dur="500"/>
                                        <p:tgtEl>
                                          <p:spTgt spid="28"/>
                                        </p:tgtEl>
                                      </p:cBhvr>
                                    </p:animEffect>
                                  </p:childTnLst>
                                </p:cTn>
                              </p:par>
                              <p:par>
                                <p:cTn id="17" presetID="12" presetClass="entr" presetSubtype="4"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p:tgtEl>
                                          <p:spTgt spid="32"/>
                                        </p:tgtEl>
                                        <p:attrNameLst>
                                          <p:attrName>ppt_y</p:attrName>
                                        </p:attrNameLst>
                                      </p:cBhvr>
                                      <p:tavLst>
                                        <p:tav tm="0">
                                          <p:val>
                                            <p:strVal val="#ppt_y+#ppt_h*1.125000"/>
                                          </p:val>
                                        </p:tav>
                                        <p:tav tm="100000">
                                          <p:val>
                                            <p:strVal val="#ppt_y"/>
                                          </p:val>
                                        </p:tav>
                                      </p:tavLst>
                                    </p:anim>
                                    <p:animEffect transition="in" filter="wipe(up)">
                                      <p:cBhvr>
                                        <p:cTn id="20" dur="500"/>
                                        <p:tgtEl>
                                          <p:spTgt spid="32"/>
                                        </p:tgtEl>
                                      </p:cBhvr>
                                    </p:animEffect>
                                  </p:childTnLst>
                                </p:cTn>
                              </p:par>
                              <p:par>
                                <p:cTn id="21" presetID="12" presetClass="entr" presetSubtype="4"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p:tgtEl>
                                          <p:spTgt spid="30"/>
                                        </p:tgtEl>
                                        <p:attrNameLst>
                                          <p:attrName>ppt_y</p:attrName>
                                        </p:attrNameLst>
                                      </p:cBhvr>
                                      <p:tavLst>
                                        <p:tav tm="0">
                                          <p:val>
                                            <p:strVal val="#ppt_y+#ppt_h*1.125000"/>
                                          </p:val>
                                        </p:tav>
                                        <p:tav tm="100000">
                                          <p:val>
                                            <p:strVal val="#ppt_y"/>
                                          </p:val>
                                        </p:tav>
                                      </p:tavLst>
                                    </p:anim>
                                    <p:animEffect transition="in" filter="wipe(up)">
                                      <p:cBhvr>
                                        <p:cTn id="24" dur="500"/>
                                        <p:tgtEl>
                                          <p:spTgt spid="30"/>
                                        </p:tgtEl>
                                      </p:cBhvr>
                                    </p:animEffect>
                                  </p:childTnLst>
                                </p:cTn>
                              </p:par>
                              <p:par>
                                <p:cTn id="25" presetID="12" presetClass="entr" presetSubtype="4"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p:tgtEl>
                                          <p:spTgt spid="31"/>
                                        </p:tgtEl>
                                        <p:attrNameLst>
                                          <p:attrName>ppt_y</p:attrName>
                                        </p:attrNameLst>
                                      </p:cBhvr>
                                      <p:tavLst>
                                        <p:tav tm="0">
                                          <p:val>
                                            <p:strVal val="#ppt_y+#ppt_h*1.125000"/>
                                          </p:val>
                                        </p:tav>
                                        <p:tav tm="100000">
                                          <p:val>
                                            <p:strVal val="#ppt_y"/>
                                          </p:val>
                                        </p:tav>
                                      </p:tavLst>
                                    </p:anim>
                                    <p:animEffect transition="in" filter="wipe(up)">
                                      <p:cBhvr>
                                        <p:cTn id="28" dur="500"/>
                                        <p:tgtEl>
                                          <p:spTgt spid="31"/>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p:tgtEl>
                                          <p:spTgt spid="29"/>
                                        </p:tgtEl>
                                        <p:attrNameLst>
                                          <p:attrName>ppt_y</p:attrName>
                                        </p:attrNameLst>
                                      </p:cBhvr>
                                      <p:tavLst>
                                        <p:tav tm="0">
                                          <p:val>
                                            <p:strVal val="#ppt_y+#ppt_h*1.125000"/>
                                          </p:val>
                                        </p:tav>
                                        <p:tav tm="100000">
                                          <p:val>
                                            <p:strVal val="#ppt_y"/>
                                          </p:val>
                                        </p:tav>
                                      </p:tavLst>
                                    </p:anim>
                                    <p:animEffect transition="in" filter="wipe(up)">
                                      <p:cBhvr>
                                        <p:cTn id="32" dur="500"/>
                                        <p:tgtEl>
                                          <p:spTgt spid="29"/>
                                        </p:tgtEl>
                                      </p:cBhvr>
                                    </p:animEffect>
                                  </p:childTnLst>
                                </p:cTn>
                              </p:par>
                              <p:par>
                                <p:cTn id="33" presetID="12" presetClass="entr" presetSubtype="4"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p:tgtEl>
                                          <p:spTgt spid="35"/>
                                        </p:tgtEl>
                                        <p:attrNameLst>
                                          <p:attrName>ppt_y</p:attrName>
                                        </p:attrNameLst>
                                      </p:cBhvr>
                                      <p:tavLst>
                                        <p:tav tm="0">
                                          <p:val>
                                            <p:strVal val="#ppt_y+#ppt_h*1.125000"/>
                                          </p:val>
                                        </p:tav>
                                        <p:tav tm="100000">
                                          <p:val>
                                            <p:strVal val="#ppt_y"/>
                                          </p:val>
                                        </p:tav>
                                      </p:tavLst>
                                    </p:anim>
                                    <p:animEffect transition="in" filter="wipe(up)">
                                      <p:cBhvr>
                                        <p:cTn id="36" dur="500"/>
                                        <p:tgtEl>
                                          <p:spTgt spid="35"/>
                                        </p:tgtEl>
                                      </p:cBhvr>
                                    </p:animEffect>
                                  </p:childTnLst>
                                </p:cTn>
                              </p:par>
                              <p:par>
                                <p:cTn id="37" presetID="12" presetClass="entr" presetSubtype="4"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p:tgtEl>
                                          <p:spTgt spid="33"/>
                                        </p:tgtEl>
                                        <p:attrNameLst>
                                          <p:attrName>ppt_y</p:attrName>
                                        </p:attrNameLst>
                                      </p:cBhvr>
                                      <p:tavLst>
                                        <p:tav tm="0">
                                          <p:val>
                                            <p:strVal val="#ppt_y+#ppt_h*1.125000"/>
                                          </p:val>
                                        </p:tav>
                                        <p:tav tm="100000">
                                          <p:val>
                                            <p:strVal val="#ppt_y"/>
                                          </p:val>
                                        </p:tav>
                                      </p:tavLst>
                                    </p:anim>
                                    <p:animEffect transition="in" filter="wipe(up)">
                                      <p:cBhvr>
                                        <p:cTn id="40" dur="500"/>
                                        <p:tgtEl>
                                          <p:spTgt spid="33"/>
                                        </p:tgtEl>
                                      </p:cBhvr>
                                    </p:animEffect>
                                  </p:childTnLst>
                                </p:cTn>
                              </p:par>
                              <p:par>
                                <p:cTn id="41" presetID="12" presetClass="entr" presetSubtype="4"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500"/>
                                        <p:tgtEl>
                                          <p:spTgt spid="34"/>
                                        </p:tgtEl>
                                        <p:attrNameLst>
                                          <p:attrName>ppt_y</p:attrName>
                                        </p:attrNameLst>
                                      </p:cBhvr>
                                      <p:tavLst>
                                        <p:tav tm="0">
                                          <p:val>
                                            <p:strVal val="#ppt_y+#ppt_h*1.125000"/>
                                          </p:val>
                                        </p:tav>
                                        <p:tav tm="100000">
                                          <p:val>
                                            <p:strVal val="#ppt_y"/>
                                          </p:val>
                                        </p:tav>
                                      </p:tavLst>
                                    </p:anim>
                                    <p:animEffect transition="in" filter="wipe(up)">
                                      <p:cBhvr>
                                        <p:cTn id="44" dur="500"/>
                                        <p:tgtEl>
                                          <p:spTgt spid="34"/>
                                        </p:tgtEl>
                                      </p:cBhvr>
                                    </p:animEffect>
                                  </p:childTnLst>
                                </p:cTn>
                              </p:par>
                              <p:par>
                                <p:cTn id="45" presetID="12" presetClass="entr" presetSubtype="4" fill="hold"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500"/>
                                        <p:tgtEl>
                                          <p:spTgt spid="38"/>
                                        </p:tgtEl>
                                        <p:attrNameLst>
                                          <p:attrName>ppt_y</p:attrName>
                                        </p:attrNameLst>
                                      </p:cBhvr>
                                      <p:tavLst>
                                        <p:tav tm="0">
                                          <p:val>
                                            <p:strVal val="#ppt_y+#ppt_h*1.125000"/>
                                          </p:val>
                                        </p:tav>
                                        <p:tav tm="100000">
                                          <p:val>
                                            <p:strVal val="#ppt_y"/>
                                          </p:val>
                                        </p:tav>
                                      </p:tavLst>
                                    </p:anim>
                                    <p:animEffect transition="in" filter="wipe(up)">
                                      <p:cBhvr>
                                        <p:cTn id="48" dur="500"/>
                                        <p:tgtEl>
                                          <p:spTgt spid="38"/>
                                        </p:tgtEl>
                                      </p:cBhvr>
                                    </p:animEffect>
                                  </p:childTnLst>
                                </p:cTn>
                              </p:par>
                              <p:par>
                                <p:cTn id="49" presetID="12" presetClass="entr" presetSubtype="4" fill="hold" nodeType="with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additive="base">
                                        <p:cTn id="51" dur="500"/>
                                        <p:tgtEl>
                                          <p:spTgt spid="37"/>
                                        </p:tgtEl>
                                        <p:attrNameLst>
                                          <p:attrName>ppt_y</p:attrName>
                                        </p:attrNameLst>
                                      </p:cBhvr>
                                      <p:tavLst>
                                        <p:tav tm="0">
                                          <p:val>
                                            <p:strVal val="#ppt_y+#ppt_h*1.125000"/>
                                          </p:val>
                                        </p:tav>
                                        <p:tav tm="100000">
                                          <p:val>
                                            <p:strVal val="#ppt_y"/>
                                          </p:val>
                                        </p:tav>
                                      </p:tavLst>
                                    </p:anim>
                                    <p:animEffect transition="in" filter="wipe(up)">
                                      <p:cBhvr>
                                        <p:cTn id="52" dur="500"/>
                                        <p:tgtEl>
                                          <p:spTgt spid="37"/>
                                        </p:tgtEl>
                                      </p:cBhvr>
                                    </p:animEffect>
                                  </p:childTnLst>
                                </p:cTn>
                              </p:par>
                              <p:par>
                                <p:cTn id="53" presetID="12" presetClass="entr" presetSubtype="4"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p:tgtEl>
                                          <p:spTgt spid="36"/>
                                        </p:tgtEl>
                                        <p:attrNameLst>
                                          <p:attrName>ppt_y</p:attrName>
                                        </p:attrNameLst>
                                      </p:cBhvr>
                                      <p:tavLst>
                                        <p:tav tm="0">
                                          <p:val>
                                            <p:strVal val="#ppt_y+#ppt_h*1.125000"/>
                                          </p:val>
                                        </p:tav>
                                        <p:tav tm="100000">
                                          <p:val>
                                            <p:strVal val="#ppt_y"/>
                                          </p:val>
                                        </p:tav>
                                      </p:tavLst>
                                    </p:anim>
                                    <p:animEffect transition="in" filter="wipe(up)">
                                      <p:cBhvr>
                                        <p:cTn id="56" dur="500"/>
                                        <p:tgtEl>
                                          <p:spTgt spid="36"/>
                                        </p:tgtEl>
                                      </p:cBhvr>
                                    </p:animEffect>
                                  </p:childTnLst>
                                </p:cTn>
                              </p:par>
                              <p:par>
                                <p:cTn id="57" presetID="12" presetClass="entr" presetSubtype="4" fill="hold" nodeType="with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additive="base">
                                        <p:cTn id="59" dur="500"/>
                                        <p:tgtEl>
                                          <p:spTgt spid="39"/>
                                        </p:tgtEl>
                                        <p:attrNameLst>
                                          <p:attrName>ppt_y</p:attrName>
                                        </p:attrNameLst>
                                      </p:cBhvr>
                                      <p:tavLst>
                                        <p:tav tm="0">
                                          <p:val>
                                            <p:strVal val="#ppt_y+#ppt_h*1.125000"/>
                                          </p:val>
                                        </p:tav>
                                        <p:tav tm="100000">
                                          <p:val>
                                            <p:strVal val="#ppt_y"/>
                                          </p:val>
                                        </p:tav>
                                      </p:tavLst>
                                    </p:anim>
                                    <p:animEffect transition="in" filter="wipe(up)">
                                      <p:cBhvr>
                                        <p:cTn id="60" dur="500"/>
                                        <p:tgtEl>
                                          <p:spTgt spid="39"/>
                                        </p:tgtEl>
                                      </p:cBhvr>
                                    </p:animEffect>
                                  </p:childTnLst>
                                </p:cTn>
                              </p:par>
                              <p:par>
                                <p:cTn id="61" presetID="12" presetClass="entr" presetSubtype="4" fill="hold" nodeType="with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additive="base">
                                        <p:cTn id="63" dur="500"/>
                                        <p:tgtEl>
                                          <p:spTgt spid="41"/>
                                        </p:tgtEl>
                                        <p:attrNameLst>
                                          <p:attrName>ppt_y</p:attrName>
                                        </p:attrNameLst>
                                      </p:cBhvr>
                                      <p:tavLst>
                                        <p:tav tm="0">
                                          <p:val>
                                            <p:strVal val="#ppt_y+#ppt_h*1.125000"/>
                                          </p:val>
                                        </p:tav>
                                        <p:tav tm="100000">
                                          <p:val>
                                            <p:strVal val="#ppt_y"/>
                                          </p:val>
                                        </p:tav>
                                      </p:tavLst>
                                    </p:anim>
                                    <p:animEffect transition="in" filter="wipe(up)">
                                      <p:cBhvr>
                                        <p:cTn id="64" dur="500"/>
                                        <p:tgtEl>
                                          <p:spTgt spid="41"/>
                                        </p:tgtEl>
                                      </p:cBhvr>
                                    </p:animEffect>
                                  </p:childTnLst>
                                </p:cTn>
                              </p:par>
                              <p:par>
                                <p:cTn id="65" presetID="12" presetClass="entr" presetSubtype="4" fill="hold" nodeType="withEffect">
                                  <p:stCondLst>
                                    <p:cond delay="0"/>
                                  </p:stCondLst>
                                  <p:childTnLst>
                                    <p:set>
                                      <p:cBhvr>
                                        <p:cTn id="66" dur="1" fill="hold">
                                          <p:stCondLst>
                                            <p:cond delay="0"/>
                                          </p:stCondLst>
                                        </p:cTn>
                                        <p:tgtEl>
                                          <p:spTgt spid="40"/>
                                        </p:tgtEl>
                                        <p:attrNameLst>
                                          <p:attrName>style.visibility</p:attrName>
                                        </p:attrNameLst>
                                      </p:cBhvr>
                                      <p:to>
                                        <p:strVal val="visible"/>
                                      </p:to>
                                    </p:set>
                                    <p:anim calcmode="lin" valueType="num">
                                      <p:cBhvr additive="base">
                                        <p:cTn id="67" dur="500"/>
                                        <p:tgtEl>
                                          <p:spTgt spid="40"/>
                                        </p:tgtEl>
                                        <p:attrNameLst>
                                          <p:attrName>ppt_y</p:attrName>
                                        </p:attrNameLst>
                                      </p:cBhvr>
                                      <p:tavLst>
                                        <p:tav tm="0">
                                          <p:val>
                                            <p:strVal val="#ppt_y+#ppt_h*1.125000"/>
                                          </p:val>
                                        </p:tav>
                                        <p:tav tm="100000">
                                          <p:val>
                                            <p:strVal val="#ppt_y"/>
                                          </p:val>
                                        </p:tav>
                                      </p:tavLst>
                                    </p:anim>
                                    <p:animEffect transition="in" filter="wipe(up)">
                                      <p:cBhvr>
                                        <p:cTn id="6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p:bldP spid="29"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C24A24-D1DB-68CA-AEA8-8A55B180F209}"/>
              </a:ext>
            </a:extLst>
          </p:cNvPr>
          <p:cNvPicPr>
            <a:picLocks noChangeAspect="1"/>
          </p:cNvPicPr>
          <p:nvPr/>
        </p:nvPicPr>
        <p:blipFill>
          <a:blip r:embed="rId3"/>
          <a:stretch>
            <a:fillRect/>
          </a:stretch>
        </p:blipFill>
        <p:spPr>
          <a:xfrm>
            <a:off x="371360" y="996485"/>
            <a:ext cx="11449280" cy="2432515"/>
          </a:xfrm>
          <a:prstGeom prst="rect">
            <a:avLst/>
          </a:prstGeom>
        </p:spPr>
      </p:pic>
    </p:spTree>
    <p:extLst>
      <p:ext uri="{BB962C8B-B14F-4D97-AF65-F5344CB8AC3E}">
        <p14:creationId xmlns:p14="http://schemas.microsoft.com/office/powerpoint/2010/main" val="4093386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4000" b="-40000"/>
          </a:stretch>
        </a:blipFill>
        <a:effectLst/>
      </p:bgPr>
    </p:bg>
    <p:spTree>
      <p:nvGrpSpPr>
        <p:cNvPr id="1" name=""/>
        <p:cNvGrpSpPr/>
        <p:nvPr/>
      </p:nvGrpSpPr>
      <p:grpSpPr>
        <a:xfrm>
          <a:off x="0" y="0"/>
          <a:ext cx="0" cy="0"/>
          <a:chOff x="0" y="0"/>
          <a:chExt cx="0" cy="0"/>
        </a:xfrm>
      </p:grpSpPr>
      <p:sp>
        <p:nvSpPr>
          <p:cNvPr id="7" name="Hình chữ nhật: Góc Tròn 11">
            <a:extLst>
              <a:ext uri="{FF2B5EF4-FFF2-40B4-BE49-F238E27FC236}">
                <a16:creationId xmlns:a16="http://schemas.microsoft.com/office/drawing/2014/main" id="{CEB28ED2-8117-EC46-B05F-6F0AEA0DA4A2}"/>
              </a:ext>
            </a:extLst>
          </p:cNvPr>
          <p:cNvSpPr/>
          <p:nvPr/>
        </p:nvSpPr>
        <p:spPr>
          <a:xfrm>
            <a:off x="810325" y="1704975"/>
            <a:ext cx="11076875" cy="4967921"/>
          </a:xfrm>
          <a:custGeom>
            <a:avLst/>
            <a:gdLst>
              <a:gd name="connsiteX0" fmla="*/ 0 w 11076875"/>
              <a:gd name="connsiteY0" fmla="*/ 828003 h 4967921"/>
              <a:gd name="connsiteX1" fmla="*/ 828003 w 11076875"/>
              <a:gd name="connsiteY1" fmla="*/ 0 h 4967921"/>
              <a:gd name="connsiteX2" fmla="*/ 10248872 w 11076875"/>
              <a:gd name="connsiteY2" fmla="*/ 0 h 4967921"/>
              <a:gd name="connsiteX3" fmla="*/ 11076875 w 11076875"/>
              <a:gd name="connsiteY3" fmla="*/ 828003 h 4967921"/>
              <a:gd name="connsiteX4" fmla="*/ 11076875 w 11076875"/>
              <a:gd name="connsiteY4" fmla="*/ 4139918 h 4967921"/>
              <a:gd name="connsiteX5" fmla="*/ 10248872 w 11076875"/>
              <a:gd name="connsiteY5" fmla="*/ 4967921 h 4967921"/>
              <a:gd name="connsiteX6" fmla="*/ 828003 w 11076875"/>
              <a:gd name="connsiteY6" fmla="*/ 4967921 h 4967921"/>
              <a:gd name="connsiteX7" fmla="*/ 0 w 11076875"/>
              <a:gd name="connsiteY7" fmla="*/ 4139918 h 4967921"/>
              <a:gd name="connsiteX8" fmla="*/ 0 w 11076875"/>
              <a:gd name="connsiteY8" fmla="*/ 828003 h 496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6875" h="4967921" fill="none" extrusionOk="0">
                <a:moveTo>
                  <a:pt x="0" y="828003"/>
                </a:moveTo>
                <a:cubicBezTo>
                  <a:pt x="66098" y="322094"/>
                  <a:pt x="389229" y="37684"/>
                  <a:pt x="828003" y="0"/>
                </a:cubicBezTo>
                <a:cubicBezTo>
                  <a:pt x="3500816" y="-106144"/>
                  <a:pt x="7386756" y="-57456"/>
                  <a:pt x="10248872" y="0"/>
                </a:cubicBezTo>
                <a:cubicBezTo>
                  <a:pt x="10759338" y="28036"/>
                  <a:pt x="11163604" y="371115"/>
                  <a:pt x="11076875" y="828003"/>
                </a:cubicBezTo>
                <a:cubicBezTo>
                  <a:pt x="10932319" y="1649404"/>
                  <a:pt x="10968194" y="3621187"/>
                  <a:pt x="11076875" y="4139918"/>
                </a:cubicBezTo>
                <a:cubicBezTo>
                  <a:pt x="11102923" y="4634161"/>
                  <a:pt x="10720373" y="4923397"/>
                  <a:pt x="10248872" y="4967921"/>
                </a:cubicBezTo>
                <a:cubicBezTo>
                  <a:pt x="8246259" y="4938924"/>
                  <a:pt x="3792700" y="4894557"/>
                  <a:pt x="828003" y="4967921"/>
                </a:cubicBezTo>
                <a:cubicBezTo>
                  <a:pt x="401196" y="4917298"/>
                  <a:pt x="20774" y="4511890"/>
                  <a:pt x="0" y="4139918"/>
                </a:cubicBezTo>
                <a:cubicBezTo>
                  <a:pt x="-124905" y="3198737"/>
                  <a:pt x="-168306" y="1484103"/>
                  <a:pt x="0" y="828003"/>
                </a:cubicBezTo>
                <a:close/>
              </a:path>
              <a:path w="11076875" h="4967921" stroke="0" extrusionOk="0">
                <a:moveTo>
                  <a:pt x="0" y="828003"/>
                </a:moveTo>
                <a:cubicBezTo>
                  <a:pt x="62779" y="349392"/>
                  <a:pt x="365648" y="12678"/>
                  <a:pt x="828003" y="0"/>
                </a:cubicBezTo>
                <a:cubicBezTo>
                  <a:pt x="2569148" y="-6525"/>
                  <a:pt x="8252248" y="152743"/>
                  <a:pt x="10248872" y="0"/>
                </a:cubicBezTo>
                <a:cubicBezTo>
                  <a:pt x="10716809" y="5571"/>
                  <a:pt x="11033534" y="433545"/>
                  <a:pt x="11076875" y="828003"/>
                </a:cubicBezTo>
                <a:cubicBezTo>
                  <a:pt x="11064853" y="1498729"/>
                  <a:pt x="11156054" y="3508600"/>
                  <a:pt x="11076875" y="4139918"/>
                </a:cubicBezTo>
                <a:cubicBezTo>
                  <a:pt x="11152525" y="4590607"/>
                  <a:pt x="10679271" y="4998319"/>
                  <a:pt x="10248872" y="4967921"/>
                </a:cubicBezTo>
                <a:cubicBezTo>
                  <a:pt x="8424691" y="5081755"/>
                  <a:pt x="3366147" y="4967275"/>
                  <a:pt x="828003" y="4967921"/>
                </a:cubicBezTo>
                <a:cubicBezTo>
                  <a:pt x="381403" y="4991136"/>
                  <a:pt x="-14794" y="4514366"/>
                  <a:pt x="0" y="4139918"/>
                </a:cubicBezTo>
                <a:cubicBezTo>
                  <a:pt x="-119259" y="3553953"/>
                  <a:pt x="-86911" y="2285550"/>
                  <a:pt x="0" y="828003"/>
                </a:cubicBezTo>
                <a:close/>
              </a:path>
            </a:pathLst>
          </a:custGeom>
          <a:solidFill>
            <a:schemeClr val="accent4">
              <a:lumMod val="20000"/>
              <a:lumOff val="80000"/>
            </a:schemeClr>
          </a:solidFill>
          <a:ln w="57150">
            <a:solidFill>
              <a:srgbClr val="002060"/>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2019881-F53E-0BE5-F55F-C3F6620B23B0}"/>
              </a:ext>
            </a:extLst>
          </p:cNvPr>
          <p:cNvPicPr>
            <a:picLocks noChangeAspect="1"/>
          </p:cNvPicPr>
          <p:nvPr/>
        </p:nvPicPr>
        <p:blipFill>
          <a:blip r:embed="rId4"/>
          <a:stretch>
            <a:fillRect/>
          </a:stretch>
        </p:blipFill>
        <p:spPr>
          <a:xfrm>
            <a:off x="596330" y="1949092"/>
            <a:ext cx="5072312" cy="1737511"/>
          </a:xfrm>
          <a:prstGeom prst="rect">
            <a:avLst/>
          </a:prstGeom>
        </p:spPr>
      </p:pic>
      <p:pic>
        <p:nvPicPr>
          <p:cNvPr id="4" name="Picture 3">
            <a:extLst>
              <a:ext uri="{FF2B5EF4-FFF2-40B4-BE49-F238E27FC236}">
                <a16:creationId xmlns:a16="http://schemas.microsoft.com/office/drawing/2014/main" id="{A01B9770-CC72-16BB-3A7A-4A7CF1E52417}"/>
              </a:ext>
            </a:extLst>
          </p:cNvPr>
          <p:cNvPicPr>
            <a:picLocks noChangeAspect="1"/>
          </p:cNvPicPr>
          <p:nvPr/>
        </p:nvPicPr>
        <p:blipFill>
          <a:blip r:embed="rId5"/>
          <a:stretch>
            <a:fillRect/>
          </a:stretch>
        </p:blipFill>
        <p:spPr>
          <a:xfrm>
            <a:off x="5327890" y="3120469"/>
            <a:ext cx="6224555" cy="1615580"/>
          </a:xfrm>
          <a:prstGeom prst="rect">
            <a:avLst/>
          </a:prstGeom>
        </p:spPr>
      </p:pic>
      <p:pic>
        <p:nvPicPr>
          <p:cNvPr id="5" name="Picture 4">
            <a:extLst>
              <a:ext uri="{FF2B5EF4-FFF2-40B4-BE49-F238E27FC236}">
                <a16:creationId xmlns:a16="http://schemas.microsoft.com/office/drawing/2014/main" id="{E211BA97-40E9-3AE5-5BDD-1CCBA51FFF89}"/>
              </a:ext>
            </a:extLst>
          </p:cNvPr>
          <p:cNvPicPr>
            <a:picLocks noChangeAspect="1"/>
          </p:cNvPicPr>
          <p:nvPr/>
        </p:nvPicPr>
        <p:blipFill>
          <a:blip r:embed="rId6"/>
          <a:stretch>
            <a:fillRect/>
          </a:stretch>
        </p:blipFill>
        <p:spPr>
          <a:xfrm>
            <a:off x="3638550" y="4892357"/>
            <a:ext cx="7029297" cy="1877731"/>
          </a:xfrm>
          <a:prstGeom prst="rect">
            <a:avLst/>
          </a:prstGeom>
        </p:spPr>
      </p:pic>
      <p:pic>
        <p:nvPicPr>
          <p:cNvPr id="6" name="Picture 5">
            <a:extLst>
              <a:ext uri="{FF2B5EF4-FFF2-40B4-BE49-F238E27FC236}">
                <a16:creationId xmlns:a16="http://schemas.microsoft.com/office/drawing/2014/main" id="{43357951-4F9D-9DAC-DE5D-3729EF58B8DA}"/>
              </a:ext>
            </a:extLst>
          </p:cNvPr>
          <p:cNvPicPr>
            <a:picLocks noChangeAspect="1"/>
          </p:cNvPicPr>
          <p:nvPr/>
        </p:nvPicPr>
        <p:blipFill>
          <a:blip r:embed="rId7"/>
          <a:stretch>
            <a:fillRect/>
          </a:stretch>
        </p:blipFill>
        <p:spPr>
          <a:xfrm>
            <a:off x="304800" y="-57769"/>
            <a:ext cx="11260288" cy="2066723"/>
          </a:xfrm>
          <a:prstGeom prst="rect">
            <a:avLst/>
          </a:prstGeom>
        </p:spPr>
      </p:pic>
    </p:spTree>
    <p:extLst>
      <p:ext uri="{BB962C8B-B14F-4D97-AF65-F5344CB8AC3E}">
        <p14:creationId xmlns:p14="http://schemas.microsoft.com/office/powerpoint/2010/main" val="1216506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Hình chữ nhật: Góc Tròn 11">
            <a:extLst>
              <a:ext uri="{FF2B5EF4-FFF2-40B4-BE49-F238E27FC236}">
                <a16:creationId xmlns:a16="http://schemas.microsoft.com/office/drawing/2014/main" id="{CEB28ED2-8117-EC46-B05F-6F0AEA0DA4A2}"/>
              </a:ext>
            </a:extLst>
          </p:cNvPr>
          <p:cNvSpPr/>
          <p:nvPr/>
        </p:nvSpPr>
        <p:spPr>
          <a:xfrm>
            <a:off x="661307" y="541176"/>
            <a:ext cx="10982131" cy="5964399"/>
          </a:xfrm>
          <a:custGeom>
            <a:avLst/>
            <a:gdLst>
              <a:gd name="connsiteX0" fmla="*/ 0 w 10982131"/>
              <a:gd name="connsiteY0" fmla="*/ 994086 h 5964399"/>
              <a:gd name="connsiteX1" fmla="*/ 994086 w 10982131"/>
              <a:gd name="connsiteY1" fmla="*/ 0 h 5964399"/>
              <a:gd name="connsiteX2" fmla="*/ 9988045 w 10982131"/>
              <a:gd name="connsiteY2" fmla="*/ 0 h 5964399"/>
              <a:gd name="connsiteX3" fmla="*/ 10982131 w 10982131"/>
              <a:gd name="connsiteY3" fmla="*/ 994086 h 5964399"/>
              <a:gd name="connsiteX4" fmla="*/ 10982131 w 10982131"/>
              <a:gd name="connsiteY4" fmla="*/ 4970313 h 5964399"/>
              <a:gd name="connsiteX5" fmla="*/ 9988045 w 10982131"/>
              <a:gd name="connsiteY5" fmla="*/ 5964399 h 5964399"/>
              <a:gd name="connsiteX6" fmla="*/ 994086 w 10982131"/>
              <a:gd name="connsiteY6" fmla="*/ 5964399 h 5964399"/>
              <a:gd name="connsiteX7" fmla="*/ 0 w 10982131"/>
              <a:gd name="connsiteY7" fmla="*/ 4970313 h 5964399"/>
              <a:gd name="connsiteX8" fmla="*/ 0 w 10982131"/>
              <a:gd name="connsiteY8" fmla="*/ 994086 h 596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82131" h="5964399" fill="none" extrusionOk="0">
                <a:moveTo>
                  <a:pt x="0" y="994086"/>
                </a:moveTo>
                <a:cubicBezTo>
                  <a:pt x="46948" y="410537"/>
                  <a:pt x="480863" y="72842"/>
                  <a:pt x="994086" y="0"/>
                </a:cubicBezTo>
                <a:cubicBezTo>
                  <a:pt x="2904185" y="-106144"/>
                  <a:pt x="8324656" y="-57456"/>
                  <a:pt x="9988045" y="0"/>
                </a:cubicBezTo>
                <a:cubicBezTo>
                  <a:pt x="10608534" y="37683"/>
                  <a:pt x="11005602" y="445177"/>
                  <a:pt x="10982131" y="994086"/>
                </a:cubicBezTo>
                <a:cubicBezTo>
                  <a:pt x="10837575" y="1664701"/>
                  <a:pt x="10873450" y="3302558"/>
                  <a:pt x="10982131" y="4970313"/>
                </a:cubicBezTo>
                <a:cubicBezTo>
                  <a:pt x="11029388" y="5586368"/>
                  <a:pt x="10553945" y="5911496"/>
                  <a:pt x="9988045" y="5964399"/>
                </a:cubicBezTo>
                <a:cubicBezTo>
                  <a:pt x="7340561" y="5935402"/>
                  <a:pt x="5376873" y="5891035"/>
                  <a:pt x="994086" y="5964399"/>
                </a:cubicBezTo>
                <a:cubicBezTo>
                  <a:pt x="482230" y="5902689"/>
                  <a:pt x="5771" y="5495630"/>
                  <a:pt x="0" y="4970313"/>
                </a:cubicBezTo>
                <a:cubicBezTo>
                  <a:pt x="-124905" y="4025637"/>
                  <a:pt x="-168306" y="1515053"/>
                  <a:pt x="0" y="994086"/>
                </a:cubicBezTo>
                <a:close/>
              </a:path>
              <a:path w="10982131" h="5964399" stroke="0" extrusionOk="0">
                <a:moveTo>
                  <a:pt x="0" y="994086"/>
                </a:moveTo>
                <a:cubicBezTo>
                  <a:pt x="91142" y="414118"/>
                  <a:pt x="415939" y="72949"/>
                  <a:pt x="994086" y="0"/>
                </a:cubicBezTo>
                <a:cubicBezTo>
                  <a:pt x="2050957" y="-6525"/>
                  <a:pt x="7104013" y="152743"/>
                  <a:pt x="9988045" y="0"/>
                </a:cubicBezTo>
                <a:cubicBezTo>
                  <a:pt x="10564762" y="14497"/>
                  <a:pt x="10931838" y="517981"/>
                  <a:pt x="10982131" y="994086"/>
                </a:cubicBezTo>
                <a:cubicBezTo>
                  <a:pt x="10970109" y="2323996"/>
                  <a:pt x="11061310" y="3292885"/>
                  <a:pt x="10982131" y="4970313"/>
                </a:cubicBezTo>
                <a:cubicBezTo>
                  <a:pt x="11062273" y="5512335"/>
                  <a:pt x="10520145" y="5983522"/>
                  <a:pt x="9988045" y="5964399"/>
                </a:cubicBezTo>
                <a:cubicBezTo>
                  <a:pt x="7802818" y="6078233"/>
                  <a:pt x="3148011" y="5963753"/>
                  <a:pt x="994086" y="5964399"/>
                </a:cubicBezTo>
                <a:cubicBezTo>
                  <a:pt x="469092" y="6016555"/>
                  <a:pt x="-7375" y="5478031"/>
                  <a:pt x="0" y="4970313"/>
                </a:cubicBezTo>
                <a:cubicBezTo>
                  <a:pt x="-119259" y="4427953"/>
                  <a:pt x="-86911" y="2536349"/>
                  <a:pt x="0" y="994086"/>
                </a:cubicBezTo>
                <a:close/>
              </a:path>
            </a:pathLst>
          </a:custGeom>
          <a:solidFill>
            <a:schemeClr val="bg1"/>
          </a:solidFill>
          <a:ln w="57150">
            <a:solidFill>
              <a:srgbClr val="002060"/>
            </a:solidFill>
            <a:prstDash val="dash"/>
            <a:extLst>
              <a:ext uri="{C807C97D-BFC1-408E-A445-0C87EB9F89A2}">
                <ask:lineSketchStyleProps xmlns:ask="http://schemas.microsoft.com/office/drawing/2018/sketchyshapes" sd="413490959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
            <a:extLst>
              <a:ext uri="{FF2B5EF4-FFF2-40B4-BE49-F238E27FC236}">
                <a16:creationId xmlns:a16="http://schemas.microsoft.com/office/drawing/2014/main" id="{8C9A1C97-6BD0-34EE-EE0E-DD8AB3CBB23F}"/>
              </a:ext>
            </a:extLst>
          </p:cNvPr>
          <p:cNvSpPr/>
          <p:nvPr/>
        </p:nvSpPr>
        <p:spPr>
          <a:xfrm>
            <a:off x="1237971" y="2226286"/>
            <a:ext cx="3619779" cy="1086867"/>
          </a:xfrm>
          <a:prstGeom prst="roundRect">
            <a:avLst/>
          </a:prstGeom>
          <a:noFill/>
          <a:ln w="28575">
            <a:solidFill>
              <a:schemeClr val="accent6">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308675" y="2359046"/>
            <a:ext cx="3478369" cy="954107"/>
          </a:xfrm>
          <a:prstGeom prst="rect">
            <a:avLst/>
          </a:prstGeom>
          <a:noFill/>
        </p:spPr>
        <p:txBody>
          <a:bodyPr wrap="square" rtlCol="0">
            <a:spAutoFit/>
          </a:bodyPr>
          <a:lstStyle/>
          <a:p>
            <a:pPr algn="just"/>
            <a:r>
              <a:rPr lang="vi-VN" sz="2800" dirty="0"/>
              <a:t>..................................................................</a:t>
            </a:r>
            <a:endParaRPr lang="en-US" sz="2800" dirty="0"/>
          </a:p>
        </p:txBody>
      </p:sp>
      <p:pic>
        <p:nvPicPr>
          <p:cNvPr id="13" name="Picture 7">
            <a:extLst>
              <a:ext uri="{FF2B5EF4-FFF2-40B4-BE49-F238E27FC236}">
                <a16:creationId xmlns:a16="http://schemas.microsoft.com/office/drawing/2014/main" id="{E0E01F48-C00F-088F-1CD6-43F831F8C59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08484" y="1752628"/>
            <a:ext cx="3008632" cy="856732"/>
          </a:xfrm>
          <a:prstGeom prst="rect">
            <a:avLst/>
          </a:prstGeom>
        </p:spPr>
      </p:pic>
      <p:sp>
        <p:nvSpPr>
          <p:cNvPr id="14" name="TextBox 13"/>
          <p:cNvSpPr txBox="1"/>
          <p:nvPr/>
        </p:nvSpPr>
        <p:spPr>
          <a:xfrm>
            <a:off x="1237970" y="1845074"/>
            <a:ext cx="4267479" cy="584775"/>
          </a:xfrm>
          <a:prstGeom prst="rect">
            <a:avLst/>
          </a:prstGeom>
          <a:noFill/>
        </p:spPr>
        <p:txBody>
          <a:bodyPr wrap="square" rtlCol="0">
            <a:spAutoFit/>
          </a:bodyPr>
          <a:lstStyle/>
          <a:p>
            <a:pPr algn="ctr"/>
            <a:r>
              <a:rPr lang="vi-VN" sz="3200" b="1">
                <a:solidFill>
                  <a:srgbClr val="FF0000"/>
                </a:solidFill>
              </a:rPr>
              <a:t>Tên </a:t>
            </a:r>
            <a:r>
              <a:rPr lang="en-US" sz="3200" b="1">
                <a:solidFill>
                  <a:srgbClr val="FF0000"/>
                </a:solidFill>
              </a:rPr>
              <a:t>bài thơ, bài hát</a:t>
            </a:r>
            <a:endParaRPr lang="en-US" sz="3200" b="1" dirty="0">
              <a:solidFill>
                <a:srgbClr val="FF0000"/>
              </a:solidFill>
            </a:endParaRPr>
          </a:p>
        </p:txBody>
      </p:sp>
      <p:sp>
        <p:nvSpPr>
          <p:cNvPr id="20" name="Rectangle: Rounded Corners 1">
            <a:extLst>
              <a:ext uri="{FF2B5EF4-FFF2-40B4-BE49-F238E27FC236}">
                <a16:creationId xmlns:a16="http://schemas.microsoft.com/office/drawing/2014/main" id="{8C9A1C97-6BD0-34EE-EE0E-DD8AB3CBB23F}"/>
              </a:ext>
            </a:extLst>
          </p:cNvPr>
          <p:cNvSpPr/>
          <p:nvPr/>
        </p:nvSpPr>
        <p:spPr>
          <a:xfrm>
            <a:off x="6419440" y="2226286"/>
            <a:ext cx="3619779" cy="1086867"/>
          </a:xfrm>
          <a:prstGeom prst="roundRect">
            <a:avLst/>
          </a:prstGeom>
          <a:noFill/>
          <a:ln w="28575">
            <a:solidFill>
              <a:schemeClr val="accent6">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6490144" y="2359046"/>
            <a:ext cx="3478369" cy="954107"/>
          </a:xfrm>
          <a:prstGeom prst="rect">
            <a:avLst/>
          </a:prstGeom>
          <a:noFill/>
        </p:spPr>
        <p:txBody>
          <a:bodyPr wrap="square" rtlCol="0">
            <a:spAutoFit/>
          </a:bodyPr>
          <a:lstStyle/>
          <a:p>
            <a:pPr algn="just"/>
            <a:r>
              <a:rPr lang="vi-VN" sz="2800" dirty="0"/>
              <a:t>..................................................................</a:t>
            </a:r>
            <a:endParaRPr lang="en-US" sz="2800" dirty="0"/>
          </a:p>
        </p:txBody>
      </p:sp>
      <p:pic>
        <p:nvPicPr>
          <p:cNvPr id="22" name="Picture 7">
            <a:extLst>
              <a:ext uri="{FF2B5EF4-FFF2-40B4-BE49-F238E27FC236}">
                <a16:creationId xmlns:a16="http://schemas.microsoft.com/office/drawing/2014/main" id="{E0E01F48-C00F-088F-1CD6-43F831F8C59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689953" y="1752628"/>
            <a:ext cx="3008632" cy="856732"/>
          </a:xfrm>
          <a:prstGeom prst="rect">
            <a:avLst/>
          </a:prstGeom>
        </p:spPr>
      </p:pic>
      <p:sp>
        <p:nvSpPr>
          <p:cNvPr id="23" name="TextBox 22"/>
          <p:cNvSpPr txBox="1"/>
          <p:nvPr/>
        </p:nvSpPr>
        <p:spPr>
          <a:xfrm>
            <a:off x="6419440" y="1845074"/>
            <a:ext cx="3582634" cy="584775"/>
          </a:xfrm>
          <a:prstGeom prst="rect">
            <a:avLst/>
          </a:prstGeom>
          <a:noFill/>
        </p:spPr>
        <p:txBody>
          <a:bodyPr wrap="square" rtlCol="0">
            <a:spAutoFit/>
          </a:bodyPr>
          <a:lstStyle/>
          <a:p>
            <a:pPr algn="ctr"/>
            <a:r>
              <a:rPr lang="en-US" sz="3200" b="1">
                <a:solidFill>
                  <a:srgbClr val="FF0000"/>
                </a:solidFill>
              </a:rPr>
              <a:t>Tác giả</a:t>
            </a:r>
            <a:endParaRPr lang="en-US" sz="3200" b="1" dirty="0">
              <a:solidFill>
                <a:srgbClr val="FF0000"/>
              </a:solidFill>
            </a:endParaRPr>
          </a:p>
        </p:txBody>
      </p:sp>
      <p:sp>
        <p:nvSpPr>
          <p:cNvPr id="24" name="Rectangle: Rounded Corners 1">
            <a:extLst>
              <a:ext uri="{FF2B5EF4-FFF2-40B4-BE49-F238E27FC236}">
                <a16:creationId xmlns:a16="http://schemas.microsoft.com/office/drawing/2014/main" id="{8C9A1C97-6BD0-34EE-EE0E-DD8AB3CBB23F}"/>
              </a:ext>
            </a:extLst>
          </p:cNvPr>
          <p:cNvSpPr/>
          <p:nvPr/>
        </p:nvSpPr>
        <p:spPr>
          <a:xfrm>
            <a:off x="1308677" y="4120225"/>
            <a:ext cx="3619779" cy="1947027"/>
          </a:xfrm>
          <a:prstGeom prst="roundRect">
            <a:avLst/>
          </a:prstGeom>
          <a:noFill/>
          <a:ln w="28575">
            <a:solidFill>
              <a:schemeClr val="accent6">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379381" y="4252985"/>
            <a:ext cx="3478369" cy="1815882"/>
          </a:xfrm>
          <a:prstGeom prst="rect">
            <a:avLst/>
          </a:prstGeom>
          <a:noFill/>
        </p:spPr>
        <p:txBody>
          <a:bodyPr wrap="square" rtlCol="0">
            <a:spAutoFit/>
          </a:bodyPr>
          <a:lstStyle/>
          <a:p>
            <a:pPr algn="just"/>
            <a:r>
              <a:rPr lang="vi-VN" sz="2800" dirty="0"/>
              <a:t>....................................................................................................................................</a:t>
            </a:r>
            <a:endParaRPr lang="en-US" sz="2800" dirty="0"/>
          </a:p>
        </p:txBody>
      </p:sp>
      <p:pic>
        <p:nvPicPr>
          <p:cNvPr id="26" name="Picture 7">
            <a:extLst>
              <a:ext uri="{FF2B5EF4-FFF2-40B4-BE49-F238E27FC236}">
                <a16:creationId xmlns:a16="http://schemas.microsoft.com/office/drawing/2014/main" id="{E0E01F48-C00F-088F-1CD6-43F831F8C59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79190" y="3646567"/>
            <a:ext cx="3008632" cy="856732"/>
          </a:xfrm>
          <a:prstGeom prst="rect">
            <a:avLst/>
          </a:prstGeom>
        </p:spPr>
      </p:pic>
      <p:sp>
        <p:nvSpPr>
          <p:cNvPr id="27" name="TextBox 26"/>
          <p:cNvSpPr txBox="1"/>
          <p:nvPr/>
        </p:nvSpPr>
        <p:spPr>
          <a:xfrm>
            <a:off x="1308677" y="3739013"/>
            <a:ext cx="3582634" cy="584775"/>
          </a:xfrm>
          <a:prstGeom prst="rect">
            <a:avLst/>
          </a:prstGeom>
          <a:noFill/>
        </p:spPr>
        <p:txBody>
          <a:bodyPr wrap="square" rtlCol="0">
            <a:spAutoFit/>
          </a:bodyPr>
          <a:lstStyle/>
          <a:p>
            <a:pPr algn="ctr"/>
            <a:r>
              <a:rPr lang="vi-VN" sz="3200" b="1">
                <a:solidFill>
                  <a:srgbClr val="FF0000"/>
                </a:solidFill>
              </a:rPr>
              <a:t>T</a:t>
            </a:r>
            <a:r>
              <a:rPr lang="en-US" sz="3200" b="1">
                <a:solidFill>
                  <a:srgbClr val="FF0000"/>
                </a:solidFill>
              </a:rPr>
              <a:t>ừ dùng hay</a:t>
            </a:r>
            <a:endParaRPr lang="en-US" sz="3200" b="1" dirty="0">
              <a:solidFill>
                <a:srgbClr val="FF0000"/>
              </a:solidFill>
            </a:endParaRPr>
          </a:p>
        </p:txBody>
      </p:sp>
      <p:sp>
        <p:nvSpPr>
          <p:cNvPr id="35" name="Rectangle: Rounded Corners 1">
            <a:extLst>
              <a:ext uri="{FF2B5EF4-FFF2-40B4-BE49-F238E27FC236}">
                <a16:creationId xmlns:a16="http://schemas.microsoft.com/office/drawing/2014/main" id="{8C9A1C97-6BD0-34EE-EE0E-DD8AB3CBB23F}"/>
              </a:ext>
            </a:extLst>
          </p:cNvPr>
          <p:cNvSpPr/>
          <p:nvPr/>
        </p:nvSpPr>
        <p:spPr>
          <a:xfrm>
            <a:off x="6249123" y="4103042"/>
            <a:ext cx="3619779" cy="1947027"/>
          </a:xfrm>
          <a:prstGeom prst="roundRect">
            <a:avLst/>
          </a:prstGeom>
          <a:noFill/>
          <a:ln w="28575">
            <a:solidFill>
              <a:schemeClr val="accent6">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6319827" y="4235802"/>
            <a:ext cx="3478369" cy="1815882"/>
          </a:xfrm>
          <a:prstGeom prst="rect">
            <a:avLst/>
          </a:prstGeom>
          <a:noFill/>
        </p:spPr>
        <p:txBody>
          <a:bodyPr wrap="square" rtlCol="0">
            <a:spAutoFit/>
          </a:bodyPr>
          <a:lstStyle/>
          <a:p>
            <a:pPr algn="just"/>
            <a:r>
              <a:rPr lang="vi-VN" sz="2800" dirty="0"/>
              <a:t>....................................................................................................................................</a:t>
            </a:r>
            <a:endParaRPr lang="en-US" sz="2800" dirty="0"/>
          </a:p>
        </p:txBody>
      </p:sp>
      <p:pic>
        <p:nvPicPr>
          <p:cNvPr id="37" name="Picture 7">
            <a:extLst>
              <a:ext uri="{FF2B5EF4-FFF2-40B4-BE49-F238E27FC236}">
                <a16:creationId xmlns:a16="http://schemas.microsoft.com/office/drawing/2014/main" id="{E0E01F48-C00F-088F-1CD6-43F831F8C59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519635" y="3629384"/>
            <a:ext cx="3178949" cy="856732"/>
          </a:xfrm>
          <a:prstGeom prst="rect">
            <a:avLst/>
          </a:prstGeom>
        </p:spPr>
      </p:pic>
      <p:sp>
        <p:nvSpPr>
          <p:cNvPr id="38" name="TextBox 37"/>
          <p:cNvSpPr txBox="1"/>
          <p:nvPr/>
        </p:nvSpPr>
        <p:spPr>
          <a:xfrm>
            <a:off x="6249123" y="3721830"/>
            <a:ext cx="3582634" cy="584775"/>
          </a:xfrm>
          <a:prstGeom prst="rect">
            <a:avLst/>
          </a:prstGeom>
          <a:noFill/>
        </p:spPr>
        <p:txBody>
          <a:bodyPr wrap="square" rtlCol="0">
            <a:spAutoFit/>
          </a:bodyPr>
          <a:lstStyle/>
          <a:p>
            <a:pPr algn="ctr"/>
            <a:r>
              <a:rPr lang="en-US" sz="3200" b="1">
                <a:solidFill>
                  <a:srgbClr val="FF0000"/>
                </a:solidFill>
              </a:rPr>
              <a:t>Hình ảnh đẹp</a:t>
            </a:r>
            <a:endParaRPr lang="en-US" sz="3200" b="1" dirty="0">
              <a:solidFill>
                <a:srgbClr val="FF0000"/>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8441" y="1751013"/>
            <a:ext cx="964273" cy="96427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5770" y="3190559"/>
            <a:ext cx="1732490" cy="1732490"/>
          </a:xfrm>
          <a:prstGeom prst="rect">
            <a:avLst/>
          </a:prstGeom>
        </p:spPr>
      </p:pic>
      <p:pic>
        <p:nvPicPr>
          <p:cNvPr id="39" name="Picture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00827" y="1761749"/>
            <a:ext cx="994738" cy="994738"/>
          </a:xfrm>
          <a:prstGeom prst="rect">
            <a:avLst/>
          </a:prstGeom>
        </p:spPr>
      </p:pic>
      <p:pic>
        <p:nvPicPr>
          <p:cNvPr id="40" name="Picture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5196" y="3374591"/>
            <a:ext cx="1589663" cy="1589663"/>
          </a:xfrm>
          <a:prstGeom prst="rect">
            <a:avLst/>
          </a:prstGeom>
        </p:spPr>
      </p:pic>
      <p:pic>
        <p:nvPicPr>
          <p:cNvPr id="43" name="Picture 8" descr="Free vector bullock cart cartoon vector illustration"/>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49752" y="5428434"/>
            <a:ext cx="2495223" cy="149872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Free vector a boy doing homework with books on white background"/>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68850" y="360376"/>
            <a:ext cx="1270369" cy="1227753"/>
          </a:xfrm>
          <a:prstGeom prst="rect">
            <a:avLst/>
          </a:prstGeom>
          <a:noFill/>
          <a:effectLst>
            <a:glow rad="1397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3135C394-B004-B45D-1555-C1E20B8AB830}"/>
              </a:ext>
            </a:extLst>
          </p:cNvPr>
          <p:cNvSpPr txBox="1"/>
          <p:nvPr/>
        </p:nvSpPr>
        <p:spPr>
          <a:xfrm>
            <a:off x="1334549" y="503738"/>
            <a:ext cx="9254001" cy="920637"/>
          </a:xfrm>
          <a:prstGeom prst="rect">
            <a:avLst/>
          </a:prstGeom>
          <a:noFill/>
        </p:spPr>
        <p:txBody>
          <a:bodyPr wrap="square" rtlCol="0">
            <a:spAutoFit/>
          </a:bodyPr>
          <a:lstStyle/>
          <a:p>
            <a:pPr algn="ctr">
              <a:lnSpc>
                <a:spcPct val="130000"/>
              </a:lnSpc>
            </a:pPr>
            <a:r>
              <a:rPr lang="en-US" sz="4800" b="1" dirty="0" err="1">
                <a:ln w="19050">
                  <a:solidFill>
                    <a:srgbClr val="002060"/>
                  </a:solidFill>
                  <a:prstDash val="solid"/>
                </a:ln>
                <a:solidFill>
                  <a:srgbClr val="CCFF33"/>
                </a:solidFill>
                <a:effectLst>
                  <a:outerShdw blurRad="12700" dist="38100" dir="2700000" algn="tl" rotWithShape="0">
                    <a:schemeClr val="accent5">
                      <a:lumMod val="60000"/>
                      <a:lumOff val="40000"/>
                    </a:schemeClr>
                  </a:outerShdw>
                </a:effectLst>
                <a:latin typeface="UTM Showcard" panose="02040603050506020204" pitchFamily="18" charset="0"/>
              </a:rPr>
              <a:t>Nhật</a:t>
            </a:r>
            <a:r>
              <a:rPr lang="en-US" sz="4800" b="1" dirty="0">
                <a:ln w="19050">
                  <a:solidFill>
                    <a:srgbClr val="002060"/>
                  </a:solidFill>
                  <a:prstDash val="solid"/>
                </a:ln>
                <a:solidFill>
                  <a:srgbClr val="CCFF33"/>
                </a:solidFill>
                <a:effectLst>
                  <a:outerShdw blurRad="12700" dist="38100" dir="2700000" algn="tl" rotWithShape="0">
                    <a:schemeClr val="accent5">
                      <a:lumMod val="60000"/>
                      <a:lumOff val="40000"/>
                    </a:schemeClr>
                  </a:outerShdw>
                </a:effectLst>
                <a:latin typeface="UTM Showcard" panose="02040603050506020204" pitchFamily="18" charset="0"/>
              </a:rPr>
              <a:t> </a:t>
            </a:r>
            <a:r>
              <a:rPr lang="en-US" sz="4800" b="1" dirty="0" err="1">
                <a:ln w="19050">
                  <a:solidFill>
                    <a:srgbClr val="002060"/>
                  </a:solidFill>
                  <a:prstDash val="solid"/>
                </a:ln>
                <a:solidFill>
                  <a:srgbClr val="FF99CC"/>
                </a:solidFill>
                <a:effectLst>
                  <a:outerShdw blurRad="12700" dist="38100" dir="2700000" algn="tl" rotWithShape="0">
                    <a:schemeClr val="accent5">
                      <a:lumMod val="60000"/>
                      <a:lumOff val="40000"/>
                    </a:schemeClr>
                  </a:outerShdw>
                </a:effectLst>
                <a:latin typeface="UTM Showcard" panose="02040603050506020204" pitchFamily="18" charset="0"/>
              </a:rPr>
              <a:t>kí</a:t>
            </a:r>
            <a:r>
              <a:rPr lang="en-US" sz="4800" b="1" dirty="0">
                <a:ln w="19050">
                  <a:solidFill>
                    <a:srgbClr val="002060"/>
                  </a:solidFill>
                  <a:prstDash val="solid"/>
                </a:ln>
                <a:solidFill>
                  <a:srgbClr val="CCFF33"/>
                </a:solidFill>
                <a:effectLst>
                  <a:outerShdw blurRad="12700" dist="38100" dir="2700000" algn="tl" rotWithShape="0">
                    <a:schemeClr val="accent5">
                      <a:lumMod val="60000"/>
                      <a:lumOff val="40000"/>
                    </a:schemeClr>
                  </a:outerShdw>
                </a:effectLst>
                <a:latin typeface="UTM Showcard" panose="02040603050506020204" pitchFamily="18" charset="0"/>
              </a:rPr>
              <a:t> </a:t>
            </a:r>
            <a:r>
              <a:rPr lang="en-US" sz="4800" b="1" dirty="0" err="1">
                <a:ln w="19050">
                  <a:solidFill>
                    <a:srgbClr val="002060"/>
                  </a:solidFill>
                  <a:prstDash val="solid"/>
                </a:ln>
                <a:solidFill>
                  <a:srgbClr val="CCCCFF"/>
                </a:solidFill>
                <a:effectLst>
                  <a:outerShdw blurRad="12700" dist="38100" dir="2700000" algn="tl" rotWithShape="0">
                    <a:schemeClr val="accent5">
                      <a:lumMod val="60000"/>
                      <a:lumOff val="40000"/>
                    </a:schemeClr>
                  </a:outerShdw>
                </a:effectLst>
                <a:latin typeface="UTM Showcard" panose="02040603050506020204" pitchFamily="18" charset="0"/>
              </a:rPr>
              <a:t>đọc</a:t>
            </a:r>
            <a:r>
              <a:rPr lang="en-US" sz="4800" b="1" dirty="0">
                <a:ln w="19050">
                  <a:solidFill>
                    <a:srgbClr val="002060"/>
                  </a:solidFill>
                  <a:prstDash val="solid"/>
                </a:ln>
                <a:solidFill>
                  <a:srgbClr val="CCFF33"/>
                </a:solidFill>
                <a:effectLst>
                  <a:outerShdw blurRad="12700" dist="38100" dir="2700000" algn="tl" rotWithShape="0">
                    <a:schemeClr val="accent5">
                      <a:lumMod val="60000"/>
                      <a:lumOff val="40000"/>
                    </a:schemeClr>
                  </a:outerShdw>
                </a:effectLst>
                <a:latin typeface="UTM Showcard" panose="02040603050506020204" pitchFamily="18" charset="0"/>
              </a:rPr>
              <a:t> </a:t>
            </a:r>
            <a:r>
              <a:rPr lang="en-US" sz="4800" b="1" dirty="0" err="1">
                <a:ln w="19050">
                  <a:solidFill>
                    <a:srgbClr val="002060"/>
                  </a:solidFill>
                  <a:prstDash val="solid"/>
                </a:ln>
                <a:solidFill>
                  <a:srgbClr val="00FFCC"/>
                </a:solidFill>
                <a:effectLst>
                  <a:outerShdw blurRad="12700" dist="38100" dir="2700000" algn="tl" rotWithShape="0">
                    <a:schemeClr val="accent5">
                      <a:lumMod val="60000"/>
                      <a:lumOff val="40000"/>
                    </a:schemeClr>
                  </a:outerShdw>
                </a:effectLst>
                <a:latin typeface="UTM Showcard" panose="02040603050506020204" pitchFamily="18" charset="0"/>
              </a:rPr>
              <a:t>sách</a:t>
            </a:r>
            <a:endParaRPr lang="en-US" sz="4800" b="1" dirty="0">
              <a:ln w="19050">
                <a:solidFill>
                  <a:srgbClr val="002060"/>
                </a:solidFill>
                <a:prstDash val="solid"/>
              </a:ln>
              <a:solidFill>
                <a:srgbClr val="00FFCC"/>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Tree>
    <p:extLst>
      <p:ext uri="{BB962C8B-B14F-4D97-AF65-F5344CB8AC3E}">
        <p14:creationId xmlns:p14="http://schemas.microsoft.com/office/powerpoint/2010/main" val="231045556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2" name="Picture 8" descr="Free vector bullock cart cartoon vector illustration"/>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49752" y="5428434"/>
            <a:ext cx="2495223" cy="1498728"/>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D8B1C5AC-42CC-1F77-81F2-B3F5AEBEC61D}"/>
              </a:ext>
            </a:extLst>
          </p:cNvPr>
          <p:cNvSpPr txBox="1"/>
          <p:nvPr/>
        </p:nvSpPr>
        <p:spPr>
          <a:xfrm>
            <a:off x="2966546" y="1157680"/>
            <a:ext cx="6258908" cy="2366570"/>
          </a:xfrm>
          <a:prstGeom prst="rect">
            <a:avLst/>
          </a:prstGeom>
          <a:noFill/>
        </p:spPr>
        <p:txBody>
          <a:bodyPr wrap="square" rtlCol="0">
            <a:prstTxWarp prst="textButton">
              <a:avLst>
                <a:gd name="adj" fmla="val 11166381"/>
              </a:avLst>
            </a:prstTxWarp>
            <a:spAutoFit/>
          </a:bodyPr>
          <a:lstStyle/>
          <a:p>
            <a:pPr algn="ctr">
              <a:lnSpc>
                <a:spcPct val="80000"/>
              </a:lnSpc>
            </a:pPr>
            <a:endParaRPr lang="en-US" sz="7200" b="1" dirty="0">
              <a:ln w="28575">
                <a:solidFill>
                  <a:srgbClr val="002060"/>
                </a:solidFill>
                <a:prstDash val="solid"/>
              </a:ln>
              <a:solidFill>
                <a:srgbClr val="FFFF00"/>
              </a:solidFill>
              <a:effectLst>
                <a:outerShdw blurRad="12700" dist="38100" dir="2700000" algn="tl" rotWithShape="0">
                  <a:schemeClr val="accent5">
                    <a:lumMod val="60000"/>
                    <a:lumOff val="40000"/>
                  </a:schemeClr>
                </a:outerShdw>
              </a:effectLst>
              <a:latin typeface="SVN-Poky's" panose="020B0606040200020203" pitchFamily="34" charset="0"/>
            </a:endParaRPr>
          </a:p>
          <a:p>
            <a:pPr algn="ctr">
              <a:lnSpc>
                <a:spcPct val="80000"/>
              </a:lnSpc>
            </a:pPr>
            <a:endParaRPr lang="en-US" sz="7200" b="1" dirty="0">
              <a:ln w="28575">
                <a:solidFill>
                  <a:srgbClr val="002060"/>
                </a:solidFill>
                <a:prstDash val="solid"/>
              </a:ln>
              <a:solidFill>
                <a:srgbClr val="FFFF00"/>
              </a:solidFill>
              <a:effectLst>
                <a:outerShdw blurRad="12700" dist="38100" dir="2700000" algn="tl" rotWithShape="0">
                  <a:schemeClr val="accent5">
                    <a:lumMod val="60000"/>
                    <a:lumOff val="40000"/>
                  </a:schemeClr>
                </a:outerShdw>
              </a:effectLst>
              <a:latin typeface="SVN-Poky's" panose="020B0606040200020203" pitchFamily="34" charset="0"/>
            </a:endParaRPr>
          </a:p>
          <a:p>
            <a:pPr algn="ctr">
              <a:lnSpc>
                <a:spcPct val="80000"/>
              </a:lnSpc>
            </a:pPr>
            <a:r>
              <a:rPr lang="vi-VN" sz="7200" b="1" dirty="0">
                <a:ln w="28575">
                  <a:solidFill>
                    <a:srgbClr val="002060"/>
                  </a:solidFill>
                  <a:prstDash val="solid"/>
                </a:ln>
                <a:solidFill>
                  <a:srgbClr val="00FFCC"/>
                </a:solidFill>
                <a:effectLst>
                  <a:outerShdw blurRad="12700" dist="38100" dir="2700000" algn="tl" rotWithShape="0">
                    <a:schemeClr val="accent5">
                      <a:lumMod val="60000"/>
                      <a:lumOff val="40000"/>
                    </a:schemeClr>
                  </a:outerShdw>
                </a:effectLst>
                <a:latin typeface="SVN-Poky's" panose="020B0606040200020203" pitchFamily="34" charset="0"/>
              </a:rPr>
              <a:t>Cùng</a:t>
            </a:r>
            <a:r>
              <a:rPr lang="en-US" sz="7200" b="1" dirty="0">
                <a:ln w="28575">
                  <a:solidFill>
                    <a:srgbClr val="002060"/>
                  </a:solidFill>
                  <a:prstDash val="solid"/>
                </a:ln>
                <a:solidFill>
                  <a:srgbClr val="FFFF00"/>
                </a:solidFill>
                <a:effectLst>
                  <a:outerShdw blurRad="12700" dist="38100" dir="2700000" algn="tl" rotWithShape="0">
                    <a:schemeClr val="accent5">
                      <a:lumMod val="60000"/>
                      <a:lumOff val="40000"/>
                    </a:schemeClr>
                  </a:outerShdw>
                </a:effectLst>
                <a:latin typeface="SVN-Poky's" panose="020B0606040200020203" pitchFamily="34" charset="0"/>
              </a:rPr>
              <a:t> </a:t>
            </a:r>
            <a:r>
              <a:rPr lang="vi-VN" sz="7200" b="1" dirty="0">
                <a:ln w="28575">
                  <a:solidFill>
                    <a:srgbClr val="002060"/>
                  </a:solidFill>
                  <a:prstDash val="solid"/>
                </a:ln>
                <a:solidFill>
                  <a:srgbClr val="FFFF00"/>
                </a:solidFill>
                <a:effectLst>
                  <a:outerShdw blurRad="12700" dist="38100" dir="2700000" algn="tl" rotWithShape="0">
                    <a:schemeClr val="accent5">
                      <a:lumMod val="60000"/>
                      <a:lumOff val="40000"/>
                    </a:schemeClr>
                  </a:outerShdw>
                </a:effectLst>
                <a:latin typeface="SVN-Poky's" panose="020B0606040200020203" pitchFamily="34" charset="0"/>
              </a:rPr>
              <a:t>chia</a:t>
            </a:r>
            <a:r>
              <a:rPr lang="en-US" sz="7200" b="1" dirty="0">
                <a:ln w="28575">
                  <a:solidFill>
                    <a:srgbClr val="002060"/>
                  </a:solidFill>
                  <a:prstDash val="solid"/>
                </a:ln>
                <a:solidFill>
                  <a:srgbClr val="FFFF00"/>
                </a:solidFill>
                <a:effectLst>
                  <a:outerShdw blurRad="12700" dist="38100" dir="2700000" algn="tl" rotWithShape="0">
                    <a:schemeClr val="accent5">
                      <a:lumMod val="60000"/>
                      <a:lumOff val="40000"/>
                    </a:schemeClr>
                  </a:outerShdw>
                </a:effectLst>
                <a:latin typeface="SVN-Poky's" panose="020B0606040200020203" pitchFamily="34" charset="0"/>
              </a:rPr>
              <a:t> </a:t>
            </a:r>
            <a:r>
              <a:rPr lang="vi-VN" sz="7200" b="1" dirty="0">
                <a:ln w="28575">
                  <a:solidFill>
                    <a:srgbClr val="002060"/>
                  </a:solidFill>
                  <a:prstDash val="solid"/>
                </a:ln>
                <a:solidFill>
                  <a:schemeClr val="accent2">
                    <a:lumMod val="40000"/>
                    <a:lumOff val="60000"/>
                  </a:schemeClr>
                </a:solidFill>
                <a:effectLst>
                  <a:outerShdw blurRad="12700" dist="38100" dir="2700000" algn="tl" rotWithShape="0">
                    <a:schemeClr val="accent5">
                      <a:lumMod val="60000"/>
                      <a:lumOff val="40000"/>
                    </a:schemeClr>
                  </a:outerShdw>
                </a:effectLst>
                <a:latin typeface="SVN-Poky's" panose="020B0606040200020203" pitchFamily="34" charset="0"/>
              </a:rPr>
              <a:t>sẻ</a:t>
            </a:r>
            <a:r>
              <a:rPr lang="en-US" sz="7200" b="1" dirty="0">
                <a:ln w="28575">
                  <a:solidFill>
                    <a:srgbClr val="002060"/>
                  </a:solidFill>
                  <a:prstDash val="solid"/>
                </a:ln>
                <a:solidFill>
                  <a:srgbClr val="FFFF00"/>
                </a:solidFill>
                <a:effectLst>
                  <a:outerShdw blurRad="12700" dist="38100" dir="2700000" algn="tl" rotWithShape="0">
                    <a:schemeClr val="accent5">
                      <a:lumMod val="60000"/>
                      <a:lumOff val="40000"/>
                    </a:schemeClr>
                  </a:outerShdw>
                </a:effectLst>
                <a:latin typeface="SVN-Poky's" panose="020B0606040200020203" pitchFamily="34" charset="0"/>
              </a:rPr>
              <a:t> </a:t>
            </a:r>
          </a:p>
          <a:p>
            <a:pPr algn="ctr">
              <a:lnSpc>
                <a:spcPct val="80000"/>
              </a:lnSpc>
            </a:pPr>
            <a:r>
              <a:rPr lang="en-US" sz="7200" b="1" dirty="0">
                <a:ln w="28575">
                  <a:solidFill>
                    <a:srgbClr val="002060"/>
                  </a:solidFill>
                  <a:prstDash val="solid"/>
                </a:ln>
                <a:solidFill>
                  <a:srgbClr val="FFFF00"/>
                </a:solidFill>
                <a:effectLst>
                  <a:outerShdw blurRad="12700" dist="38100" dir="2700000" algn="tl" rotWithShape="0">
                    <a:schemeClr val="accent5">
                      <a:lumMod val="60000"/>
                      <a:lumOff val="40000"/>
                    </a:schemeClr>
                  </a:outerShdw>
                </a:effectLst>
                <a:latin typeface="SVN-Poky's" panose="020B0606040200020203" pitchFamily="34" charset="0"/>
              </a:rPr>
              <a:t> </a:t>
            </a:r>
          </a:p>
          <a:p>
            <a:pPr algn="ctr">
              <a:lnSpc>
                <a:spcPct val="80000"/>
              </a:lnSpc>
            </a:pPr>
            <a:endParaRPr lang="en-US" sz="7200" b="1" dirty="0">
              <a:ln w="28575">
                <a:solidFill>
                  <a:srgbClr val="002060"/>
                </a:solidFill>
                <a:prstDash val="solid"/>
              </a:ln>
              <a:solidFill>
                <a:srgbClr val="00FF00"/>
              </a:solidFill>
              <a:effectLst>
                <a:outerShdw blurRad="12700" dist="38100" dir="2700000" algn="tl" rotWithShape="0">
                  <a:schemeClr val="accent5">
                    <a:lumMod val="60000"/>
                    <a:lumOff val="40000"/>
                  </a:schemeClr>
                </a:outerShdw>
              </a:effectLst>
              <a:latin typeface="SVN-Poky's" panose="020B0606040200020203" pitchFamily="34" charset="0"/>
            </a:endParaRPr>
          </a:p>
        </p:txBody>
      </p:sp>
    </p:spTree>
    <p:extLst>
      <p:ext uri="{BB962C8B-B14F-4D97-AF65-F5344CB8AC3E}">
        <p14:creationId xmlns:p14="http://schemas.microsoft.com/office/powerpoint/2010/main" val="821449709"/>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r="-3000" b="-5000"/>
          </a:stretch>
        </a:blipFill>
        <a:effectLst/>
      </p:bgPr>
    </p:bg>
    <p:spTree>
      <p:nvGrpSpPr>
        <p:cNvPr id="1" name=""/>
        <p:cNvGrpSpPr/>
        <p:nvPr/>
      </p:nvGrpSpPr>
      <p:grpSpPr>
        <a:xfrm>
          <a:off x="0" y="0"/>
          <a:ext cx="0" cy="0"/>
          <a:chOff x="0" y="0"/>
          <a:chExt cx="0" cy="0"/>
        </a:xfrm>
      </p:grpSpPr>
      <p:sp>
        <p:nvSpPr>
          <p:cNvPr id="12" name="Rectangle: Rounded Corners 1">
            <a:extLst>
              <a:ext uri="{FF2B5EF4-FFF2-40B4-BE49-F238E27FC236}">
                <a16:creationId xmlns:a16="http://schemas.microsoft.com/office/drawing/2014/main" id="{2EB8F735-6ADC-4220-BF8C-A7FF7450F6F7}"/>
              </a:ext>
            </a:extLst>
          </p:cNvPr>
          <p:cNvSpPr/>
          <p:nvPr/>
        </p:nvSpPr>
        <p:spPr>
          <a:xfrm>
            <a:off x="410548" y="1904609"/>
            <a:ext cx="11541968" cy="4421553"/>
          </a:xfrm>
          <a:custGeom>
            <a:avLst/>
            <a:gdLst>
              <a:gd name="connsiteX0" fmla="*/ 0 w 11541968"/>
              <a:gd name="connsiteY0" fmla="*/ 599253 h 4421553"/>
              <a:gd name="connsiteX1" fmla="*/ 599253 w 11541968"/>
              <a:gd name="connsiteY1" fmla="*/ 0 h 4421553"/>
              <a:gd name="connsiteX2" fmla="*/ 10942715 w 11541968"/>
              <a:gd name="connsiteY2" fmla="*/ 0 h 4421553"/>
              <a:gd name="connsiteX3" fmla="*/ 11541968 w 11541968"/>
              <a:gd name="connsiteY3" fmla="*/ 599253 h 4421553"/>
              <a:gd name="connsiteX4" fmla="*/ 11541968 w 11541968"/>
              <a:gd name="connsiteY4" fmla="*/ 3822300 h 4421553"/>
              <a:gd name="connsiteX5" fmla="*/ 10942715 w 11541968"/>
              <a:gd name="connsiteY5" fmla="*/ 4421553 h 4421553"/>
              <a:gd name="connsiteX6" fmla="*/ 599253 w 11541968"/>
              <a:gd name="connsiteY6" fmla="*/ 4421553 h 4421553"/>
              <a:gd name="connsiteX7" fmla="*/ 0 w 11541968"/>
              <a:gd name="connsiteY7" fmla="*/ 3822300 h 4421553"/>
              <a:gd name="connsiteX8" fmla="*/ 0 w 11541968"/>
              <a:gd name="connsiteY8" fmla="*/ 599253 h 442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968" h="4421553" fill="none" extrusionOk="0">
                <a:moveTo>
                  <a:pt x="0" y="599253"/>
                </a:moveTo>
                <a:cubicBezTo>
                  <a:pt x="1740" y="315385"/>
                  <a:pt x="294714" y="44339"/>
                  <a:pt x="599253" y="0"/>
                </a:cubicBezTo>
                <a:cubicBezTo>
                  <a:pt x="2592794" y="72427"/>
                  <a:pt x="7426792" y="61419"/>
                  <a:pt x="10942715" y="0"/>
                </a:cubicBezTo>
                <a:cubicBezTo>
                  <a:pt x="11266634" y="-48455"/>
                  <a:pt x="11487292" y="251757"/>
                  <a:pt x="11541968" y="599253"/>
                </a:cubicBezTo>
                <a:cubicBezTo>
                  <a:pt x="11642844" y="1011066"/>
                  <a:pt x="11434655" y="2412419"/>
                  <a:pt x="11541968" y="3822300"/>
                </a:cubicBezTo>
                <a:cubicBezTo>
                  <a:pt x="11543932" y="4143292"/>
                  <a:pt x="11255697" y="4401402"/>
                  <a:pt x="10942715" y="4421553"/>
                </a:cubicBezTo>
                <a:cubicBezTo>
                  <a:pt x="6122165" y="4451380"/>
                  <a:pt x="2004814" y="4342247"/>
                  <a:pt x="599253" y="4421553"/>
                </a:cubicBezTo>
                <a:cubicBezTo>
                  <a:pt x="330013" y="4414576"/>
                  <a:pt x="-32520" y="4159688"/>
                  <a:pt x="0" y="3822300"/>
                </a:cubicBezTo>
                <a:cubicBezTo>
                  <a:pt x="50037" y="2320250"/>
                  <a:pt x="770" y="1818915"/>
                  <a:pt x="0" y="599253"/>
                </a:cubicBezTo>
                <a:close/>
              </a:path>
              <a:path w="11541968" h="4421553" stroke="0" extrusionOk="0">
                <a:moveTo>
                  <a:pt x="0" y="599253"/>
                </a:moveTo>
                <a:cubicBezTo>
                  <a:pt x="32638" y="277191"/>
                  <a:pt x="282480" y="29555"/>
                  <a:pt x="599253" y="0"/>
                </a:cubicBezTo>
                <a:cubicBezTo>
                  <a:pt x="4266228" y="123000"/>
                  <a:pt x="6480235" y="-96860"/>
                  <a:pt x="10942715" y="0"/>
                </a:cubicBezTo>
                <a:cubicBezTo>
                  <a:pt x="11244616" y="-22145"/>
                  <a:pt x="11545721" y="260729"/>
                  <a:pt x="11541968" y="599253"/>
                </a:cubicBezTo>
                <a:cubicBezTo>
                  <a:pt x="11545141" y="2163788"/>
                  <a:pt x="11636235" y="2902557"/>
                  <a:pt x="11541968" y="3822300"/>
                </a:cubicBezTo>
                <a:cubicBezTo>
                  <a:pt x="11490393" y="4171943"/>
                  <a:pt x="11265288" y="4420181"/>
                  <a:pt x="10942715" y="4421553"/>
                </a:cubicBezTo>
                <a:cubicBezTo>
                  <a:pt x="7244165" y="4260846"/>
                  <a:pt x="2652638" y="4461220"/>
                  <a:pt x="599253" y="4421553"/>
                </a:cubicBezTo>
                <a:cubicBezTo>
                  <a:pt x="244033" y="4416653"/>
                  <a:pt x="-59273" y="4126406"/>
                  <a:pt x="0" y="3822300"/>
                </a:cubicBezTo>
                <a:cubicBezTo>
                  <a:pt x="32216" y="2225742"/>
                  <a:pt x="57206" y="1432606"/>
                  <a:pt x="0" y="599253"/>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355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just">
              <a:spcBef>
                <a:spcPts val="1200"/>
              </a:spcBef>
            </a:pPr>
            <a:endParaRPr lang="en-US" sz="2800" dirty="0">
              <a:solidFill>
                <a:schemeClr val="tx1"/>
              </a:solidFill>
            </a:endParaRPr>
          </a:p>
        </p:txBody>
      </p:sp>
      <p:sp>
        <p:nvSpPr>
          <p:cNvPr id="13" name="TextBox 12">
            <a:extLst>
              <a:ext uri="{FF2B5EF4-FFF2-40B4-BE49-F238E27FC236}">
                <a16:creationId xmlns:a16="http://schemas.microsoft.com/office/drawing/2014/main" id="{D730D18E-04EA-3EF6-360A-CFDF9B4CAE56}"/>
              </a:ext>
            </a:extLst>
          </p:cNvPr>
          <p:cNvSpPr txBox="1"/>
          <p:nvPr/>
        </p:nvSpPr>
        <p:spPr>
          <a:xfrm>
            <a:off x="1947339" y="2220600"/>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14" name="Picture 13">
            <a:extLst>
              <a:ext uri="{FF2B5EF4-FFF2-40B4-BE49-F238E27FC236}">
                <a16:creationId xmlns:a16="http://schemas.microsoft.com/office/drawing/2014/main" id="{00C079C3-AF12-76E7-9DFE-C5D93B45FAAF}"/>
              </a:ext>
            </a:extLst>
          </p:cNvPr>
          <p:cNvPicPr>
            <a:picLocks noChangeAspect="1"/>
          </p:cNvPicPr>
          <p:nvPr/>
        </p:nvPicPr>
        <p:blipFill>
          <a:blip r:embed="rId3"/>
          <a:stretch>
            <a:fillRect/>
          </a:stretch>
        </p:blipFill>
        <p:spPr>
          <a:xfrm rot="737208" flipH="1">
            <a:off x="755225" y="2137949"/>
            <a:ext cx="919996" cy="919996"/>
          </a:xfrm>
          <a:prstGeom prst="rect">
            <a:avLst/>
          </a:prstGeom>
        </p:spPr>
      </p:pic>
      <p:sp>
        <p:nvSpPr>
          <p:cNvPr id="15" name="TextBox 14">
            <a:extLst>
              <a:ext uri="{FF2B5EF4-FFF2-40B4-BE49-F238E27FC236}">
                <a16:creationId xmlns:a16="http://schemas.microsoft.com/office/drawing/2014/main" id="{81D1D172-EF51-3E67-C64A-C5E049D4E06E}"/>
              </a:ext>
            </a:extLst>
          </p:cNvPr>
          <p:cNvSpPr txBox="1"/>
          <p:nvPr/>
        </p:nvSpPr>
        <p:spPr>
          <a:xfrm>
            <a:off x="1947339" y="3201612"/>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16" name="Picture 15">
            <a:extLst>
              <a:ext uri="{FF2B5EF4-FFF2-40B4-BE49-F238E27FC236}">
                <a16:creationId xmlns:a16="http://schemas.microsoft.com/office/drawing/2014/main" id="{CABBB828-4F59-2112-6B58-FCB7FAFE9EC9}"/>
              </a:ext>
            </a:extLst>
          </p:cNvPr>
          <p:cNvPicPr>
            <a:picLocks noChangeAspect="1"/>
          </p:cNvPicPr>
          <p:nvPr/>
        </p:nvPicPr>
        <p:blipFill>
          <a:blip r:embed="rId3"/>
          <a:stretch>
            <a:fillRect/>
          </a:stretch>
        </p:blipFill>
        <p:spPr>
          <a:xfrm rot="737208" flipH="1">
            <a:off x="755225" y="3118961"/>
            <a:ext cx="919996" cy="919996"/>
          </a:xfrm>
          <a:prstGeom prst="rect">
            <a:avLst/>
          </a:prstGeom>
        </p:spPr>
      </p:pic>
      <p:sp>
        <p:nvSpPr>
          <p:cNvPr id="17" name="TextBox 16">
            <a:extLst>
              <a:ext uri="{FF2B5EF4-FFF2-40B4-BE49-F238E27FC236}">
                <a16:creationId xmlns:a16="http://schemas.microsoft.com/office/drawing/2014/main" id="{F1EAF673-E0AB-44DA-DA2F-CB9836DF07E4}"/>
              </a:ext>
            </a:extLst>
          </p:cNvPr>
          <p:cNvSpPr txBox="1"/>
          <p:nvPr/>
        </p:nvSpPr>
        <p:spPr>
          <a:xfrm>
            <a:off x="1947339" y="4182624"/>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18" name="Picture 17">
            <a:extLst>
              <a:ext uri="{FF2B5EF4-FFF2-40B4-BE49-F238E27FC236}">
                <a16:creationId xmlns:a16="http://schemas.microsoft.com/office/drawing/2014/main" id="{F0FBD1CE-E9FA-84BC-0DA0-DCB000FA8427}"/>
              </a:ext>
            </a:extLst>
          </p:cNvPr>
          <p:cNvPicPr>
            <a:picLocks noChangeAspect="1"/>
          </p:cNvPicPr>
          <p:nvPr/>
        </p:nvPicPr>
        <p:blipFill>
          <a:blip r:embed="rId3"/>
          <a:stretch>
            <a:fillRect/>
          </a:stretch>
        </p:blipFill>
        <p:spPr>
          <a:xfrm rot="737208" flipH="1">
            <a:off x="755225" y="4099973"/>
            <a:ext cx="919996" cy="919996"/>
          </a:xfrm>
          <a:prstGeom prst="rect">
            <a:avLst/>
          </a:prstGeom>
        </p:spPr>
      </p:pic>
      <p:sp>
        <p:nvSpPr>
          <p:cNvPr id="19" name="TextBox 18">
            <a:extLst>
              <a:ext uri="{FF2B5EF4-FFF2-40B4-BE49-F238E27FC236}">
                <a16:creationId xmlns:a16="http://schemas.microsoft.com/office/drawing/2014/main" id="{FDC8FAC8-57C2-AB95-D181-1DF347FEB374}"/>
              </a:ext>
            </a:extLst>
          </p:cNvPr>
          <p:cNvSpPr txBox="1"/>
          <p:nvPr/>
        </p:nvSpPr>
        <p:spPr>
          <a:xfrm>
            <a:off x="1947339" y="5163636"/>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20" name="Picture 19">
            <a:extLst>
              <a:ext uri="{FF2B5EF4-FFF2-40B4-BE49-F238E27FC236}">
                <a16:creationId xmlns:a16="http://schemas.microsoft.com/office/drawing/2014/main" id="{8139965E-1DA4-00CE-AA45-7F7B110EDB1A}"/>
              </a:ext>
            </a:extLst>
          </p:cNvPr>
          <p:cNvPicPr>
            <a:picLocks noChangeAspect="1"/>
          </p:cNvPicPr>
          <p:nvPr/>
        </p:nvPicPr>
        <p:blipFill>
          <a:blip r:embed="rId3"/>
          <a:stretch>
            <a:fillRect/>
          </a:stretch>
        </p:blipFill>
        <p:spPr>
          <a:xfrm rot="737208" flipH="1">
            <a:off x="755225" y="5080985"/>
            <a:ext cx="919996" cy="919996"/>
          </a:xfrm>
          <a:prstGeom prst="rect">
            <a:avLst/>
          </a:prstGeom>
        </p:spPr>
      </p:pic>
      <p:pic>
        <p:nvPicPr>
          <p:cNvPr id="27" name="Graphic 15">
            <a:extLst>
              <a:ext uri="{FF2B5EF4-FFF2-40B4-BE49-F238E27FC236}">
                <a16:creationId xmlns:a16="http://schemas.microsoft.com/office/drawing/2014/main" id="{055743BB-526E-310E-2112-B0E1EE4F02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67258" y="46681"/>
            <a:ext cx="1738467" cy="1857928"/>
          </a:xfrm>
          <a:prstGeom prst="rect">
            <a:avLst/>
          </a:prstGeom>
        </p:spPr>
      </p:pic>
      <p:pic>
        <p:nvPicPr>
          <p:cNvPr id="2" name="Picture 1">
            <a:extLst>
              <a:ext uri="{FF2B5EF4-FFF2-40B4-BE49-F238E27FC236}">
                <a16:creationId xmlns:a16="http://schemas.microsoft.com/office/drawing/2014/main" id="{CDF5B332-400B-83F0-7D52-8AFB11CF0C74}"/>
              </a:ext>
            </a:extLst>
          </p:cNvPr>
          <p:cNvPicPr>
            <a:picLocks noChangeAspect="1"/>
          </p:cNvPicPr>
          <p:nvPr/>
        </p:nvPicPr>
        <p:blipFill>
          <a:blip r:embed="rId6"/>
          <a:stretch>
            <a:fillRect/>
          </a:stretch>
        </p:blipFill>
        <p:spPr>
          <a:xfrm>
            <a:off x="3856266" y="241014"/>
            <a:ext cx="4974767" cy="1469263"/>
          </a:xfrm>
          <a:prstGeom prst="rect">
            <a:avLst/>
          </a:prstGeom>
        </p:spPr>
      </p:pic>
    </p:spTree>
    <p:extLst>
      <p:ext uri="{BB962C8B-B14F-4D97-AF65-F5344CB8AC3E}">
        <p14:creationId xmlns:p14="http://schemas.microsoft.com/office/powerpoint/2010/main" val="3580659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nodePh="1">
                                  <p:stCondLst>
                                    <p:cond delay="0"/>
                                  </p:stCondLst>
                                  <p:endCondLst>
                                    <p:cond evt="begin" delay="0">
                                      <p:tn val="5"/>
                                    </p:cond>
                                  </p:end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wipe(left)">
                                      <p:cBhvr>
                                        <p:cTn id="17" dur="500"/>
                                        <p:tgtEl>
                                          <p:spTgt spid="13">
                                            <p:txEl>
                                              <p:pRg st="0" end="0"/>
                                            </p:txEl>
                                          </p:spTgt>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wipe(left)">
                                      <p:cBhvr>
                                        <p:cTn id="25" dur="500"/>
                                        <p:tgtEl>
                                          <p:spTgt spid="15">
                                            <p:txEl>
                                              <p:pRg st="0" end="0"/>
                                            </p:txEl>
                                          </p:spTgt>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animEffect transition="in" filter="wipe(left)">
                                      <p:cBhvr>
                                        <p:cTn id="33" dur="500"/>
                                        <p:tgtEl>
                                          <p:spTgt spid="17">
                                            <p:txEl>
                                              <p:pRg st="0" end="0"/>
                                            </p:txEl>
                                          </p:spTgt>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19">
                                            <p:txEl>
                                              <p:pRg st="0" end="0"/>
                                            </p:txEl>
                                          </p:spTgt>
                                        </p:tgtEl>
                                        <p:attrNameLst>
                                          <p:attrName>style.visibility</p:attrName>
                                        </p:attrNameLst>
                                      </p:cBhvr>
                                      <p:to>
                                        <p:strVal val="visible"/>
                                      </p:to>
                                    </p:set>
                                    <p:animEffect transition="in" filter="wipe(left)">
                                      <p:cBhvr>
                                        <p:cTn id="41"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15" grpId="0" uiExpand="1" build="p"/>
      <p:bldP spid="17" grpId="0" uiExpand="1" build="p"/>
      <p:bldP spid="19"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565C22-05F6-C0DA-782B-4F92EF323CB7}"/>
              </a:ext>
            </a:extLst>
          </p:cNvPr>
          <p:cNvPicPr>
            <a:picLocks noChangeAspect="1"/>
          </p:cNvPicPr>
          <p:nvPr/>
        </p:nvPicPr>
        <p:blipFill>
          <a:blip r:embed="rId3"/>
          <a:stretch>
            <a:fillRect/>
          </a:stretch>
        </p:blipFill>
        <p:spPr>
          <a:xfrm>
            <a:off x="4908315" y="2145714"/>
            <a:ext cx="6576516" cy="3035886"/>
          </a:xfrm>
          <a:prstGeom prst="rect">
            <a:avLst/>
          </a:prstGeom>
        </p:spPr>
      </p:pic>
      <p:pic>
        <p:nvPicPr>
          <p:cNvPr id="3" name="Picture 2">
            <a:extLst>
              <a:ext uri="{FF2B5EF4-FFF2-40B4-BE49-F238E27FC236}">
                <a16:creationId xmlns:a16="http://schemas.microsoft.com/office/drawing/2014/main" id="{52A47728-ABB8-97D6-E798-A9BDEC051A0E}"/>
              </a:ext>
            </a:extLst>
          </p:cNvPr>
          <p:cNvPicPr>
            <a:picLocks noChangeAspect="1"/>
          </p:cNvPicPr>
          <p:nvPr/>
        </p:nvPicPr>
        <p:blipFill>
          <a:blip r:embed="rId4"/>
          <a:stretch>
            <a:fillRect/>
          </a:stretch>
        </p:blipFill>
        <p:spPr>
          <a:xfrm>
            <a:off x="4908315" y="348124"/>
            <a:ext cx="5889246" cy="2542252"/>
          </a:xfrm>
          <a:prstGeom prst="rect">
            <a:avLst/>
          </a:prstGeom>
        </p:spPr>
      </p:pic>
    </p:spTree>
    <p:extLst>
      <p:ext uri="{BB962C8B-B14F-4D97-AF65-F5344CB8AC3E}">
        <p14:creationId xmlns:p14="http://schemas.microsoft.com/office/powerpoint/2010/main" val="782338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grpSp>
        <p:nvGrpSpPr>
          <p:cNvPr id="37" name="Group 36"/>
          <p:cNvGrpSpPr/>
          <p:nvPr/>
        </p:nvGrpSpPr>
        <p:grpSpPr>
          <a:xfrm>
            <a:off x="0" y="0"/>
            <a:ext cx="12191999" cy="6857999"/>
            <a:chOff x="196850" y="158750"/>
            <a:chExt cx="11798300" cy="6540500"/>
          </a:xfrm>
        </p:grpSpPr>
        <p:sp>
          <p:nvSpPr>
            <p:cNvPr id="38" name="Rounded Rectangle 37"/>
            <p:cNvSpPr/>
            <p:nvPr/>
          </p:nvSpPr>
          <p:spPr>
            <a:xfrm>
              <a:off x="196850" y="158750"/>
              <a:ext cx="11798300" cy="6540500"/>
            </a:xfrm>
            <a:prstGeom prst="roundRect">
              <a:avLst>
                <a:gd name="adj" fmla="val 7867"/>
              </a:avLst>
            </a:prstGeom>
            <a:solidFill>
              <a:schemeClr val="bg1">
                <a:alpha val="8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Rounded Rectangle 38"/>
            <p:cNvSpPr/>
            <p:nvPr/>
          </p:nvSpPr>
          <p:spPr>
            <a:xfrm>
              <a:off x="349250" y="304800"/>
              <a:ext cx="11474450" cy="6273800"/>
            </a:xfrm>
            <a:prstGeom prst="roundRect">
              <a:avLst>
                <a:gd name="adj" fmla="val 7867"/>
              </a:avLst>
            </a:prstGeom>
            <a:solidFill>
              <a:schemeClr val="bg1">
                <a:alpha val="61000"/>
              </a:schemeClr>
            </a:solidFill>
            <a:ln w="28575">
              <a:solidFill>
                <a:srgbClr val="BDE3F8"/>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7170" name="Picture 2">
            <a:extLst>
              <a:ext uri="{FF2B5EF4-FFF2-40B4-BE49-F238E27FC236}">
                <a16:creationId xmlns:a16="http://schemas.microsoft.com/office/drawing/2014/main" id="{D274B0BE-E916-604C-8E5D-DD3ACF5A28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3687" y="139884"/>
            <a:ext cx="6461793" cy="656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2504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DF3CACA-95FD-0CE7-D1BB-516E96EE8722}"/>
              </a:ext>
            </a:extLst>
          </p:cNvPr>
          <p:cNvSpPr txBox="1"/>
          <p:nvPr/>
        </p:nvSpPr>
        <p:spPr>
          <a:xfrm>
            <a:off x="0" y="54121"/>
            <a:ext cx="12192000" cy="1015663"/>
          </a:xfrm>
          <a:prstGeom prst="rect">
            <a:avLst/>
          </a:prstGeom>
          <a:noFill/>
        </p:spPr>
        <p:txBody>
          <a:bodyPr wrap="square">
            <a:spAutoFit/>
          </a:bodyPr>
          <a:lstStyle/>
          <a:p>
            <a:pPr algn="ctr"/>
            <a:r>
              <a:rPr lang="en-US" sz="6000" b="1" dirty="0" err="1">
                <a:solidFill>
                  <a:srgbClr val="FFFF00"/>
                </a:solidFill>
                <a:latin typeface="UTM Duepuntozero" panose="02040603050506020204" pitchFamily="18" charset="0"/>
              </a:rPr>
              <a:t>Thứ</a:t>
            </a:r>
            <a:r>
              <a:rPr lang="en-US" sz="6000" b="1" dirty="0">
                <a:solidFill>
                  <a:srgbClr val="FFFF00"/>
                </a:solidFill>
                <a:latin typeface="UTM Duepuntozero" panose="02040603050506020204" pitchFamily="18" charset="0"/>
              </a:rPr>
              <a:t> </a:t>
            </a:r>
            <a:r>
              <a:rPr lang="en-US" sz="6000" b="1" dirty="0" err="1">
                <a:solidFill>
                  <a:srgbClr val="FFFF00"/>
                </a:solidFill>
                <a:latin typeface="UTM Duepuntozero" panose="02040603050506020204" pitchFamily="18" charset="0"/>
              </a:rPr>
              <a:t>hai</a:t>
            </a:r>
            <a:r>
              <a:rPr lang="en-US" sz="6000" b="1" dirty="0">
                <a:solidFill>
                  <a:srgbClr val="FFFF00"/>
                </a:solidFill>
                <a:latin typeface="UTM Duepuntozero" panose="02040603050506020204" pitchFamily="18" charset="0"/>
              </a:rPr>
              <a:t> </a:t>
            </a:r>
            <a:r>
              <a:rPr lang="en-US" sz="6000" b="1" dirty="0" err="1">
                <a:solidFill>
                  <a:srgbClr val="FFFF00"/>
                </a:solidFill>
                <a:latin typeface="UTM Duepuntozero" panose="02040603050506020204" pitchFamily="18" charset="0"/>
              </a:rPr>
              <a:t>ngày</a:t>
            </a:r>
            <a:r>
              <a:rPr lang="en-US" sz="6000" b="1" dirty="0">
                <a:solidFill>
                  <a:srgbClr val="FFFF00"/>
                </a:solidFill>
                <a:latin typeface="UTM Duepuntozero" panose="02040603050506020204" pitchFamily="18" charset="0"/>
              </a:rPr>
              <a:t> 14 </a:t>
            </a:r>
            <a:r>
              <a:rPr lang="en-US" sz="6000" b="1" dirty="0" err="1">
                <a:solidFill>
                  <a:srgbClr val="FFFF00"/>
                </a:solidFill>
                <a:latin typeface="UTM Duepuntozero" panose="02040603050506020204" pitchFamily="18" charset="0"/>
              </a:rPr>
              <a:t>tháng</a:t>
            </a:r>
            <a:r>
              <a:rPr lang="en-US" sz="6000" b="1" dirty="0">
                <a:solidFill>
                  <a:srgbClr val="FFFF00"/>
                </a:solidFill>
                <a:latin typeface="UTM Duepuntozero" panose="02040603050506020204" pitchFamily="18" charset="0"/>
              </a:rPr>
              <a:t> 10 </a:t>
            </a:r>
            <a:r>
              <a:rPr lang="en-US" sz="6000" b="1" dirty="0" err="1">
                <a:solidFill>
                  <a:srgbClr val="FFFF00"/>
                </a:solidFill>
                <a:latin typeface="UTM Duepuntozero" panose="02040603050506020204" pitchFamily="18" charset="0"/>
              </a:rPr>
              <a:t>năm</a:t>
            </a:r>
            <a:r>
              <a:rPr lang="en-US" sz="6000" b="1" dirty="0">
                <a:solidFill>
                  <a:srgbClr val="FFFF00"/>
                </a:solidFill>
                <a:latin typeface="UTM Duepuntozero" panose="02040603050506020204" pitchFamily="18" charset="0"/>
              </a:rPr>
              <a:t> 2024</a:t>
            </a:r>
            <a:endParaRPr lang="vi-VN" sz="6000" b="1" dirty="0">
              <a:solidFill>
                <a:srgbClr val="FFFF00"/>
              </a:solidFill>
            </a:endParaRPr>
          </a:p>
        </p:txBody>
      </p:sp>
      <p:pic>
        <p:nvPicPr>
          <p:cNvPr id="8" name="Picture 7">
            <a:extLst>
              <a:ext uri="{FF2B5EF4-FFF2-40B4-BE49-F238E27FC236}">
                <a16:creationId xmlns:a16="http://schemas.microsoft.com/office/drawing/2014/main" id="{0DAC6483-0BB3-F346-F233-12CD7DEB469B}"/>
              </a:ext>
            </a:extLst>
          </p:cNvPr>
          <p:cNvPicPr>
            <a:picLocks noChangeAspect="1"/>
          </p:cNvPicPr>
          <p:nvPr/>
        </p:nvPicPr>
        <p:blipFill>
          <a:blip r:embed="rId3"/>
          <a:stretch>
            <a:fillRect/>
          </a:stretch>
        </p:blipFill>
        <p:spPr>
          <a:xfrm>
            <a:off x="4156327" y="892844"/>
            <a:ext cx="7760881" cy="5072312"/>
          </a:xfrm>
          <a:prstGeom prst="rect">
            <a:avLst/>
          </a:prstGeom>
        </p:spPr>
      </p:pic>
    </p:spTree>
    <p:extLst>
      <p:ext uri="{BB962C8B-B14F-4D97-AF65-F5344CB8AC3E}">
        <p14:creationId xmlns:p14="http://schemas.microsoft.com/office/powerpoint/2010/main" val="562191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85F92E-B877-E6C8-9CA9-07C2B64EFBAA}"/>
              </a:ext>
            </a:extLst>
          </p:cNvPr>
          <p:cNvPicPr>
            <a:picLocks noChangeAspect="1"/>
          </p:cNvPicPr>
          <p:nvPr/>
        </p:nvPicPr>
        <p:blipFill>
          <a:blip r:embed="rId3"/>
          <a:stretch>
            <a:fillRect/>
          </a:stretch>
        </p:blipFill>
        <p:spPr>
          <a:xfrm>
            <a:off x="11136" y="-38100"/>
            <a:ext cx="12180864" cy="2322777"/>
          </a:xfrm>
          <a:prstGeom prst="rect">
            <a:avLst/>
          </a:prstGeom>
        </p:spPr>
      </p:pic>
    </p:spTree>
    <p:extLst>
      <p:ext uri="{BB962C8B-B14F-4D97-AF65-F5344CB8AC3E}">
        <p14:creationId xmlns:p14="http://schemas.microsoft.com/office/powerpoint/2010/main" val="2085845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2">
            <a:extLst>
              <a:ext uri="{FF2B5EF4-FFF2-40B4-BE49-F238E27FC236}">
                <a16:creationId xmlns:a16="http://schemas.microsoft.com/office/drawing/2014/main" id="{CDAA8C59-C11A-8BB3-F497-035EFB217D67}"/>
              </a:ext>
            </a:extLst>
          </p:cNvPr>
          <p:cNvSpPr/>
          <p:nvPr/>
        </p:nvSpPr>
        <p:spPr>
          <a:xfrm>
            <a:off x="304800" y="158044"/>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phic 15">
            <a:extLst>
              <a:ext uri="{FF2B5EF4-FFF2-40B4-BE49-F238E27FC236}">
                <a16:creationId xmlns:a16="http://schemas.microsoft.com/office/drawing/2014/main" id="{055743BB-526E-310E-2112-B0E1EE4F02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4800" y="1531999"/>
            <a:ext cx="4737630" cy="5063181"/>
          </a:xfrm>
          <a:prstGeom prst="rect">
            <a:avLst/>
          </a:prstGeom>
        </p:spPr>
      </p:pic>
      <p:sp>
        <p:nvSpPr>
          <p:cNvPr id="4" name="TextBox 3"/>
          <p:cNvSpPr txBox="1"/>
          <p:nvPr/>
        </p:nvSpPr>
        <p:spPr>
          <a:xfrm>
            <a:off x="6044503" y="1039618"/>
            <a:ext cx="3256057" cy="830997"/>
          </a:xfrm>
          <a:prstGeom prst="rect">
            <a:avLst/>
          </a:prstGeom>
          <a:noFill/>
        </p:spPr>
        <p:txBody>
          <a:bodyPr wrap="square" rtlCol="0">
            <a:spAutoFit/>
          </a:bodyPr>
          <a:lstStyle/>
          <a:p>
            <a:pPr algn="just"/>
            <a:r>
              <a:rPr lang="en-US" sz="4800" dirty="0" err="1"/>
              <a:t>Mắt</a:t>
            </a:r>
            <a:r>
              <a:rPr lang="en-US" sz="4800" dirty="0"/>
              <a:t> </a:t>
            </a:r>
            <a:r>
              <a:rPr lang="en-US" sz="4800" dirty="0" err="1"/>
              <a:t>dõi</a:t>
            </a:r>
            <a:endParaRPr lang="en-US" sz="4800" dirty="0"/>
          </a:p>
        </p:txBody>
      </p:sp>
      <p:sp>
        <p:nvSpPr>
          <p:cNvPr id="5" name="TextBox 4"/>
          <p:cNvSpPr txBox="1"/>
          <p:nvPr/>
        </p:nvSpPr>
        <p:spPr>
          <a:xfrm>
            <a:off x="6159463" y="2671095"/>
            <a:ext cx="3792084" cy="830997"/>
          </a:xfrm>
          <a:prstGeom prst="rect">
            <a:avLst/>
          </a:prstGeom>
          <a:noFill/>
        </p:spPr>
        <p:txBody>
          <a:bodyPr wrap="square" rtlCol="0">
            <a:spAutoFit/>
          </a:bodyPr>
          <a:lstStyle/>
          <a:p>
            <a:pPr algn="just"/>
            <a:r>
              <a:rPr lang="en-US" sz="4800" dirty="0"/>
              <a:t>Tai </a:t>
            </a:r>
            <a:r>
              <a:rPr lang="en-US" sz="4800" dirty="0" err="1"/>
              <a:t>nghe</a:t>
            </a:r>
            <a:endParaRPr lang="en-US" sz="4800" dirty="0"/>
          </a:p>
        </p:txBody>
      </p:sp>
      <p:sp>
        <p:nvSpPr>
          <p:cNvPr id="6" name="TextBox 5"/>
          <p:cNvSpPr txBox="1"/>
          <p:nvPr/>
        </p:nvSpPr>
        <p:spPr>
          <a:xfrm>
            <a:off x="6159463" y="4636576"/>
            <a:ext cx="3634430" cy="830997"/>
          </a:xfrm>
          <a:prstGeom prst="rect">
            <a:avLst/>
          </a:prstGeom>
          <a:noFill/>
        </p:spPr>
        <p:txBody>
          <a:bodyPr wrap="square" rtlCol="0">
            <a:spAutoFit/>
          </a:bodyPr>
          <a:lstStyle/>
          <a:p>
            <a:pPr algn="just"/>
            <a:r>
              <a:rPr lang="en-US" sz="4800" dirty="0" err="1"/>
              <a:t>Tay</a:t>
            </a:r>
            <a:r>
              <a:rPr lang="en-US" sz="4800" dirty="0"/>
              <a:t> </a:t>
            </a:r>
            <a:r>
              <a:rPr lang="en-US" sz="4800" dirty="0" err="1"/>
              <a:t>dò</a:t>
            </a:r>
            <a:endParaRPr lang="en-US" sz="4800" dirty="0"/>
          </a:p>
        </p:txBody>
      </p:sp>
      <p:pic>
        <p:nvPicPr>
          <p:cNvPr id="7" name="Picture 6">
            <a:extLst>
              <a:ext uri="{FF2B5EF4-FFF2-40B4-BE49-F238E27FC236}">
                <a16:creationId xmlns:a16="http://schemas.microsoft.com/office/drawing/2014/main" id="{7B039271-43B3-6E78-27E6-EA91CC3761E1}"/>
              </a:ext>
            </a:extLst>
          </p:cNvPr>
          <p:cNvPicPr>
            <a:picLocks noChangeAspect="1"/>
          </p:cNvPicPr>
          <p:nvPr/>
        </p:nvPicPr>
        <p:blipFill>
          <a:blip r:embed="rId5"/>
          <a:stretch>
            <a:fillRect/>
          </a:stretch>
        </p:blipFill>
        <p:spPr>
          <a:xfrm>
            <a:off x="9413219" y="2351146"/>
            <a:ext cx="1516827" cy="1516827"/>
          </a:xfrm>
          <a:prstGeom prst="rect">
            <a:avLst/>
          </a:prstGeom>
        </p:spPr>
      </p:pic>
      <p:pic>
        <p:nvPicPr>
          <p:cNvPr id="8" name="Picture 7">
            <a:extLst>
              <a:ext uri="{FF2B5EF4-FFF2-40B4-BE49-F238E27FC236}">
                <a16:creationId xmlns:a16="http://schemas.microsoft.com/office/drawing/2014/main" id="{4777176D-2FB0-C310-0A73-BD80E8BA57C4}"/>
              </a:ext>
            </a:extLst>
          </p:cNvPr>
          <p:cNvPicPr>
            <a:picLocks noChangeAspect="1"/>
          </p:cNvPicPr>
          <p:nvPr/>
        </p:nvPicPr>
        <p:blipFill>
          <a:blip r:embed="rId6"/>
          <a:stretch>
            <a:fillRect/>
          </a:stretch>
        </p:blipFill>
        <p:spPr>
          <a:xfrm>
            <a:off x="9153115" y="239138"/>
            <a:ext cx="1776931" cy="1776931"/>
          </a:xfrm>
          <a:prstGeom prst="rect">
            <a:avLst/>
          </a:prstGeom>
        </p:spPr>
      </p:pic>
      <p:pic>
        <p:nvPicPr>
          <p:cNvPr id="9" name="Picture 8">
            <a:extLst>
              <a:ext uri="{FF2B5EF4-FFF2-40B4-BE49-F238E27FC236}">
                <a16:creationId xmlns:a16="http://schemas.microsoft.com/office/drawing/2014/main" id="{F12BA3A9-616B-D9EE-A9BF-47CA7D9DE74F}"/>
              </a:ext>
            </a:extLst>
          </p:cNvPr>
          <p:cNvPicPr>
            <a:picLocks noChangeAspect="1"/>
          </p:cNvPicPr>
          <p:nvPr/>
        </p:nvPicPr>
        <p:blipFill>
          <a:blip r:embed="rId7"/>
          <a:stretch>
            <a:fillRect/>
          </a:stretch>
        </p:blipFill>
        <p:spPr>
          <a:xfrm>
            <a:off x="9216163" y="4284547"/>
            <a:ext cx="1694763" cy="1694763"/>
          </a:xfrm>
          <a:prstGeom prst="rect">
            <a:avLst/>
          </a:prstGeom>
        </p:spPr>
      </p:pic>
      <p:pic>
        <p:nvPicPr>
          <p:cNvPr id="10" name="Picture 4" descr="Cartoon numbers, colored fun alphabet for school kids text clipart setisolated"/>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29840" t="6070" r="51502" b="67860"/>
          <a:stretch/>
        </p:blipFill>
        <p:spPr bwMode="auto">
          <a:xfrm>
            <a:off x="5347465" y="1039618"/>
            <a:ext cx="636248" cy="88900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artoon numbers, colored fun alphabet for school kids text clipart setisolated"/>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09" t="6070" r="29733" b="67860"/>
          <a:stretch/>
        </p:blipFill>
        <p:spPr bwMode="auto">
          <a:xfrm>
            <a:off x="5347465" y="2528117"/>
            <a:ext cx="753760" cy="105319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artoon numbers, colored fun alphabet for school kids text clipart setisolated"/>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70214" t="4291" r="2419" b="65854"/>
          <a:stretch/>
        </p:blipFill>
        <p:spPr bwMode="auto">
          <a:xfrm>
            <a:off x="5080822" y="4526429"/>
            <a:ext cx="963681" cy="1051290"/>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1">
            <a:extLst>
              <a:ext uri="{FF2B5EF4-FFF2-40B4-BE49-F238E27FC236}">
                <a16:creationId xmlns:a16="http://schemas.microsoft.com/office/drawing/2014/main" id="{2F9379F3-4E9E-40DD-9A33-0E4A5EF8B29B}"/>
              </a:ext>
            </a:extLst>
          </p:cNvPr>
          <p:cNvSpPr txBox="1">
            <a:spLocks/>
          </p:cNvSpPr>
          <p:nvPr/>
        </p:nvSpPr>
        <p:spPr>
          <a:xfrm>
            <a:off x="1068585" y="-94866"/>
            <a:ext cx="5090878" cy="1594918"/>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ln w="22225">
                  <a:solidFill>
                    <a:schemeClr val="tx1">
                      <a:lumMod val="95000"/>
                      <a:lumOff val="5000"/>
                    </a:scheme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latin typeface="#9Slide05 SVNClementine" panose="020F0502020204030203" pitchFamily="34" charset="0"/>
              </a:rPr>
              <a:t>ĐỌC MẪU</a:t>
            </a:r>
          </a:p>
        </p:txBody>
      </p:sp>
    </p:spTree>
    <p:extLst>
      <p:ext uri="{BB962C8B-B14F-4D97-AF65-F5344CB8AC3E}">
        <p14:creationId xmlns:p14="http://schemas.microsoft.com/office/powerpoint/2010/main" val="4597240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12" presetClass="entr" presetSubtype="4"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ppt_y</p:attrName>
                                        </p:attrNameLst>
                                      </p:cBhvr>
                                      <p:tavLst>
                                        <p:tav tm="0">
                                          <p:val>
                                            <p:strVal val="#ppt_y+#ppt_h*1.125000"/>
                                          </p:val>
                                        </p:tav>
                                        <p:tav tm="100000">
                                          <p:val>
                                            <p:strVal val="#ppt_y"/>
                                          </p:val>
                                        </p:tav>
                                      </p:tavLst>
                                    </p:anim>
                                    <p:animEffect transition="in" filter="wipe(up)">
                                      <p:cBhvr>
                                        <p:cTn id="13" dur="500"/>
                                        <p:tgtEl>
                                          <p:spTgt spid="4"/>
                                        </p:tgtEl>
                                      </p:cBhvr>
                                    </p:animEffect>
                                  </p:childTnLst>
                                </p:cTn>
                              </p:par>
                              <p:par>
                                <p:cTn id="14" presetID="1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p:tgtEl>
                                          <p:spTgt spid="8"/>
                                        </p:tgtEl>
                                        <p:attrNameLst>
                                          <p:attrName>ppt_y</p:attrName>
                                        </p:attrNameLst>
                                      </p:cBhvr>
                                      <p:tavLst>
                                        <p:tav tm="0">
                                          <p:val>
                                            <p:strVal val="#ppt_y+#ppt_h*1.125000"/>
                                          </p:val>
                                        </p:tav>
                                        <p:tav tm="100000">
                                          <p:val>
                                            <p:strVal val="#ppt_y"/>
                                          </p:val>
                                        </p:tav>
                                      </p:tavLst>
                                    </p:anim>
                                    <p:animEffect transition="in" filter="wipe(up)">
                                      <p:cBhvr>
                                        <p:cTn id="17" dur="500"/>
                                        <p:tgtEl>
                                          <p:spTgt spid="8"/>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p:tgtEl>
                                          <p:spTgt spid="5"/>
                                        </p:tgtEl>
                                        <p:attrNameLst>
                                          <p:attrName>ppt_y</p:attrName>
                                        </p:attrNameLst>
                                      </p:cBhvr>
                                      <p:tavLst>
                                        <p:tav tm="0">
                                          <p:val>
                                            <p:strVal val="#ppt_y+#ppt_h*1.125000"/>
                                          </p:val>
                                        </p:tav>
                                        <p:tav tm="100000">
                                          <p:val>
                                            <p:strVal val="#ppt_y"/>
                                          </p:val>
                                        </p:tav>
                                      </p:tavLst>
                                    </p:anim>
                                    <p:animEffect transition="in" filter="wipe(up)">
                                      <p:cBhvr>
                                        <p:cTn id="21" dur="500"/>
                                        <p:tgtEl>
                                          <p:spTgt spid="5"/>
                                        </p:tgtEl>
                                      </p:cBhvr>
                                    </p:animEffect>
                                  </p:childTnLst>
                                </p:cTn>
                              </p:par>
                              <p:par>
                                <p:cTn id="22" presetID="1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p:tgtEl>
                                          <p:spTgt spid="7"/>
                                        </p:tgtEl>
                                        <p:attrNameLst>
                                          <p:attrName>ppt_y</p:attrName>
                                        </p:attrNameLst>
                                      </p:cBhvr>
                                      <p:tavLst>
                                        <p:tav tm="0">
                                          <p:val>
                                            <p:strVal val="#ppt_y+#ppt_h*1.125000"/>
                                          </p:val>
                                        </p:tav>
                                        <p:tav tm="100000">
                                          <p:val>
                                            <p:strVal val="#ppt_y"/>
                                          </p:val>
                                        </p:tav>
                                      </p:tavLst>
                                    </p:anim>
                                    <p:animEffect transition="in" filter="wipe(up)">
                                      <p:cBhvr>
                                        <p:cTn id="25" dur="500"/>
                                        <p:tgtEl>
                                          <p:spTgt spid="7"/>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p:tgtEl>
                                          <p:spTgt spid="6"/>
                                        </p:tgtEl>
                                        <p:attrNameLst>
                                          <p:attrName>ppt_y</p:attrName>
                                        </p:attrNameLst>
                                      </p:cBhvr>
                                      <p:tavLst>
                                        <p:tav tm="0">
                                          <p:val>
                                            <p:strVal val="#ppt_y+#ppt_h*1.125000"/>
                                          </p:val>
                                        </p:tav>
                                        <p:tav tm="100000">
                                          <p:val>
                                            <p:strVal val="#ppt_y"/>
                                          </p:val>
                                        </p:tav>
                                      </p:tavLst>
                                    </p:anim>
                                    <p:animEffect transition="in" filter="wipe(up)">
                                      <p:cBhvr>
                                        <p:cTn id="29" dur="500"/>
                                        <p:tgtEl>
                                          <p:spTgt spid="6"/>
                                        </p:tgtEl>
                                      </p:cBhvr>
                                    </p:animEffect>
                                  </p:childTnLst>
                                </p:cTn>
                              </p:par>
                              <p:par>
                                <p:cTn id="30" presetID="12" presetClass="entr" presetSubtype="4"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p:tgtEl>
                                          <p:spTgt spid="9"/>
                                        </p:tgtEl>
                                        <p:attrNameLst>
                                          <p:attrName>ppt_y</p:attrName>
                                        </p:attrNameLst>
                                      </p:cBhvr>
                                      <p:tavLst>
                                        <p:tav tm="0">
                                          <p:val>
                                            <p:strVal val="#ppt_y+#ppt_h*1.125000"/>
                                          </p:val>
                                        </p:tav>
                                        <p:tav tm="100000">
                                          <p:val>
                                            <p:strVal val="#ppt_y"/>
                                          </p:val>
                                        </p:tav>
                                      </p:tavLst>
                                    </p:anim>
                                    <p:animEffect transition="in" filter="wipe(up)">
                                      <p:cBhvr>
                                        <p:cTn id="33" dur="500"/>
                                        <p:tgtEl>
                                          <p:spTgt spid="9"/>
                                        </p:tgtEl>
                                      </p:cBhvr>
                                    </p:animEffect>
                                  </p:childTnLst>
                                </p:cTn>
                              </p:par>
                              <p:par>
                                <p:cTn id="34" presetID="12" presetClass="entr" presetSubtype="4"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p:tgtEl>
                                          <p:spTgt spid="12"/>
                                        </p:tgtEl>
                                        <p:attrNameLst>
                                          <p:attrName>ppt_y</p:attrName>
                                        </p:attrNameLst>
                                      </p:cBhvr>
                                      <p:tavLst>
                                        <p:tav tm="0">
                                          <p:val>
                                            <p:strVal val="#ppt_y+#ppt_h*1.125000"/>
                                          </p:val>
                                        </p:tav>
                                        <p:tav tm="100000">
                                          <p:val>
                                            <p:strVal val="#ppt_y"/>
                                          </p:val>
                                        </p:tav>
                                      </p:tavLst>
                                    </p:anim>
                                    <p:animEffect transition="in" filter="wipe(up)">
                                      <p:cBhvr>
                                        <p:cTn id="37" dur="500"/>
                                        <p:tgtEl>
                                          <p:spTgt spid="12"/>
                                        </p:tgtEl>
                                      </p:cBhvr>
                                    </p:animEffect>
                                  </p:childTnLst>
                                </p:cTn>
                              </p:par>
                              <p:par>
                                <p:cTn id="38" presetID="12" presetClass="entr" presetSubtype="4"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p:tgtEl>
                                          <p:spTgt spid="10"/>
                                        </p:tgtEl>
                                        <p:attrNameLst>
                                          <p:attrName>ppt_y</p:attrName>
                                        </p:attrNameLst>
                                      </p:cBhvr>
                                      <p:tavLst>
                                        <p:tav tm="0">
                                          <p:val>
                                            <p:strVal val="#ppt_y+#ppt_h*1.125000"/>
                                          </p:val>
                                        </p:tav>
                                        <p:tav tm="100000">
                                          <p:val>
                                            <p:strVal val="#ppt_y"/>
                                          </p:val>
                                        </p:tav>
                                      </p:tavLst>
                                    </p:anim>
                                    <p:animEffect transition="in" filter="wipe(up)">
                                      <p:cBhvr>
                                        <p:cTn id="41" dur="500"/>
                                        <p:tgtEl>
                                          <p:spTgt spid="10"/>
                                        </p:tgtEl>
                                      </p:cBhvr>
                                    </p:animEffect>
                                  </p:childTnLst>
                                </p:cTn>
                              </p:par>
                              <p:par>
                                <p:cTn id="42" presetID="12" presetClass="entr" presetSubtype="4"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p:tgtEl>
                                          <p:spTgt spid="11"/>
                                        </p:tgtEl>
                                        <p:attrNameLst>
                                          <p:attrName>ppt_y</p:attrName>
                                        </p:attrNameLst>
                                      </p:cBhvr>
                                      <p:tavLst>
                                        <p:tav tm="0">
                                          <p:val>
                                            <p:strVal val="#ppt_y+#ppt_h*1.125000"/>
                                          </p:val>
                                        </p:tav>
                                        <p:tav tm="100000">
                                          <p:val>
                                            <p:strVal val="#ppt_y"/>
                                          </p:val>
                                        </p:tav>
                                      </p:tavLst>
                                    </p:anim>
                                    <p:animEffect transition="in" filter="wipe(up)">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2">
            <a:extLst>
              <a:ext uri="{FF2B5EF4-FFF2-40B4-BE49-F238E27FC236}">
                <a16:creationId xmlns:a16="http://schemas.microsoft.com/office/drawing/2014/main" id="{CDAA8C59-C11A-8BB3-F497-035EFB217D67}"/>
              </a:ext>
            </a:extLst>
          </p:cNvPr>
          <p:cNvSpPr/>
          <p:nvPr/>
        </p:nvSpPr>
        <p:spPr>
          <a:xfrm>
            <a:off x="304800" y="158044"/>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 name="Picture 2" descr="Vector cute girl who thinks and finds"/>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438" t="-3521" r="52769" b="3521"/>
          <a:stretch/>
        </p:blipFill>
        <p:spPr bwMode="auto">
          <a:xfrm>
            <a:off x="946171" y="1766005"/>
            <a:ext cx="2432304" cy="49339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Vector cute girl who thinks and finds"/>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49841" t="1483" r="4461" b="-1483"/>
          <a:stretch/>
        </p:blipFill>
        <p:spPr bwMode="auto">
          <a:xfrm>
            <a:off x="946170" y="2120168"/>
            <a:ext cx="2724785" cy="4933950"/>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564B1FCB-BA3D-8227-2CE1-EA8A6F9AD260}"/>
              </a:ext>
            </a:extLst>
          </p:cNvPr>
          <p:cNvGrpSpPr/>
          <p:nvPr/>
        </p:nvGrpSpPr>
        <p:grpSpPr>
          <a:xfrm>
            <a:off x="3276600" y="1766005"/>
            <a:ext cx="8610599" cy="4309313"/>
            <a:chOff x="489897" y="1732597"/>
            <a:chExt cx="11253639" cy="3069870"/>
          </a:xfrm>
        </p:grpSpPr>
        <p:sp>
          <p:nvSpPr>
            <p:cNvPr id="20" name="Rectangle: Rounded Corners 15">
              <a:extLst>
                <a:ext uri="{FF2B5EF4-FFF2-40B4-BE49-F238E27FC236}">
                  <a16:creationId xmlns:a16="http://schemas.microsoft.com/office/drawing/2014/main" id="{5C13796D-9D88-1D14-43D1-51D87333085A}"/>
                </a:ext>
              </a:extLst>
            </p:cNvPr>
            <p:cNvSpPr/>
            <p:nvPr/>
          </p:nvSpPr>
          <p:spPr>
            <a:xfrm>
              <a:off x="489897" y="1732597"/>
              <a:ext cx="11253639" cy="3069870"/>
            </a:xfrm>
            <a:prstGeom prst="roundRect">
              <a:avLst/>
            </a:prstGeom>
            <a:solidFill>
              <a:schemeClr val="accent2">
                <a:lumMod val="20000"/>
                <a:lumOff val="80000"/>
              </a:schemeClr>
            </a:solidFill>
            <a:ln w="38100">
              <a:solidFill>
                <a:srgbClr val="F74F68"/>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TextBox 21">
              <a:extLst>
                <a:ext uri="{FF2B5EF4-FFF2-40B4-BE49-F238E27FC236}">
                  <a16:creationId xmlns:a16="http://schemas.microsoft.com/office/drawing/2014/main" id="{257A634C-704A-D4CE-08E4-60CA63BECF55}"/>
                </a:ext>
              </a:extLst>
            </p:cNvPr>
            <p:cNvSpPr txBox="1"/>
            <p:nvPr/>
          </p:nvSpPr>
          <p:spPr>
            <a:xfrm>
              <a:off x="697106" y="1984896"/>
              <a:ext cx="10729370" cy="2433720"/>
            </a:xfrm>
            <a:prstGeom prst="rect">
              <a:avLst/>
            </a:prstGeom>
            <a:noFill/>
          </p:spPr>
          <p:txBody>
            <a:bodyPr wrap="square" rtlCol="0">
              <a:spAutoFit/>
            </a:bodyPr>
            <a:lstStyle/>
            <a:p>
              <a:pPr algn="just"/>
              <a:r>
                <a:rPr lang="en-US" sz="3600"/>
                <a:t>+ </a:t>
              </a:r>
              <a:r>
                <a:rPr lang="vi-VN" sz="3600"/>
                <a:t>Toàn bài đọc với giọng trong trẻo, tươi vui; khổ thơ cuối đọc trầm hơn các khổ thơ trước.</a:t>
              </a:r>
            </a:p>
            <a:p>
              <a:pPr algn="just"/>
              <a:r>
                <a:rPr lang="vi-VN" sz="3600"/>
                <a:t>+ Nhấn giọng ở những từ ngữ miêu tả cảnh vật, thể hiện tình cảm, cảm xúc và hoạt động của sự vật,…</a:t>
              </a:r>
              <a:endParaRPr lang="vi-VN" sz="3600" dirty="0"/>
            </a:p>
          </p:txBody>
        </p:sp>
      </p:grpSp>
      <p:pic>
        <p:nvPicPr>
          <p:cNvPr id="24" name="Picture 23">
            <a:extLst>
              <a:ext uri="{FF2B5EF4-FFF2-40B4-BE49-F238E27FC236}">
                <a16:creationId xmlns:a16="http://schemas.microsoft.com/office/drawing/2014/main" id="{5396340D-F7FC-5D06-C340-CA96023E2751}"/>
              </a:ext>
            </a:extLst>
          </p:cNvPr>
          <p:cNvPicPr>
            <a:picLocks noChangeAspect="1"/>
          </p:cNvPicPr>
          <p:nvPr/>
        </p:nvPicPr>
        <p:blipFill>
          <a:blip r:embed="rId4"/>
          <a:stretch>
            <a:fillRect/>
          </a:stretch>
        </p:blipFill>
        <p:spPr>
          <a:xfrm rot="1370500">
            <a:off x="11003407" y="5803654"/>
            <a:ext cx="931388" cy="931388"/>
          </a:xfrm>
          <a:prstGeom prst="rect">
            <a:avLst/>
          </a:prstGeom>
        </p:spPr>
      </p:pic>
      <p:sp>
        <p:nvSpPr>
          <p:cNvPr id="13" name="TextBox 12">
            <a:extLst>
              <a:ext uri="{FF2B5EF4-FFF2-40B4-BE49-F238E27FC236}">
                <a16:creationId xmlns:a16="http://schemas.microsoft.com/office/drawing/2014/main" id="{39558897-5318-3EE5-0B83-D9C558818F0E}"/>
              </a:ext>
            </a:extLst>
          </p:cNvPr>
          <p:cNvSpPr txBox="1"/>
          <p:nvPr/>
        </p:nvSpPr>
        <p:spPr>
          <a:xfrm rot="21591154">
            <a:off x="306642" y="125287"/>
            <a:ext cx="11522794" cy="1446550"/>
          </a:xfrm>
          <a:prstGeom prst="rect">
            <a:avLst/>
          </a:prstGeom>
          <a:noFill/>
        </p:spPr>
        <p:txBody>
          <a:bodyPr wrap="square" rtlCol="0">
            <a:spAutoFit/>
          </a:bodyPr>
          <a:lstStyle/>
          <a:p>
            <a:pPr algn="ct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Giọng</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đọc</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toàn</a:t>
            </a:r>
            <a:r>
              <a:rPr lang="en-US" sz="88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8800" dirty="0" err="1">
                <a:ln w="0"/>
                <a:solidFill>
                  <a:srgbClr val="C00000"/>
                </a:solidFill>
                <a:latin typeface="UTM Edwardian" panose="02040603050506020204" pitchFamily="18" charset="0"/>
                <a:ea typeface="LNTH-LuoLuoNotangYuanTi 1" pitchFamily="2" charset="-128"/>
                <a:cs typeface="LNTH-LuoLuoNotangYuanTi 1" pitchFamily="2" charset="-128"/>
              </a:rPr>
              <a:t>bài</a:t>
            </a:r>
            <a:endParaRPr lang="en-US" sz="8800" dirty="0">
              <a:ln w="0"/>
              <a:solidFill>
                <a:srgbClr val="C00000"/>
              </a:solidFill>
              <a:latin typeface="UTM Edwardian" panose="02040603050506020204" pitchFamily="18" charset="0"/>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22022846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ppt_y</p:attrName>
                                        </p:attrNameLst>
                                      </p:cBhvr>
                                      <p:tavLst>
                                        <p:tav tm="0">
                                          <p:val>
                                            <p:strVal val="#ppt_y+#ppt_h*1.125000"/>
                                          </p:val>
                                        </p:tav>
                                        <p:tav tm="100000">
                                          <p:val>
                                            <p:strVal val="#ppt_y"/>
                                          </p:val>
                                        </p:tav>
                                      </p:tavLst>
                                    </p:anim>
                                    <p:animEffect transition="in" filter="wipe(up)">
                                      <p:cBhvr>
                                        <p:cTn id="8" dur="500"/>
                                        <p:tgtEl>
                                          <p:spTgt spid="15"/>
                                        </p:tgtEl>
                                      </p:cBhvr>
                                    </p:animEffect>
                                  </p:childTnLst>
                                </p:cTn>
                              </p:par>
                              <p:par>
                                <p:cTn id="9" presetID="32" presetClass="emph" presetSubtype="0" fill="hold" nodeType="withEffect">
                                  <p:stCondLst>
                                    <p:cond delay="0"/>
                                  </p:stCondLst>
                                  <p:childTnLst>
                                    <p:animRot by="120000">
                                      <p:cBhvr>
                                        <p:cTn id="10" dur="100" fill="hold">
                                          <p:stCondLst>
                                            <p:cond delay="0"/>
                                          </p:stCondLst>
                                        </p:cTn>
                                        <p:tgtEl>
                                          <p:spTgt spid="15"/>
                                        </p:tgtEl>
                                        <p:attrNameLst>
                                          <p:attrName>r</p:attrName>
                                        </p:attrNameLst>
                                      </p:cBhvr>
                                    </p:animRot>
                                    <p:animRot by="-240000">
                                      <p:cBhvr>
                                        <p:cTn id="11" dur="200" fill="hold">
                                          <p:stCondLst>
                                            <p:cond delay="200"/>
                                          </p:stCondLst>
                                        </p:cTn>
                                        <p:tgtEl>
                                          <p:spTgt spid="15"/>
                                        </p:tgtEl>
                                        <p:attrNameLst>
                                          <p:attrName>r</p:attrName>
                                        </p:attrNameLst>
                                      </p:cBhvr>
                                    </p:animRot>
                                    <p:animRot by="240000">
                                      <p:cBhvr>
                                        <p:cTn id="12" dur="200" fill="hold">
                                          <p:stCondLst>
                                            <p:cond delay="400"/>
                                          </p:stCondLst>
                                        </p:cTn>
                                        <p:tgtEl>
                                          <p:spTgt spid="15"/>
                                        </p:tgtEl>
                                        <p:attrNameLst>
                                          <p:attrName>r</p:attrName>
                                        </p:attrNameLst>
                                      </p:cBhvr>
                                    </p:animRot>
                                    <p:animRot by="-240000">
                                      <p:cBhvr>
                                        <p:cTn id="13" dur="200" fill="hold">
                                          <p:stCondLst>
                                            <p:cond delay="600"/>
                                          </p:stCondLst>
                                        </p:cTn>
                                        <p:tgtEl>
                                          <p:spTgt spid="15"/>
                                        </p:tgtEl>
                                        <p:attrNameLst>
                                          <p:attrName>r</p:attrName>
                                        </p:attrNameLst>
                                      </p:cBhvr>
                                    </p:animRot>
                                    <p:animRot by="120000">
                                      <p:cBhvr>
                                        <p:cTn id="14" dur="200" fill="hold">
                                          <p:stCondLst>
                                            <p:cond delay="800"/>
                                          </p:stCondLst>
                                        </p:cTn>
                                        <p:tgtEl>
                                          <p:spTgt spid="1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par>
                          <p:cTn id="24" fill="hold">
                            <p:stCondLst>
                              <p:cond delay="500"/>
                            </p:stCondLst>
                            <p:childTnLst>
                              <p:par>
                                <p:cTn id="25" presetID="17" presetClass="entr" presetSubtype="1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2">
            <a:extLst>
              <a:ext uri="{FF2B5EF4-FFF2-40B4-BE49-F238E27FC236}">
                <a16:creationId xmlns:a16="http://schemas.microsoft.com/office/drawing/2014/main" id="{CDAA8C59-C11A-8BB3-F497-035EFB217D67}"/>
              </a:ext>
            </a:extLst>
          </p:cNvPr>
          <p:cNvSpPr/>
          <p:nvPr/>
        </p:nvSpPr>
        <p:spPr>
          <a:xfrm>
            <a:off x="304800" y="158044"/>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 name="Picture 2" descr="Vector cute girl who thinks and finds"/>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6438" t="-3521" r="52769" b="3521"/>
          <a:stretch/>
        </p:blipFill>
        <p:spPr bwMode="auto">
          <a:xfrm>
            <a:off x="946171" y="1766005"/>
            <a:ext cx="2432304" cy="49339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Vector cute girl who thinks and finds"/>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49841" t="1483" r="4461" b="-1483"/>
          <a:stretch/>
        </p:blipFill>
        <p:spPr bwMode="auto">
          <a:xfrm>
            <a:off x="946171" y="2116074"/>
            <a:ext cx="2724785" cy="4933950"/>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564B1FCB-BA3D-8227-2CE1-EA8A6F9AD260}"/>
              </a:ext>
            </a:extLst>
          </p:cNvPr>
          <p:cNvGrpSpPr/>
          <p:nvPr/>
        </p:nvGrpSpPr>
        <p:grpSpPr>
          <a:xfrm>
            <a:off x="3666743" y="1766005"/>
            <a:ext cx="7680962" cy="4309313"/>
            <a:chOff x="489897" y="1732597"/>
            <a:chExt cx="11253639" cy="3069870"/>
          </a:xfrm>
        </p:grpSpPr>
        <p:sp>
          <p:nvSpPr>
            <p:cNvPr id="20" name="Rectangle: Rounded Corners 15">
              <a:extLst>
                <a:ext uri="{FF2B5EF4-FFF2-40B4-BE49-F238E27FC236}">
                  <a16:creationId xmlns:a16="http://schemas.microsoft.com/office/drawing/2014/main" id="{5C13796D-9D88-1D14-43D1-51D87333085A}"/>
                </a:ext>
              </a:extLst>
            </p:cNvPr>
            <p:cNvSpPr/>
            <p:nvPr/>
          </p:nvSpPr>
          <p:spPr>
            <a:xfrm>
              <a:off x="489897" y="1732597"/>
              <a:ext cx="11253639" cy="3069870"/>
            </a:xfrm>
            <a:prstGeom prst="roundRect">
              <a:avLst/>
            </a:prstGeom>
            <a:solidFill>
              <a:schemeClr val="accent2">
                <a:lumMod val="20000"/>
                <a:lumOff val="80000"/>
              </a:schemeClr>
            </a:solidFill>
            <a:ln w="38100">
              <a:solidFill>
                <a:srgbClr val="F74F68"/>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TextBox 21">
              <a:extLst>
                <a:ext uri="{FF2B5EF4-FFF2-40B4-BE49-F238E27FC236}">
                  <a16:creationId xmlns:a16="http://schemas.microsoft.com/office/drawing/2014/main" id="{257A634C-704A-D4CE-08E4-60CA63BECF55}"/>
                </a:ext>
              </a:extLst>
            </p:cNvPr>
            <p:cNvSpPr txBox="1"/>
            <p:nvPr/>
          </p:nvSpPr>
          <p:spPr>
            <a:xfrm>
              <a:off x="918421" y="2241386"/>
              <a:ext cx="10694491" cy="1381300"/>
            </a:xfrm>
            <a:prstGeom prst="rect">
              <a:avLst/>
            </a:prstGeom>
            <a:noFill/>
          </p:spPr>
          <p:txBody>
            <a:bodyPr wrap="square" rtlCol="0">
              <a:spAutoFit/>
            </a:bodyPr>
            <a:lstStyle/>
            <a:p>
              <a:pPr algn="just"/>
              <a:r>
                <a:rPr lang="en-US" sz="4000" dirty="0" err="1"/>
                <a:t>Bài</a:t>
              </a:r>
              <a:r>
                <a:rPr lang="en-US" sz="4000" dirty="0"/>
                <a:t> </a:t>
              </a:r>
              <a:r>
                <a:rPr lang="en-US" sz="4000" dirty="0" err="1"/>
                <a:t>đọc</a:t>
              </a:r>
              <a:r>
                <a:rPr lang="en-US" sz="4000" dirty="0"/>
                <a:t> </a:t>
              </a:r>
              <a:r>
                <a:rPr lang="en-US" sz="4000" dirty="0" err="1"/>
                <a:t>được</a:t>
              </a:r>
              <a:r>
                <a:rPr lang="en-US" sz="4000" dirty="0"/>
                <a:t> chia </a:t>
              </a:r>
              <a:r>
                <a:rPr lang="en-US" sz="4000" err="1"/>
                <a:t>thành</a:t>
              </a:r>
              <a:r>
                <a:rPr lang="en-US" sz="4000"/>
                <a:t> </a:t>
              </a:r>
              <a:r>
                <a:rPr lang="en-US" sz="4000" b="1"/>
                <a:t>2 đoạn</a:t>
              </a:r>
              <a:r>
                <a:rPr lang="en-US" sz="4000" dirty="0"/>
                <a:t>:</a:t>
              </a:r>
            </a:p>
            <a:p>
              <a:pPr marL="457200" indent="-457200" algn="just">
                <a:buFont typeface="Wingdings" panose="05000000000000000000" pitchFamily="2" charset="2"/>
                <a:buChar char="§"/>
              </a:pPr>
              <a:r>
                <a:rPr lang="en-US" sz="4000" dirty="0" err="1"/>
                <a:t>Đoạn</a:t>
              </a:r>
              <a:r>
                <a:rPr lang="en-US" sz="4000" dirty="0"/>
                <a:t> 1</a:t>
              </a:r>
              <a:r>
                <a:rPr lang="en-US" sz="4000"/>
                <a:t>: </a:t>
              </a:r>
              <a:r>
                <a:rPr lang="vi-VN" sz="4000"/>
                <a:t>Ba khổ thơ đầu.</a:t>
              </a:r>
              <a:endParaRPr lang="en-US" sz="4000" dirty="0"/>
            </a:p>
            <a:p>
              <a:pPr marL="457200" indent="-457200" algn="just">
                <a:buFont typeface="Wingdings" panose="05000000000000000000" pitchFamily="2" charset="2"/>
                <a:buChar char="§"/>
              </a:pPr>
              <a:r>
                <a:rPr lang="en-US" sz="4000"/>
                <a:t>Đoạn 2: </a:t>
              </a:r>
              <a:r>
                <a:rPr lang="en-US" sz="4000" dirty="0" err="1"/>
                <a:t>Khổ</a:t>
              </a:r>
              <a:r>
                <a:rPr lang="en-US" sz="4000" dirty="0"/>
                <a:t> </a:t>
              </a:r>
              <a:r>
                <a:rPr lang="en-US" sz="4000" dirty="0" err="1"/>
                <a:t>thơ</a:t>
              </a:r>
              <a:r>
                <a:rPr lang="en-US" sz="4000" dirty="0"/>
                <a:t> </a:t>
              </a:r>
              <a:r>
                <a:rPr lang="en-US" sz="4000" dirty="0" err="1"/>
                <a:t>cuối</a:t>
              </a:r>
              <a:r>
                <a:rPr lang="en-US" sz="4000" dirty="0"/>
                <a:t>.</a:t>
              </a:r>
              <a:endParaRPr lang="vi-VN" sz="4000" dirty="0"/>
            </a:p>
          </p:txBody>
        </p:sp>
      </p:grpSp>
      <p:pic>
        <p:nvPicPr>
          <p:cNvPr id="23" name="âm thanh trả lời đúng">
            <a:hlinkClick r:id="" action="ppaction://media"/>
          </p:cNvPr>
          <p:cNvPicPr>
            <a:picLocks noChangeAspect="1"/>
          </p:cNvPicPr>
          <p:nvPr>
            <a:audioFile r:link="rId1"/>
            <p:extLst>
              <p:ext uri="{DAA4B4D4-6D71-4841-9C94-3DE7FCFB9230}">
                <p14:media xmlns:p14="http://schemas.microsoft.com/office/powerpoint/2010/main" r:embed="rId2">
                  <p14:trim end="4413.8333"/>
                </p14:media>
              </p:ext>
            </p:extLst>
          </p:nvPr>
        </p:nvPicPr>
        <p:blipFill>
          <a:blip r:embed="rId7"/>
          <a:stretch>
            <a:fillRect/>
          </a:stretch>
        </p:blipFill>
        <p:spPr>
          <a:xfrm>
            <a:off x="-628858" y="5152351"/>
            <a:ext cx="609600" cy="609600"/>
          </a:xfrm>
          <a:prstGeom prst="rect">
            <a:avLst/>
          </a:prstGeom>
        </p:spPr>
      </p:pic>
      <p:pic>
        <p:nvPicPr>
          <p:cNvPr id="24" name="Picture 23">
            <a:extLst>
              <a:ext uri="{FF2B5EF4-FFF2-40B4-BE49-F238E27FC236}">
                <a16:creationId xmlns:a16="http://schemas.microsoft.com/office/drawing/2014/main" id="{5396340D-F7FC-5D06-C340-CA96023E2751}"/>
              </a:ext>
            </a:extLst>
          </p:cNvPr>
          <p:cNvPicPr>
            <a:picLocks noChangeAspect="1"/>
          </p:cNvPicPr>
          <p:nvPr/>
        </p:nvPicPr>
        <p:blipFill>
          <a:blip r:embed="rId8"/>
          <a:stretch>
            <a:fillRect/>
          </a:stretch>
        </p:blipFill>
        <p:spPr>
          <a:xfrm rot="1370500">
            <a:off x="11003407" y="5803654"/>
            <a:ext cx="931388" cy="931388"/>
          </a:xfrm>
          <a:prstGeom prst="rect">
            <a:avLst/>
          </a:prstGeom>
        </p:spPr>
      </p:pic>
      <p:sp>
        <p:nvSpPr>
          <p:cNvPr id="12" name="TextBox 11">
            <a:extLst>
              <a:ext uri="{FF2B5EF4-FFF2-40B4-BE49-F238E27FC236}">
                <a16:creationId xmlns:a16="http://schemas.microsoft.com/office/drawing/2014/main" id="{39558897-5318-3EE5-0B83-D9C558818F0E}"/>
              </a:ext>
            </a:extLst>
          </p:cNvPr>
          <p:cNvSpPr txBox="1"/>
          <p:nvPr/>
        </p:nvSpPr>
        <p:spPr>
          <a:xfrm rot="21591154">
            <a:off x="119215" y="245428"/>
            <a:ext cx="11959982" cy="1015663"/>
          </a:xfrm>
          <a:prstGeom prst="rect">
            <a:avLst/>
          </a:prstGeom>
          <a:noFill/>
        </p:spPr>
        <p:txBody>
          <a:bodyPr wrap="square" rtlCol="0">
            <a:spAutoFit/>
          </a:bodyPr>
          <a:lstStyle/>
          <a:p>
            <a:pPr algn="ctr"/>
            <a:r>
              <a:rPr lang="en-US" sz="6000" dirty="0" err="1">
                <a:ln w="0"/>
                <a:solidFill>
                  <a:srgbClr val="C00000"/>
                </a:solidFill>
                <a:latin typeface="UTM Edwardian" panose="02040603050506020204" pitchFamily="18" charset="0"/>
                <a:ea typeface="LNTH-LuoLuoNotangYuanTi 1" pitchFamily="2" charset="-128"/>
                <a:cs typeface="LNTH-LuoLuoNotangYuanTi 1" pitchFamily="2" charset="-128"/>
              </a:rPr>
              <a:t>Bài</a:t>
            </a:r>
            <a:r>
              <a:rPr lang="en-US" sz="60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000" dirty="0" err="1">
                <a:ln w="0"/>
                <a:solidFill>
                  <a:srgbClr val="C00000"/>
                </a:solidFill>
                <a:latin typeface="UTM Edwardian" panose="02040603050506020204" pitchFamily="18" charset="0"/>
                <a:ea typeface="LNTH-LuoLuoNotangYuanTi 1" pitchFamily="2" charset="-128"/>
                <a:cs typeface="LNTH-LuoLuoNotangYuanTi 1" pitchFamily="2" charset="-128"/>
              </a:rPr>
              <a:t>đọc</a:t>
            </a:r>
            <a:r>
              <a:rPr lang="en-US" sz="60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000" dirty="0" err="1">
                <a:ln w="0"/>
                <a:solidFill>
                  <a:srgbClr val="C00000"/>
                </a:solidFill>
                <a:latin typeface="UTM Edwardian" panose="02040603050506020204" pitchFamily="18" charset="0"/>
                <a:ea typeface="LNTH-LuoLuoNotangYuanTi 1" pitchFamily="2" charset="-128"/>
                <a:cs typeface="LNTH-LuoLuoNotangYuanTi 1" pitchFamily="2" charset="-128"/>
              </a:rPr>
              <a:t>được</a:t>
            </a:r>
            <a:r>
              <a:rPr lang="en-US" sz="6000" dirty="0">
                <a:ln w="0"/>
                <a:solidFill>
                  <a:srgbClr val="C00000"/>
                </a:solidFill>
                <a:latin typeface="UTM Edwardian" panose="02040603050506020204" pitchFamily="18" charset="0"/>
                <a:ea typeface="LNTH-LuoLuoNotangYuanTi 1" pitchFamily="2" charset="-128"/>
                <a:cs typeface="LNTH-LuoLuoNotangYuanTi 1" pitchFamily="2" charset="-128"/>
              </a:rPr>
              <a:t> chia </a:t>
            </a:r>
            <a:r>
              <a:rPr lang="en-US" sz="6000" dirty="0" err="1">
                <a:ln w="0"/>
                <a:solidFill>
                  <a:srgbClr val="C00000"/>
                </a:solidFill>
                <a:latin typeface="UTM Edwardian" panose="02040603050506020204" pitchFamily="18" charset="0"/>
                <a:ea typeface="LNTH-LuoLuoNotangYuanTi 1" pitchFamily="2" charset="-128"/>
                <a:cs typeface="LNTH-LuoLuoNotangYuanTi 1" pitchFamily="2" charset="-128"/>
              </a:rPr>
              <a:t>thành</a:t>
            </a:r>
            <a:r>
              <a:rPr lang="en-US" sz="60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000" dirty="0" err="1">
                <a:ln w="0"/>
                <a:solidFill>
                  <a:srgbClr val="C00000"/>
                </a:solidFill>
                <a:latin typeface="UTM Edwardian" panose="02040603050506020204" pitchFamily="18" charset="0"/>
                <a:ea typeface="LNTH-LuoLuoNotangYuanTi 1" pitchFamily="2" charset="-128"/>
                <a:cs typeface="LNTH-LuoLuoNotangYuanTi 1" pitchFamily="2" charset="-128"/>
              </a:rPr>
              <a:t>mấy</a:t>
            </a:r>
            <a:r>
              <a:rPr lang="en-US" sz="60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6000" dirty="0" err="1">
                <a:ln w="0"/>
                <a:solidFill>
                  <a:srgbClr val="C00000"/>
                </a:solidFill>
                <a:latin typeface="UTM Edwardian" panose="02040603050506020204" pitchFamily="18" charset="0"/>
                <a:ea typeface="LNTH-LuoLuoNotangYuanTi 1" pitchFamily="2" charset="-128"/>
                <a:cs typeface="LNTH-LuoLuoNotangYuanTi 1" pitchFamily="2" charset="-128"/>
              </a:rPr>
              <a:t>đoạn</a:t>
            </a:r>
            <a:endParaRPr lang="en-US" sz="6000" dirty="0">
              <a:ln w="0"/>
              <a:solidFill>
                <a:srgbClr val="C00000"/>
              </a:solidFill>
              <a:latin typeface="UTM Edwardian" panose="02040603050506020204" pitchFamily="18" charset="0"/>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1849142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ppt_y</p:attrName>
                                        </p:attrNameLst>
                                      </p:cBhvr>
                                      <p:tavLst>
                                        <p:tav tm="0">
                                          <p:val>
                                            <p:strVal val="#ppt_y+#ppt_h*1.125000"/>
                                          </p:val>
                                        </p:tav>
                                        <p:tav tm="100000">
                                          <p:val>
                                            <p:strVal val="#ppt_y"/>
                                          </p:val>
                                        </p:tav>
                                      </p:tavLst>
                                    </p:anim>
                                    <p:animEffect transition="in" filter="wipe(up)">
                                      <p:cBhvr>
                                        <p:cTn id="8" dur="500"/>
                                        <p:tgtEl>
                                          <p:spTgt spid="15"/>
                                        </p:tgtEl>
                                      </p:cBhvr>
                                    </p:animEffect>
                                  </p:childTnLst>
                                </p:cTn>
                              </p:par>
                              <p:par>
                                <p:cTn id="9" presetID="32" presetClass="emph" presetSubtype="0" fill="hold" nodeType="withEffect">
                                  <p:stCondLst>
                                    <p:cond delay="0"/>
                                  </p:stCondLst>
                                  <p:childTnLst>
                                    <p:animRot by="120000">
                                      <p:cBhvr>
                                        <p:cTn id="10" dur="100" fill="hold">
                                          <p:stCondLst>
                                            <p:cond delay="0"/>
                                          </p:stCondLst>
                                        </p:cTn>
                                        <p:tgtEl>
                                          <p:spTgt spid="15"/>
                                        </p:tgtEl>
                                        <p:attrNameLst>
                                          <p:attrName>r</p:attrName>
                                        </p:attrNameLst>
                                      </p:cBhvr>
                                    </p:animRot>
                                    <p:animRot by="-240000">
                                      <p:cBhvr>
                                        <p:cTn id="11" dur="200" fill="hold">
                                          <p:stCondLst>
                                            <p:cond delay="200"/>
                                          </p:stCondLst>
                                        </p:cTn>
                                        <p:tgtEl>
                                          <p:spTgt spid="15"/>
                                        </p:tgtEl>
                                        <p:attrNameLst>
                                          <p:attrName>r</p:attrName>
                                        </p:attrNameLst>
                                      </p:cBhvr>
                                    </p:animRot>
                                    <p:animRot by="240000">
                                      <p:cBhvr>
                                        <p:cTn id="12" dur="200" fill="hold">
                                          <p:stCondLst>
                                            <p:cond delay="400"/>
                                          </p:stCondLst>
                                        </p:cTn>
                                        <p:tgtEl>
                                          <p:spTgt spid="15"/>
                                        </p:tgtEl>
                                        <p:attrNameLst>
                                          <p:attrName>r</p:attrName>
                                        </p:attrNameLst>
                                      </p:cBhvr>
                                    </p:animRot>
                                    <p:animRot by="-240000">
                                      <p:cBhvr>
                                        <p:cTn id="13" dur="200" fill="hold">
                                          <p:stCondLst>
                                            <p:cond delay="600"/>
                                          </p:stCondLst>
                                        </p:cTn>
                                        <p:tgtEl>
                                          <p:spTgt spid="15"/>
                                        </p:tgtEl>
                                        <p:attrNameLst>
                                          <p:attrName>r</p:attrName>
                                        </p:attrNameLst>
                                      </p:cBhvr>
                                    </p:animRot>
                                    <p:animRot by="120000">
                                      <p:cBhvr>
                                        <p:cTn id="14" dur="200" fill="hold">
                                          <p:stCondLst>
                                            <p:cond delay="800"/>
                                          </p:stCondLst>
                                        </p:cTn>
                                        <p:tgtEl>
                                          <p:spTgt spid="1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par>
                          <p:cTn id="24" fill="hold">
                            <p:stCondLst>
                              <p:cond delay="500"/>
                            </p:stCondLst>
                            <p:childTnLst>
                              <p:par>
                                <p:cTn id="25" presetID="17" presetClass="entr" presetSubtype="1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strVal val="#ppt_h"/>
                                          </p:val>
                                        </p:tav>
                                        <p:tav tm="100000">
                                          <p:val>
                                            <p:strVal val="#ppt_h"/>
                                          </p:val>
                                        </p:tav>
                                      </p:tavLst>
                                    </p:anim>
                                  </p:childTnLst>
                                </p:cTn>
                              </p:par>
                              <p:par>
                                <p:cTn id="29" presetID="1" presetClass="mediacall" presetSubtype="0" fill="hold" nodeType="withEffect">
                                  <p:stCondLst>
                                    <p:cond delay="0"/>
                                  </p:stCondLst>
                                  <p:childTnLst>
                                    <p:cmd type="call" cmd="playFrom(0.0)">
                                      <p:cBhvr>
                                        <p:cTn id="30" dur="3672"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1" fill="hold" display="0">
                  <p:stCondLst>
                    <p:cond delay="indefinite"/>
                  </p:stCondLst>
                  <p:endCondLst>
                    <p:cond evt="onStopAudio" delay="0">
                      <p:tgtEl>
                        <p:sldTgt/>
                      </p:tgtEl>
                    </p:cond>
                  </p:endCondLst>
                </p:cTn>
                <p:tgtEl>
                  <p:spTgt spid="2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4000" b="-40000"/>
          </a:stretch>
        </a:blipFill>
        <a:effectLst/>
      </p:bgPr>
    </p:bg>
    <p:spTree>
      <p:nvGrpSpPr>
        <p:cNvPr id="1" name=""/>
        <p:cNvGrpSpPr/>
        <p:nvPr/>
      </p:nvGrpSpPr>
      <p:grpSpPr>
        <a:xfrm>
          <a:off x="0" y="0"/>
          <a:ext cx="0" cy="0"/>
          <a:chOff x="0" y="0"/>
          <a:chExt cx="0" cy="0"/>
        </a:xfrm>
      </p:grpSpPr>
      <p:sp>
        <p:nvSpPr>
          <p:cNvPr id="13" name="Rectangle: Rounded Corners 2">
            <a:extLst>
              <a:ext uri="{FF2B5EF4-FFF2-40B4-BE49-F238E27FC236}">
                <a16:creationId xmlns:a16="http://schemas.microsoft.com/office/drawing/2014/main" id="{CDAA8C59-C11A-8BB3-F497-035EFB217D67}"/>
              </a:ext>
            </a:extLst>
          </p:cNvPr>
          <p:cNvSpPr/>
          <p:nvPr/>
        </p:nvSpPr>
        <p:spPr>
          <a:xfrm>
            <a:off x="229981" y="51063"/>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Rounded Corners 1">
            <a:extLst>
              <a:ext uri="{FF2B5EF4-FFF2-40B4-BE49-F238E27FC236}">
                <a16:creationId xmlns:a16="http://schemas.microsoft.com/office/drawing/2014/main" id="{8C9A1C97-6BD0-34EE-EE0E-DD8AB3CBB23F}"/>
              </a:ext>
            </a:extLst>
          </p:cNvPr>
          <p:cNvSpPr/>
          <p:nvPr/>
        </p:nvSpPr>
        <p:spPr>
          <a:xfrm>
            <a:off x="837920" y="1626211"/>
            <a:ext cx="5641861" cy="2081403"/>
          </a:xfrm>
          <a:prstGeom prst="roundRect">
            <a:avLst/>
          </a:prstGeom>
          <a:noFill/>
          <a:ln w="28575">
            <a:solidFill>
              <a:schemeClr val="accent6">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49897" y="1851946"/>
            <a:ext cx="7530525" cy="1754326"/>
          </a:xfrm>
          <a:prstGeom prst="rect">
            <a:avLst/>
          </a:prstGeom>
          <a:noFill/>
        </p:spPr>
        <p:txBody>
          <a:bodyPr wrap="square" rtlCol="0">
            <a:spAutoFit/>
          </a:bodyPr>
          <a:lstStyle/>
          <a:p>
            <a:pPr algn="just"/>
            <a:r>
              <a:rPr lang="en-US" sz="3600" dirty="0"/>
              <a:t>     </a:t>
            </a:r>
            <a:r>
              <a:rPr lang="en-US" sz="3600" dirty="0" err="1"/>
              <a:t>Phân</a:t>
            </a:r>
            <a:r>
              <a:rPr lang="en-US" sz="3600" dirty="0"/>
              <a:t> </a:t>
            </a:r>
            <a:r>
              <a:rPr lang="en-US" sz="3600" dirty="0" err="1"/>
              <a:t>công</a:t>
            </a:r>
            <a:r>
              <a:rPr lang="en-US" sz="3600" dirty="0"/>
              <a:t> </a:t>
            </a:r>
            <a:r>
              <a:rPr lang="en-US" sz="3600" dirty="0" err="1"/>
              <a:t>đọc</a:t>
            </a:r>
            <a:r>
              <a:rPr lang="en-US" sz="3600" dirty="0"/>
              <a:t> </a:t>
            </a:r>
            <a:r>
              <a:rPr lang="en-US" sz="3600" dirty="0" err="1"/>
              <a:t>theo</a:t>
            </a:r>
            <a:r>
              <a:rPr lang="en-US" sz="3600" dirty="0"/>
              <a:t> </a:t>
            </a:r>
            <a:r>
              <a:rPr lang="en-US" sz="3600" dirty="0" err="1"/>
              <a:t>đoạn</a:t>
            </a:r>
            <a:r>
              <a:rPr lang="en-US" sz="3600" dirty="0"/>
              <a:t>. </a:t>
            </a:r>
          </a:p>
          <a:p>
            <a:pPr algn="just"/>
            <a:r>
              <a:rPr lang="en-US" sz="3600" dirty="0"/>
              <a:t>     </a:t>
            </a:r>
            <a:r>
              <a:rPr lang="en-US" sz="3600" dirty="0" err="1"/>
              <a:t>Tất</a:t>
            </a:r>
            <a:r>
              <a:rPr lang="en-US" sz="3600" dirty="0"/>
              <a:t> </a:t>
            </a:r>
            <a:r>
              <a:rPr lang="en-US" sz="3600" dirty="0" err="1"/>
              <a:t>cả</a:t>
            </a:r>
            <a:r>
              <a:rPr lang="en-US" sz="3600" dirty="0"/>
              <a:t> </a:t>
            </a:r>
            <a:r>
              <a:rPr lang="en-US" sz="3600" dirty="0" err="1"/>
              <a:t>thành</a:t>
            </a:r>
            <a:r>
              <a:rPr lang="en-US" sz="3600" dirty="0"/>
              <a:t> </a:t>
            </a:r>
            <a:r>
              <a:rPr lang="en-US" sz="3600" dirty="0" err="1"/>
              <a:t>viên</a:t>
            </a:r>
            <a:r>
              <a:rPr lang="en-US" sz="3600" dirty="0"/>
              <a:t> </a:t>
            </a:r>
            <a:r>
              <a:rPr lang="en-US" sz="3600" dirty="0" err="1"/>
              <a:t>đều</a:t>
            </a:r>
            <a:r>
              <a:rPr lang="en-US" sz="3600" dirty="0"/>
              <a:t> </a:t>
            </a:r>
            <a:r>
              <a:rPr lang="en-US" sz="3600" dirty="0" err="1"/>
              <a:t>đọc</a:t>
            </a:r>
            <a:r>
              <a:rPr lang="en-US" sz="3600" dirty="0"/>
              <a:t>.</a:t>
            </a:r>
          </a:p>
          <a:p>
            <a:pPr algn="just"/>
            <a:r>
              <a:rPr lang="en-US" sz="3600" dirty="0"/>
              <a:t>     </a:t>
            </a:r>
            <a:r>
              <a:rPr lang="en-US" sz="3600" dirty="0" err="1"/>
              <a:t>Giải</a:t>
            </a:r>
            <a:r>
              <a:rPr lang="en-US" sz="3600" dirty="0"/>
              <a:t> </a:t>
            </a:r>
            <a:r>
              <a:rPr lang="en-US" sz="3600" dirty="0" err="1"/>
              <a:t>nghĩa</a:t>
            </a:r>
            <a:r>
              <a:rPr lang="en-US" sz="3600" dirty="0"/>
              <a:t> </a:t>
            </a:r>
            <a:r>
              <a:rPr lang="en-US" sz="3600" dirty="0" err="1"/>
              <a:t>từ</a:t>
            </a:r>
            <a:r>
              <a:rPr lang="en-US" sz="3600" dirty="0"/>
              <a:t> </a:t>
            </a:r>
            <a:r>
              <a:rPr lang="en-US" sz="3600" dirty="0" err="1"/>
              <a:t>cùng</a:t>
            </a:r>
            <a:r>
              <a:rPr lang="en-US" sz="3600" dirty="0"/>
              <a:t> </a:t>
            </a:r>
            <a:r>
              <a:rPr lang="en-US" sz="3600" dirty="0" err="1"/>
              <a:t>nhau</a:t>
            </a:r>
            <a:r>
              <a:rPr lang="en-US" sz="3600" dirty="0"/>
              <a:t>.</a:t>
            </a:r>
          </a:p>
        </p:txBody>
      </p:sp>
      <p:pic>
        <p:nvPicPr>
          <p:cNvPr id="20" name="Picture 2" descr="Check mark. Check mark vector icons. Green and black check marks in circle and square. check mark collection, isolated. Eps10"/>
          <p:cNvPicPr>
            <a:picLocks noChangeAspect="1" noChangeArrowheads="1"/>
          </p:cNvPicPr>
          <p:nvPr/>
        </p:nvPicPr>
        <p:blipFill rotWithShape="1">
          <a:blip r:embed="rId3" cstate="print">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23888" b="76126" l="54445" r="68745">
                        <a14:foregroundMark x1="59500" y1="32959" x2="59500" y2="32959"/>
                      </a14:backgroundRemoval>
                    </a14:imgEffect>
                  </a14:imgLayer>
                </a14:imgProps>
              </a:ext>
              <a:ext uri="{28A0092B-C50C-407E-A947-70E740481C1C}">
                <a14:useLocalDpi xmlns:a14="http://schemas.microsoft.com/office/drawing/2010/main" val="0"/>
              </a:ext>
            </a:extLst>
          </a:blip>
          <a:srcRect l="52657" t="17358" r="29467" b="17344"/>
          <a:stretch/>
        </p:blipFill>
        <p:spPr bwMode="auto">
          <a:xfrm>
            <a:off x="776729" y="2463524"/>
            <a:ext cx="557254" cy="54349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heck mark. Check mark vector icons. Green and black check marks in circle and square. check mark collection, isolated. Eps10"/>
          <p:cNvPicPr>
            <a:picLocks noChangeAspect="1" noChangeArrowheads="1"/>
          </p:cNvPicPr>
          <p:nvPr/>
        </p:nvPicPr>
        <p:blipFill rotWithShape="1">
          <a:blip r:embed="rId3" cstate="print">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23888" b="76126" l="54445" r="68745">
                        <a14:foregroundMark x1="59500" y1="32959" x2="59500" y2="32959"/>
                      </a14:backgroundRemoval>
                    </a14:imgEffect>
                  </a14:imgLayer>
                </a14:imgProps>
              </a:ext>
              <a:ext uri="{28A0092B-C50C-407E-A947-70E740481C1C}">
                <a14:useLocalDpi xmlns:a14="http://schemas.microsoft.com/office/drawing/2010/main" val="0"/>
              </a:ext>
            </a:extLst>
          </a:blip>
          <a:srcRect l="52657" t="17358" r="29467" b="17344"/>
          <a:stretch/>
        </p:blipFill>
        <p:spPr bwMode="auto">
          <a:xfrm>
            <a:off x="771549" y="1922900"/>
            <a:ext cx="557254" cy="54349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a:extLst>
              <a:ext uri="{FF2B5EF4-FFF2-40B4-BE49-F238E27FC236}">
                <a16:creationId xmlns:a16="http://schemas.microsoft.com/office/drawing/2014/main" id="{E0E01F48-C00F-088F-1CD6-43F831F8C59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124332" y="1158763"/>
            <a:ext cx="3008632" cy="856732"/>
          </a:xfrm>
          <a:prstGeom prst="rect">
            <a:avLst/>
          </a:prstGeom>
        </p:spPr>
      </p:pic>
      <p:sp>
        <p:nvSpPr>
          <p:cNvPr id="23" name="TextBox 22"/>
          <p:cNvSpPr txBox="1"/>
          <p:nvPr/>
        </p:nvSpPr>
        <p:spPr>
          <a:xfrm>
            <a:off x="1867533" y="1204454"/>
            <a:ext cx="3582634" cy="584775"/>
          </a:xfrm>
          <a:prstGeom prst="rect">
            <a:avLst/>
          </a:prstGeom>
          <a:noFill/>
        </p:spPr>
        <p:txBody>
          <a:bodyPr wrap="square" rtlCol="0">
            <a:spAutoFit/>
          </a:bodyPr>
          <a:lstStyle/>
          <a:p>
            <a:pPr algn="ctr"/>
            <a:r>
              <a:rPr lang="en-US" sz="3200" b="1" dirty="0" err="1">
                <a:solidFill>
                  <a:srgbClr val="FF0000"/>
                </a:solidFill>
              </a:rPr>
              <a:t>Yêu</a:t>
            </a:r>
            <a:r>
              <a:rPr lang="en-US" sz="3200" b="1" dirty="0">
                <a:solidFill>
                  <a:srgbClr val="FF0000"/>
                </a:solidFill>
              </a:rPr>
              <a:t> </a:t>
            </a:r>
            <a:r>
              <a:rPr lang="en-US" sz="3200" b="1" dirty="0" err="1">
                <a:solidFill>
                  <a:srgbClr val="FF0000"/>
                </a:solidFill>
              </a:rPr>
              <a:t>cầu</a:t>
            </a:r>
            <a:endParaRPr lang="en-US" sz="3200" b="1" dirty="0">
              <a:solidFill>
                <a:srgbClr val="FF0000"/>
              </a:solidFill>
            </a:endParaRPr>
          </a:p>
        </p:txBody>
      </p:sp>
      <p:pic>
        <p:nvPicPr>
          <p:cNvPr id="24" name="Picture 2" descr="Check mark. Check mark vector icons. Green and black check marks in circle and square. check mark collection, isolated. Eps10"/>
          <p:cNvPicPr>
            <a:picLocks noChangeAspect="1" noChangeArrowheads="1"/>
          </p:cNvPicPr>
          <p:nvPr/>
        </p:nvPicPr>
        <p:blipFill rotWithShape="1">
          <a:blip r:embed="rId3" cstate="print">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23888" b="76126" l="54445" r="68745">
                        <a14:foregroundMark x1="59500" y1="32959" x2="59500" y2="32959"/>
                      </a14:backgroundRemoval>
                    </a14:imgEffect>
                  </a14:imgLayer>
                </a14:imgProps>
              </a:ext>
              <a:ext uri="{28A0092B-C50C-407E-A947-70E740481C1C}">
                <a14:useLocalDpi xmlns:a14="http://schemas.microsoft.com/office/drawing/2010/main" val="0"/>
              </a:ext>
            </a:extLst>
          </a:blip>
          <a:srcRect l="52657" t="17358" r="29467" b="17344"/>
          <a:stretch/>
        </p:blipFill>
        <p:spPr bwMode="auto">
          <a:xfrm>
            <a:off x="798356" y="2997054"/>
            <a:ext cx="557254" cy="543494"/>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Rounded Corners 21">
            <a:extLst>
              <a:ext uri="{FF2B5EF4-FFF2-40B4-BE49-F238E27FC236}">
                <a16:creationId xmlns:a16="http://schemas.microsoft.com/office/drawing/2014/main" id="{3A5A3F52-ECC0-85A8-3F79-EC2AF049D397}"/>
              </a:ext>
            </a:extLst>
          </p:cNvPr>
          <p:cNvSpPr/>
          <p:nvPr/>
        </p:nvSpPr>
        <p:spPr>
          <a:xfrm>
            <a:off x="5122124" y="3858779"/>
            <a:ext cx="6690257" cy="2140976"/>
          </a:xfrm>
          <a:prstGeom prst="roundRect">
            <a:avLst/>
          </a:prstGeom>
          <a:solidFill>
            <a:schemeClr val="bg1"/>
          </a:solidFill>
          <a:ln w="28575">
            <a:solidFill>
              <a:schemeClr val="accent6">
                <a:lumMod val="50000"/>
              </a:schemeClr>
            </a:solidFill>
            <a:prstDash val="dash"/>
          </a:ln>
          <a:effectLst>
            <a:outerShdw blurRad="50800" dist="50800" sx="30000" sy="30000" algn="ctr" rotWithShape="0">
              <a:schemeClr val="accent4">
                <a:lumMod val="40000"/>
                <a:lumOff val="60000"/>
                <a:alpha val="4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RightUp"/>
              <a:lightRig rig="threePt" dir="t"/>
            </a:scene3d>
          </a:bodyPr>
          <a:lstStyle/>
          <a:p>
            <a:pPr algn="ctr"/>
            <a:endParaRPr lang="en-US" dirty="0">
              <a:effectLst>
                <a:outerShdw blurRad="50800" dist="38100" dir="18900000" algn="bl" rotWithShape="0">
                  <a:prstClr val="black">
                    <a:alpha val="40000"/>
                  </a:prstClr>
                </a:outerShdw>
              </a:effectLst>
            </a:endParaRPr>
          </a:p>
        </p:txBody>
      </p:sp>
      <p:pic>
        <p:nvPicPr>
          <p:cNvPr id="26" name="Picture 7">
            <a:extLst>
              <a:ext uri="{FF2B5EF4-FFF2-40B4-BE49-F238E27FC236}">
                <a16:creationId xmlns:a16="http://schemas.microsoft.com/office/drawing/2014/main" id="{E0E01F48-C00F-088F-1CD6-43F831F8C59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130780" y="3484703"/>
            <a:ext cx="2999488" cy="854128"/>
          </a:xfrm>
          <a:prstGeom prst="rect">
            <a:avLst/>
          </a:prstGeom>
        </p:spPr>
      </p:pic>
      <p:sp>
        <p:nvSpPr>
          <p:cNvPr id="27" name="TextBox 26"/>
          <p:cNvSpPr txBox="1"/>
          <p:nvPr/>
        </p:nvSpPr>
        <p:spPr>
          <a:xfrm>
            <a:off x="6839207" y="3512870"/>
            <a:ext cx="3582634" cy="584775"/>
          </a:xfrm>
          <a:prstGeom prst="rect">
            <a:avLst/>
          </a:prstGeom>
          <a:noFill/>
        </p:spPr>
        <p:txBody>
          <a:bodyPr wrap="square" rtlCol="0">
            <a:spAutoFit/>
          </a:bodyPr>
          <a:lstStyle/>
          <a:p>
            <a:pPr algn="ctr"/>
            <a:r>
              <a:rPr lang="en-US" sz="3200" b="1" dirty="0" err="1">
                <a:solidFill>
                  <a:srgbClr val="FF0000"/>
                </a:solidFill>
              </a:rPr>
              <a:t>Tiêu</a:t>
            </a:r>
            <a:r>
              <a:rPr lang="en-US" sz="3200" b="1" dirty="0">
                <a:solidFill>
                  <a:srgbClr val="FF0000"/>
                </a:solidFill>
              </a:rPr>
              <a:t> </a:t>
            </a:r>
            <a:r>
              <a:rPr lang="en-US" sz="3200" b="1" dirty="0" err="1">
                <a:solidFill>
                  <a:srgbClr val="FF0000"/>
                </a:solidFill>
              </a:rPr>
              <a:t>chí</a:t>
            </a:r>
            <a:r>
              <a:rPr lang="en-US" sz="3200" b="1" dirty="0">
                <a:solidFill>
                  <a:srgbClr val="FF0000"/>
                </a:solidFill>
              </a:rPr>
              <a:t> </a:t>
            </a:r>
            <a:r>
              <a:rPr lang="en-US" sz="3200" b="1" dirty="0" err="1">
                <a:solidFill>
                  <a:srgbClr val="FF0000"/>
                </a:solidFill>
              </a:rPr>
              <a:t>đánh</a:t>
            </a:r>
            <a:r>
              <a:rPr lang="en-US" sz="3200" b="1" dirty="0">
                <a:solidFill>
                  <a:srgbClr val="FF0000"/>
                </a:solidFill>
              </a:rPr>
              <a:t> </a:t>
            </a:r>
            <a:r>
              <a:rPr lang="en-US" sz="3200" b="1" dirty="0" err="1">
                <a:solidFill>
                  <a:srgbClr val="FF0000"/>
                </a:solidFill>
              </a:rPr>
              <a:t>giá</a:t>
            </a:r>
            <a:endParaRPr lang="en-US" sz="3200" b="1" dirty="0">
              <a:solidFill>
                <a:srgbClr val="FF0000"/>
              </a:solidFill>
            </a:endParaRPr>
          </a:p>
        </p:txBody>
      </p:sp>
      <p:sp>
        <p:nvSpPr>
          <p:cNvPr id="28" name="TextBox 27"/>
          <p:cNvSpPr txBox="1"/>
          <p:nvPr/>
        </p:nvSpPr>
        <p:spPr>
          <a:xfrm>
            <a:off x="5589200" y="4196883"/>
            <a:ext cx="5725593" cy="2308324"/>
          </a:xfrm>
          <a:prstGeom prst="rect">
            <a:avLst/>
          </a:prstGeom>
          <a:noFill/>
        </p:spPr>
        <p:txBody>
          <a:bodyPr wrap="square" rtlCol="0">
            <a:spAutoFit/>
          </a:bodyPr>
          <a:lstStyle/>
          <a:p>
            <a:r>
              <a:rPr lang="vi-VN" sz="3600" dirty="0">
                <a:latin typeface="Calibri" panose="020F0502020204030204" pitchFamily="34" charset="0"/>
                <a:cs typeface="Calibri" panose="020F0502020204030204" pitchFamily="34" charset="0"/>
              </a:rPr>
              <a:t>Đọc đúng.</a:t>
            </a:r>
          </a:p>
          <a:p>
            <a:r>
              <a:rPr lang="vi-VN" sz="3600" dirty="0">
                <a:latin typeface="Calibri" panose="020F0502020204030204" pitchFamily="34" charset="0"/>
                <a:cs typeface="Calibri" panose="020F0502020204030204" pitchFamily="34" charset="0"/>
              </a:rPr>
              <a:t>Đọc to, rõ.</a:t>
            </a:r>
          </a:p>
          <a:p>
            <a:r>
              <a:rPr lang="vi-VN" sz="3600" dirty="0">
                <a:latin typeface="Calibri" panose="020F0502020204030204" pitchFamily="34" charset="0"/>
                <a:cs typeface="Calibri" panose="020F0502020204030204" pitchFamily="34" charset="0"/>
              </a:rPr>
              <a:t>Ngắt, nghỉ đúng chỗ</a:t>
            </a:r>
            <a:endParaRPr lang="en-US" sz="3600" dirty="0">
              <a:latin typeface="Calibri" panose="020F0502020204030204" pitchFamily="34" charset="0"/>
              <a:cs typeface="Calibri" panose="020F0502020204030204" pitchFamily="34" charset="0"/>
            </a:endParaRPr>
          </a:p>
          <a:p>
            <a:pPr algn="just"/>
            <a:endParaRPr lang="en-US" sz="3600" dirty="0"/>
          </a:p>
        </p:txBody>
      </p:sp>
      <p:pic>
        <p:nvPicPr>
          <p:cNvPr id="29" name="Picture 4" descr="Cartoon numbers, colored fun alphabet for school kids text clipart setisolated"/>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29840" t="6070" r="51502" b="67860"/>
          <a:stretch/>
        </p:blipFill>
        <p:spPr bwMode="auto">
          <a:xfrm>
            <a:off x="5229089" y="4314297"/>
            <a:ext cx="341820" cy="47761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Cartoon numbers, colored fun alphabet for school kids text clipart setisolated"/>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09" t="6070" r="29733" b="67860"/>
          <a:stretch/>
        </p:blipFill>
        <p:spPr bwMode="auto">
          <a:xfrm>
            <a:off x="5247380" y="4817639"/>
            <a:ext cx="341820" cy="47761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artoon numbers, colored fun alphabet for school kids text clipart setisolated"/>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70214" t="4291" r="2419" b="65854"/>
          <a:stretch/>
        </p:blipFill>
        <p:spPr bwMode="auto">
          <a:xfrm>
            <a:off x="5171291" y="5304147"/>
            <a:ext cx="484268" cy="52829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2" descr="Ghim của Phương Thư trên Icon | Hài hước, Hình vui, Lol"/>
          <p:cNvPicPr>
            <a:picLocks noChangeAspect="1" noChangeArrowheads="1"/>
          </p:cNvPicPr>
          <p:nvPr/>
        </p:nvPicPr>
        <p:blipFill>
          <a:blip r:embed="rId9"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7879559" y="4377136"/>
            <a:ext cx="449812" cy="36297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0" descr="Tổng hợp những hình mặt cười đẹp | Cười, Mắt, Hình"/>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5179" y="4377136"/>
            <a:ext cx="413673" cy="34326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 descr="Ảnh Mặt Cười Đẹp Nhất ❤️ 1001 Hình Mặt Cười Hài Hước"/>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854660" y="4381630"/>
            <a:ext cx="348501" cy="34850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2" descr="Ghim của Phương Thư trên Icon | Hài hước, Hình vui, Lol"/>
          <p:cNvPicPr>
            <a:picLocks noChangeAspect="1" noChangeArrowheads="1"/>
          </p:cNvPicPr>
          <p:nvPr/>
        </p:nvPicPr>
        <p:blipFill>
          <a:blip r:embed="rId9"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7823751" y="4813145"/>
            <a:ext cx="449812" cy="36297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Tổng hợp những hình mặt cười đẹp | Cười, Mắt, Hình"/>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29371" y="4813145"/>
            <a:ext cx="413673" cy="34326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Ảnh Mặt Cười Đẹp Nhất ❤️ 1001 Hình Mặt Cười Hài Hước"/>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798852" y="4817639"/>
            <a:ext cx="348501" cy="34850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2" descr="Ghim của Phương Thư trên Icon | Hài hước, Hình vui, Lol"/>
          <p:cNvPicPr>
            <a:picLocks noChangeAspect="1" noChangeArrowheads="1"/>
          </p:cNvPicPr>
          <p:nvPr/>
        </p:nvPicPr>
        <p:blipFill>
          <a:blip r:embed="rId9" cstate="print">
            <a:clrChange>
              <a:clrFrom>
                <a:srgbClr val="F3F1F4"/>
              </a:clrFrom>
              <a:clrTo>
                <a:srgbClr val="F3F1F4">
                  <a:alpha val="0"/>
                </a:srgbClr>
              </a:clrTo>
            </a:clrChange>
            <a:extLst>
              <a:ext uri="{28A0092B-C50C-407E-A947-70E740481C1C}">
                <a14:useLocalDpi xmlns:a14="http://schemas.microsoft.com/office/drawing/2010/main" val="0"/>
              </a:ext>
            </a:extLst>
          </a:blip>
          <a:srcRect/>
          <a:stretch>
            <a:fillRect/>
          </a:stretch>
        </p:blipFill>
        <p:spPr bwMode="auto">
          <a:xfrm>
            <a:off x="9969530" y="5364324"/>
            <a:ext cx="496998" cy="40104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0" descr="Tổng hợp những hình mặt cười đẹp | Cười, Mắt, Hình"/>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07522" y="5361806"/>
            <a:ext cx="457068" cy="37927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8" descr="Ảnh Mặt Cười Đẹp Nhất ❤️ 1001 Hình Mặt Cười Hài Hước"/>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984998" y="5372318"/>
            <a:ext cx="385059" cy="38505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Hand drawn scavenger hunt illustration"/>
          <p:cNvPicPr>
            <a:picLocks noChangeAspect="1" noChangeArrowheads="1"/>
          </p:cNvPicPr>
          <p:nvPr/>
        </p:nvPicPr>
        <p:blipFill rotWithShape="1">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t="23683"/>
          <a:stretch/>
        </p:blipFill>
        <p:spPr bwMode="auto">
          <a:xfrm rot="10800000" flipV="1">
            <a:off x="393275" y="3687719"/>
            <a:ext cx="4629394" cy="3533013"/>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39558897-5318-3EE5-0B83-D9C558818F0E}"/>
              </a:ext>
            </a:extLst>
          </p:cNvPr>
          <p:cNvSpPr txBox="1"/>
          <p:nvPr/>
        </p:nvSpPr>
        <p:spPr>
          <a:xfrm rot="21591154">
            <a:off x="231822" y="239992"/>
            <a:ext cx="11593581" cy="923330"/>
          </a:xfrm>
          <a:prstGeom prst="rect">
            <a:avLst/>
          </a:prstGeom>
          <a:noFill/>
        </p:spPr>
        <p:txBody>
          <a:bodyPr wrap="square" rtlCol="0">
            <a:spAutoFit/>
          </a:bodyPr>
          <a:lstStyle/>
          <a:p>
            <a:pPr algn="ctr"/>
            <a:r>
              <a:rPr lang="en-US" sz="5400" dirty="0" err="1">
                <a:ln w="0"/>
                <a:solidFill>
                  <a:srgbClr val="C00000"/>
                </a:solidFill>
                <a:latin typeface="UTM Edwardian" panose="02040603050506020204" pitchFamily="18" charset="0"/>
                <a:ea typeface="LNTH-LuoLuoNotangYuanTi 1" pitchFamily="2" charset="-128"/>
                <a:cs typeface="LNTH-LuoLuoNotangYuanTi 1" pitchFamily="2" charset="-128"/>
              </a:rPr>
              <a:t>Luyện</a:t>
            </a:r>
            <a:r>
              <a:rPr lang="en-US" sz="54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5400" dirty="0" err="1">
                <a:ln w="0"/>
                <a:solidFill>
                  <a:srgbClr val="C00000"/>
                </a:solidFill>
                <a:latin typeface="UTM Edwardian" panose="02040603050506020204" pitchFamily="18" charset="0"/>
                <a:ea typeface="LNTH-LuoLuoNotangYuanTi 1" pitchFamily="2" charset="-128"/>
                <a:cs typeface="LNTH-LuoLuoNotangYuanTi 1" pitchFamily="2" charset="-128"/>
              </a:rPr>
              <a:t>tập</a:t>
            </a:r>
            <a:r>
              <a:rPr lang="en-US" sz="54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5400" dirty="0" err="1">
                <a:ln w="0"/>
                <a:solidFill>
                  <a:srgbClr val="C00000"/>
                </a:solidFill>
                <a:latin typeface="UTM Edwardian" panose="02040603050506020204" pitchFamily="18" charset="0"/>
                <a:ea typeface="LNTH-LuoLuoNotangYuanTi 1" pitchFamily="2" charset="-128"/>
                <a:cs typeface="LNTH-LuoLuoNotangYuanTi 1" pitchFamily="2" charset="-128"/>
              </a:rPr>
              <a:t>đọc</a:t>
            </a:r>
            <a:r>
              <a:rPr lang="en-US" sz="54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5400" dirty="0" err="1">
                <a:ln w="0"/>
                <a:solidFill>
                  <a:srgbClr val="C00000"/>
                </a:solidFill>
                <a:latin typeface="UTM Edwardian" panose="02040603050506020204" pitchFamily="18" charset="0"/>
                <a:ea typeface="LNTH-LuoLuoNotangYuanTi 1" pitchFamily="2" charset="-128"/>
                <a:cs typeface="LNTH-LuoLuoNotangYuanTi 1" pitchFamily="2" charset="-128"/>
              </a:rPr>
              <a:t>nối</a:t>
            </a:r>
            <a:r>
              <a:rPr lang="en-US" sz="54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5400" dirty="0" err="1">
                <a:ln w="0"/>
                <a:solidFill>
                  <a:srgbClr val="C00000"/>
                </a:solidFill>
                <a:latin typeface="UTM Edwardian" panose="02040603050506020204" pitchFamily="18" charset="0"/>
                <a:ea typeface="LNTH-LuoLuoNotangYuanTi 1" pitchFamily="2" charset="-128"/>
                <a:cs typeface="LNTH-LuoLuoNotangYuanTi 1" pitchFamily="2" charset="-128"/>
              </a:rPr>
              <a:t>tiếp</a:t>
            </a:r>
            <a:r>
              <a:rPr lang="en-US" sz="54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5400" dirty="0" err="1">
                <a:ln w="0"/>
                <a:solidFill>
                  <a:srgbClr val="C00000"/>
                </a:solidFill>
                <a:latin typeface="UTM Edwardian" panose="02040603050506020204" pitchFamily="18" charset="0"/>
                <a:ea typeface="LNTH-LuoLuoNotangYuanTi 1" pitchFamily="2" charset="-128"/>
                <a:cs typeface="LNTH-LuoLuoNotangYuanTi 1" pitchFamily="2" charset="-128"/>
              </a:rPr>
              <a:t>đoạn</a:t>
            </a:r>
            <a:r>
              <a:rPr lang="en-US" sz="54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5400" dirty="0" err="1">
                <a:ln w="0"/>
                <a:solidFill>
                  <a:srgbClr val="C00000"/>
                </a:solidFill>
                <a:latin typeface="UTM Edwardian" panose="02040603050506020204" pitchFamily="18" charset="0"/>
                <a:ea typeface="LNTH-LuoLuoNotangYuanTi 1" pitchFamily="2" charset="-128"/>
                <a:cs typeface="LNTH-LuoLuoNotangYuanTi 1" pitchFamily="2" charset="-128"/>
              </a:rPr>
              <a:t>theo</a:t>
            </a:r>
            <a:r>
              <a:rPr lang="en-US" sz="5400" dirty="0">
                <a:ln w="0"/>
                <a:solidFill>
                  <a:srgbClr val="C00000"/>
                </a:solidFill>
                <a:latin typeface="UTM Edwardian" panose="02040603050506020204" pitchFamily="18" charset="0"/>
                <a:ea typeface="LNTH-LuoLuoNotangYuanTi 1" pitchFamily="2" charset="-128"/>
                <a:cs typeface="LNTH-LuoLuoNotangYuanTi 1" pitchFamily="2" charset="-128"/>
              </a:rPr>
              <a:t> </a:t>
            </a:r>
            <a:r>
              <a:rPr lang="en-US" sz="5400" dirty="0" err="1">
                <a:ln w="0"/>
                <a:solidFill>
                  <a:srgbClr val="C00000"/>
                </a:solidFill>
                <a:latin typeface="UTM Edwardian" panose="02040603050506020204" pitchFamily="18" charset="0"/>
                <a:ea typeface="LNTH-LuoLuoNotangYuanTi 1" pitchFamily="2" charset="-128"/>
                <a:cs typeface="LNTH-LuoLuoNotangYuanTi 1" pitchFamily="2" charset="-128"/>
              </a:rPr>
              <a:t>nhóm</a:t>
            </a:r>
            <a:endParaRPr lang="en-US" sz="5400" dirty="0">
              <a:ln w="0"/>
              <a:solidFill>
                <a:srgbClr val="C00000"/>
              </a:solidFill>
              <a:latin typeface="UTM Edwardian" panose="02040603050506020204" pitchFamily="18" charset="0"/>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372707950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ppt_y</p:attrName>
                                        </p:attrNameLst>
                                      </p:cBhvr>
                                      <p:tavLst>
                                        <p:tav tm="0">
                                          <p:val>
                                            <p:strVal val="#ppt_y+#ppt_h*1.125000"/>
                                          </p:val>
                                        </p:tav>
                                        <p:tav tm="100000">
                                          <p:val>
                                            <p:strVal val="#ppt_y"/>
                                          </p:val>
                                        </p:tav>
                                      </p:tavLst>
                                    </p:anim>
                                    <p:animEffect transition="in" filter="wipe(up)">
                                      <p:cBhvr>
                                        <p:cTn id="8" dur="500"/>
                                        <p:tgtEl>
                                          <p:spTgt spid="18"/>
                                        </p:tgtEl>
                                      </p:cBhvr>
                                    </p:animEffect>
                                  </p:childTnLst>
                                </p:cTn>
                              </p:par>
                              <p:par>
                                <p:cTn id="9" presetID="1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p:tgtEl>
                                          <p:spTgt spid="20"/>
                                        </p:tgtEl>
                                        <p:attrNameLst>
                                          <p:attrName>ppt_y</p:attrName>
                                        </p:attrNameLst>
                                      </p:cBhvr>
                                      <p:tavLst>
                                        <p:tav tm="0">
                                          <p:val>
                                            <p:strVal val="#ppt_y+#ppt_h*1.125000"/>
                                          </p:val>
                                        </p:tav>
                                        <p:tav tm="100000">
                                          <p:val>
                                            <p:strVal val="#ppt_y"/>
                                          </p:val>
                                        </p:tav>
                                      </p:tavLst>
                                    </p:anim>
                                    <p:animEffect transition="in" filter="wipe(up)">
                                      <p:cBhvr>
                                        <p:cTn id="12" dur="500"/>
                                        <p:tgtEl>
                                          <p:spTgt spid="20"/>
                                        </p:tgtEl>
                                      </p:cBhvr>
                                    </p:animEffect>
                                  </p:childTnLst>
                                </p:cTn>
                              </p:par>
                              <p:par>
                                <p:cTn id="13" presetID="1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p:tgtEl>
                                          <p:spTgt spid="21"/>
                                        </p:tgtEl>
                                        <p:attrNameLst>
                                          <p:attrName>ppt_y</p:attrName>
                                        </p:attrNameLst>
                                      </p:cBhvr>
                                      <p:tavLst>
                                        <p:tav tm="0">
                                          <p:val>
                                            <p:strVal val="#ppt_y+#ppt_h*1.125000"/>
                                          </p:val>
                                        </p:tav>
                                        <p:tav tm="100000">
                                          <p:val>
                                            <p:strVal val="#ppt_y"/>
                                          </p:val>
                                        </p:tav>
                                      </p:tavLst>
                                    </p:anim>
                                    <p:animEffect transition="in" filter="wipe(up)">
                                      <p:cBhvr>
                                        <p:cTn id="16" dur="500"/>
                                        <p:tgtEl>
                                          <p:spTgt spid="21"/>
                                        </p:tgtEl>
                                      </p:cBhvr>
                                    </p:animEffect>
                                  </p:childTnLst>
                                </p:cTn>
                              </p:par>
                              <p:par>
                                <p:cTn id="17" presetID="12" presetClass="entr" presetSubtype="4"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p:tgtEl>
                                          <p:spTgt spid="22"/>
                                        </p:tgtEl>
                                        <p:attrNameLst>
                                          <p:attrName>ppt_y</p:attrName>
                                        </p:attrNameLst>
                                      </p:cBhvr>
                                      <p:tavLst>
                                        <p:tav tm="0">
                                          <p:val>
                                            <p:strVal val="#ppt_y+#ppt_h*1.125000"/>
                                          </p:val>
                                        </p:tav>
                                        <p:tav tm="100000">
                                          <p:val>
                                            <p:strVal val="#ppt_y"/>
                                          </p:val>
                                        </p:tav>
                                      </p:tavLst>
                                    </p:anim>
                                    <p:animEffect transition="in" filter="wipe(up)">
                                      <p:cBhvr>
                                        <p:cTn id="20" dur="500"/>
                                        <p:tgtEl>
                                          <p:spTgt spid="22"/>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p:tgtEl>
                                          <p:spTgt spid="23"/>
                                        </p:tgtEl>
                                        <p:attrNameLst>
                                          <p:attrName>ppt_y</p:attrName>
                                        </p:attrNameLst>
                                      </p:cBhvr>
                                      <p:tavLst>
                                        <p:tav tm="0">
                                          <p:val>
                                            <p:strVal val="#ppt_y+#ppt_h*1.125000"/>
                                          </p:val>
                                        </p:tav>
                                        <p:tav tm="100000">
                                          <p:val>
                                            <p:strVal val="#ppt_y"/>
                                          </p:val>
                                        </p:tav>
                                      </p:tavLst>
                                    </p:anim>
                                    <p:animEffect transition="in" filter="wipe(up)">
                                      <p:cBhvr>
                                        <p:cTn id="24" dur="500"/>
                                        <p:tgtEl>
                                          <p:spTgt spid="23"/>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p:tgtEl>
                                          <p:spTgt spid="19"/>
                                        </p:tgtEl>
                                        <p:attrNameLst>
                                          <p:attrName>ppt_y</p:attrName>
                                        </p:attrNameLst>
                                      </p:cBhvr>
                                      <p:tavLst>
                                        <p:tav tm="0">
                                          <p:val>
                                            <p:strVal val="#ppt_y+#ppt_h*1.125000"/>
                                          </p:val>
                                        </p:tav>
                                        <p:tav tm="100000">
                                          <p:val>
                                            <p:strVal val="#ppt_y"/>
                                          </p:val>
                                        </p:tav>
                                      </p:tavLst>
                                    </p:anim>
                                    <p:animEffect transition="in" filter="wipe(up)">
                                      <p:cBhvr>
                                        <p:cTn id="28" dur="500"/>
                                        <p:tgtEl>
                                          <p:spTgt spid="19"/>
                                        </p:tgtEl>
                                      </p:cBhvr>
                                    </p:animEffect>
                                  </p:childTnLst>
                                </p:cTn>
                              </p:par>
                              <p:par>
                                <p:cTn id="29" presetID="12" presetClass="entr" presetSubtype="4"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p:tgtEl>
                                          <p:spTgt spid="24"/>
                                        </p:tgtEl>
                                        <p:attrNameLst>
                                          <p:attrName>ppt_y</p:attrName>
                                        </p:attrNameLst>
                                      </p:cBhvr>
                                      <p:tavLst>
                                        <p:tav tm="0">
                                          <p:val>
                                            <p:strVal val="#ppt_y+#ppt_h*1.125000"/>
                                          </p:val>
                                        </p:tav>
                                        <p:tav tm="100000">
                                          <p:val>
                                            <p:strVal val="#ppt_y"/>
                                          </p:val>
                                        </p:tav>
                                      </p:tavLst>
                                    </p:anim>
                                    <p:animEffect transition="in" filter="wipe(up)">
                                      <p:cBhvr>
                                        <p:cTn id="32" dur="500"/>
                                        <p:tgtEl>
                                          <p:spTgt spid="24"/>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p:tgtEl>
                                          <p:spTgt spid="25"/>
                                        </p:tgtEl>
                                        <p:attrNameLst>
                                          <p:attrName>ppt_y</p:attrName>
                                        </p:attrNameLst>
                                      </p:cBhvr>
                                      <p:tavLst>
                                        <p:tav tm="0">
                                          <p:val>
                                            <p:strVal val="#ppt_y+#ppt_h*1.125000"/>
                                          </p:val>
                                        </p:tav>
                                        <p:tav tm="100000">
                                          <p:val>
                                            <p:strVal val="#ppt_y"/>
                                          </p:val>
                                        </p:tav>
                                      </p:tavLst>
                                    </p:anim>
                                    <p:animEffect transition="in" filter="wipe(up)">
                                      <p:cBhvr>
                                        <p:cTn id="36" dur="500"/>
                                        <p:tgtEl>
                                          <p:spTgt spid="25"/>
                                        </p:tgtEl>
                                      </p:cBhvr>
                                    </p:animEffect>
                                  </p:childTnLst>
                                </p:cTn>
                              </p:par>
                              <p:par>
                                <p:cTn id="37" presetID="12" presetClass="entr" presetSubtype="4"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p:tgtEl>
                                          <p:spTgt spid="26"/>
                                        </p:tgtEl>
                                        <p:attrNameLst>
                                          <p:attrName>ppt_y</p:attrName>
                                        </p:attrNameLst>
                                      </p:cBhvr>
                                      <p:tavLst>
                                        <p:tav tm="0">
                                          <p:val>
                                            <p:strVal val="#ppt_y+#ppt_h*1.125000"/>
                                          </p:val>
                                        </p:tav>
                                        <p:tav tm="100000">
                                          <p:val>
                                            <p:strVal val="#ppt_y"/>
                                          </p:val>
                                        </p:tav>
                                      </p:tavLst>
                                    </p:anim>
                                    <p:animEffect transition="in" filter="wipe(up)">
                                      <p:cBhvr>
                                        <p:cTn id="40" dur="500"/>
                                        <p:tgtEl>
                                          <p:spTgt spid="26"/>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p:tgtEl>
                                          <p:spTgt spid="27"/>
                                        </p:tgtEl>
                                        <p:attrNameLst>
                                          <p:attrName>ppt_y</p:attrName>
                                        </p:attrNameLst>
                                      </p:cBhvr>
                                      <p:tavLst>
                                        <p:tav tm="0">
                                          <p:val>
                                            <p:strVal val="#ppt_y+#ppt_h*1.125000"/>
                                          </p:val>
                                        </p:tav>
                                        <p:tav tm="100000">
                                          <p:val>
                                            <p:strVal val="#ppt_y"/>
                                          </p:val>
                                        </p:tav>
                                      </p:tavLst>
                                    </p:anim>
                                    <p:animEffect transition="in" filter="wipe(up)">
                                      <p:cBhvr>
                                        <p:cTn id="44" dur="500"/>
                                        <p:tgtEl>
                                          <p:spTgt spid="27"/>
                                        </p:tgtEl>
                                      </p:cBhvr>
                                    </p:animEffect>
                                  </p:childTnLst>
                                </p:cTn>
                              </p:par>
                              <p:par>
                                <p:cTn id="45" presetID="12" presetClass="entr" presetSubtype="4"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500"/>
                                        <p:tgtEl>
                                          <p:spTgt spid="31"/>
                                        </p:tgtEl>
                                        <p:attrNameLst>
                                          <p:attrName>ppt_y</p:attrName>
                                        </p:attrNameLst>
                                      </p:cBhvr>
                                      <p:tavLst>
                                        <p:tav tm="0">
                                          <p:val>
                                            <p:strVal val="#ppt_y+#ppt_h*1.125000"/>
                                          </p:val>
                                        </p:tav>
                                        <p:tav tm="100000">
                                          <p:val>
                                            <p:strVal val="#ppt_y"/>
                                          </p:val>
                                        </p:tav>
                                      </p:tavLst>
                                    </p:anim>
                                    <p:animEffect transition="in" filter="wipe(up)">
                                      <p:cBhvr>
                                        <p:cTn id="48" dur="500"/>
                                        <p:tgtEl>
                                          <p:spTgt spid="31"/>
                                        </p:tgtEl>
                                      </p:cBhvr>
                                    </p:animEffect>
                                  </p:childTnLst>
                                </p:cTn>
                              </p:par>
                              <p:par>
                                <p:cTn id="49" presetID="12" presetClass="entr" presetSubtype="4"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p:tgtEl>
                                          <p:spTgt spid="29"/>
                                        </p:tgtEl>
                                        <p:attrNameLst>
                                          <p:attrName>ppt_y</p:attrName>
                                        </p:attrNameLst>
                                      </p:cBhvr>
                                      <p:tavLst>
                                        <p:tav tm="0">
                                          <p:val>
                                            <p:strVal val="#ppt_y+#ppt_h*1.125000"/>
                                          </p:val>
                                        </p:tav>
                                        <p:tav tm="100000">
                                          <p:val>
                                            <p:strVal val="#ppt_y"/>
                                          </p:val>
                                        </p:tav>
                                      </p:tavLst>
                                    </p:anim>
                                    <p:animEffect transition="in" filter="wipe(up)">
                                      <p:cBhvr>
                                        <p:cTn id="52" dur="500"/>
                                        <p:tgtEl>
                                          <p:spTgt spid="29"/>
                                        </p:tgtEl>
                                      </p:cBhvr>
                                    </p:animEffect>
                                  </p:childTnLst>
                                </p:cTn>
                              </p:par>
                              <p:par>
                                <p:cTn id="53" presetID="12" presetClass="entr" presetSubtype="4"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p:tgtEl>
                                          <p:spTgt spid="30"/>
                                        </p:tgtEl>
                                        <p:attrNameLst>
                                          <p:attrName>ppt_y</p:attrName>
                                        </p:attrNameLst>
                                      </p:cBhvr>
                                      <p:tavLst>
                                        <p:tav tm="0">
                                          <p:val>
                                            <p:strVal val="#ppt_y+#ppt_h*1.125000"/>
                                          </p:val>
                                        </p:tav>
                                        <p:tav tm="100000">
                                          <p:val>
                                            <p:strVal val="#ppt_y"/>
                                          </p:val>
                                        </p:tav>
                                      </p:tavLst>
                                    </p:anim>
                                    <p:animEffect transition="in" filter="wipe(up)">
                                      <p:cBhvr>
                                        <p:cTn id="56" dur="500"/>
                                        <p:tgtEl>
                                          <p:spTgt spid="30"/>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additive="base">
                                        <p:cTn id="59" dur="500"/>
                                        <p:tgtEl>
                                          <p:spTgt spid="28"/>
                                        </p:tgtEl>
                                        <p:attrNameLst>
                                          <p:attrName>ppt_y</p:attrName>
                                        </p:attrNameLst>
                                      </p:cBhvr>
                                      <p:tavLst>
                                        <p:tav tm="0">
                                          <p:val>
                                            <p:strVal val="#ppt_y+#ppt_h*1.125000"/>
                                          </p:val>
                                        </p:tav>
                                        <p:tav tm="100000">
                                          <p:val>
                                            <p:strVal val="#ppt_y"/>
                                          </p:val>
                                        </p:tav>
                                      </p:tavLst>
                                    </p:anim>
                                    <p:animEffect transition="in" filter="wipe(up)">
                                      <p:cBhvr>
                                        <p:cTn id="60" dur="500"/>
                                        <p:tgtEl>
                                          <p:spTgt spid="28"/>
                                        </p:tgtEl>
                                      </p:cBhvr>
                                    </p:animEffect>
                                  </p:childTnLst>
                                </p:cTn>
                              </p:par>
                              <p:par>
                                <p:cTn id="61" presetID="12" presetClass="entr" presetSubtype="4"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anim calcmode="lin" valueType="num">
                                      <p:cBhvr additive="base">
                                        <p:cTn id="63" dur="500"/>
                                        <p:tgtEl>
                                          <p:spTgt spid="34"/>
                                        </p:tgtEl>
                                        <p:attrNameLst>
                                          <p:attrName>ppt_y</p:attrName>
                                        </p:attrNameLst>
                                      </p:cBhvr>
                                      <p:tavLst>
                                        <p:tav tm="0">
                                          <p:val>
                                            <p:strVal val="#ppt_y+#ppt_h*1.125000"/>
                                          </p:val>
                                        </p:tav>
                                        <p:tav tm="100000">
                                          <p:val>
                                            <p:strVal val="#ppt_y"/>
                                          </p:val>
                                        </p:tav>
                                      </p:tavLst>
                                    </p:anim>
                                    <p:animEffect transition="in" filter="wipe(up)">
                                      <p:cBhvr>
                                        <p:cTn id="64" dur="500"/>
                                        <p:tgtEl>
                                          <p:spTgt spid="34"/>
                                        </p:tgtEl>
                                      </p:cBhvr>
                                    </p:animEffect>
                                  </p:childTnLst>
                                </p:cTn>
                              </p:par>
                              <p:par>
                                <p:cTn id="65" presetID="12" presetClass="entr" presetSubtype="4" fill="hold" nodeType="withEffect">
                                  <p:stCondLst>
                                    <p:cond delay="0"/>
                                  </p:stCondLst>
                                  <p:childTnLst>
                                    <p:set>
                                      <p:cBhvr>
                                        <p:cTn id="66" dur="1" fill="hold">
                                          <p:stCondLst>
                                            <p:cond delay="0"/>
                                          </p:stCondLst>
                                        </p:cTn>
                                        <p:tgtEl>
                                          <p:spTgt spid="32"/>
                                        </p:tgtEl>
                                        <p:attrNameLst>
                                          <p:attrName>style.visibility</p:attrName>
                                        </p:attrNameLst>
                                      </p:cBhvr>
                                      <p:to>
                                        <p:strVal val="visible"/>
                                      </p:to>
                                    </p:set>
                                    <p:anim calcmode="lin" valueType="num">
                                      <p:cBhvr additive="base">
                                        <p:cTn id="67" dur="500"/>
                                        <p:tgtEl>
                                          <p:spTgt spid="32"/>
                                        </p:tgtEl>
                                        <p:attrNameLst>
                                          <p:attrName>ppt_y</p:attrName>
                                        </p:attrNameLst>
                                      </p:cBhvr>
                                      <p:tavLst>
                                        <p:tav tm="0">
                                          <p:val>
                                            <p:strVal val="#ppt_y+#ppt_h*1.125000"/>
                                          </p:val>
                                        </p:tav>
                                        <p:tav tm="100000">
                                          <p:val>
                                            <p:strVal val="#ppt_y"/>
                                          </p:val>
                                        </p:tav>
                                      </p:tavLst>
                                    </p:anim>
                                    <p:animEffect transition="in" filter="wipe(up)">
                                      <p:cBhvr>
                                        <p:cTn id="68" dur="500"/>
                                        <p:tgtEl>
                                          <p:spTgt spid="32"/>
                                        </p:tgtEl>
                                      </p:cBhvr>
                                    </p:animEffect>
                                  </p:childTnLst>
                                </p:cTn>
                              </p:par>
                              <p:par>
                                <p:cTn id="69" presetID="12" presetClass="entr" presetSubtype="4" fill="hold" nodeType="with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p:tgtEl>
                                          <p:spTgt spid="33"/>
                                        </p:tgtEl>
                                        <p:attrNameLst>
                                          <p:attrName>ppt_y</p:attrName>
                                        </p:attrNameLst>
                                      </p:cBhvr>
                                      <p:tavLst>
                                        <p:tav tm="0">
                                          <p:val>
                                            <p:strVal val="#ppt_y+#ppt_h*1.125000"/>
                                          </p:val>
                                        </p:tav>
                                        <p:tav tm="100000">
                                          <p:val>
                                            <p:strVal val="#ppt_y"/>
                                          </p:val>
                                        </p:tav>
                                      </p:tavLst>
                                    </p:anim>
                                    <p:animEffect transition="in" filter="wipe(up)">
                                      <p:cBhvr>
                                        <p:cTn id="72" dur="500"/>
                                        <p:tgtEl>
                                          <p:spTgt spid="33"/>
                                        </p:tgtEl>
                                      </p:cBhvr>
                                    </p:animEffect>
                                  </p:childTnLst>
                                </p:cTn>
                              </p:par>
                              <p:par>
                                <p:cTn id="73" presetID="12" presetClass="entr" presetSubtype="4" fill="hold" nodeType="withEffect">
                                  <p:stCondLst>
                                    <p:cond delay="0"/>
                                  </p:stCondLst>
                                  <p:childTnLst>
                                    <p:set>
                                      <p:cBhvr>
                                        <p:cTn id="74" dur="1" fill="hold">
                                          <p:stCondLst>
                                            <p:cond delay="0"/>
                                          </p:stCondLst>
                                        </p:cTn>
                                        <p:tgtEl>
                                          <p:spTgt spid="37"/>
                                        </p:tgtEl>
                                        <p:attrNameLst>
                                          <p:attrName>style.visibility</p:attrName>
                                        </p:attrNameLst>
                                      </p:cBhvr>
                                      <p:to>
                                        <p:strVal val="visible"/>
                                      </p:to>
                                    </p:set>
                                    <p:anim calcmode="lin" valueType="num">
                                      <p:cBhvr additive="base">
                                        <p:cTn id="75" dur="500"/>
                                        <p:tgtEl>
                                          <p:spTgt spid="37"/>
                                        </p:tgtEl>
                                        <p:attrNameLst>
                                          <p:attrName>ppt_y</p:attrName>
                                        </p:attrNameLst>
                                      </p:cBhvr>
                                      <p:tavLst>
                                        <p:tav tm="0">
                                          <p:val>
                                            <p:strVal val="#ppt_y+#ppt_h*1.125000"/>
                                          </p:val>
                                        </p:tav>
                                        <p:tav tm="100000">
                                          <p:val>
                                            <p:strVal val="#ppt_y"/>
                                          </p:val>
                                        </p:tav>
                                      </p:tavLst>
                                    </p:anim>
                                    <p:animEffect transition="in" filter="wipe(up)">
                                      <p:cBhvr>
                                        <p:cTn id="76" dur="500"/>
                                        <p:tgtEl>
                                          <p:spTgt spid="37"/>
                                        </p:tgtEl>
                                      </p:cBhvr>
                                    </p:animEffect>
                                  </p:childTnLst>
                                </p:cTn>
                              </p:par>
                              <p:par>
                                <p:cTn id="77" presetID="12" presetClass="entr" presetSubtype="4" fill="hold"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500"/>
                                        <p:tgtEl>
                                          <p:spTgt spid="36"/>
                                        </p:tgtEl>
                                        <p:attrNameLst>
                                          <p:attrName>ppt_y</p:attrName>
                                        </p:attrNameLst>
                                      </p:cBhvr>
                                      <p:tavLst>
                                        <p:tav tm="0">
                                          <p:val>
                                            <p:strVal val="#ppt_y+#ppt_h*1.125000"/>
                                          </p:val>
                                        </p:tav>
                                        <p:tav tm="100000">
                                          <p:val>
                                            <p:strVal val="#ppt_y"/>
                                          </p:val>
                                        </p:tav>
                                      </p:tavLst>
                                    </p:anim>
                                    <p:animEffect transition="in" filter="wipe(up)">
                                      <p:cBhvr>
                                        <p:cTn id="80" dur="500"/>
                                        <p:tgtEl>
                                          <p:spTgt spid="36"/>
                                        </p:tgtEl>
                                      </p:cBhvr>
                                    </p:animEffect>
                                  </p:childTnLst>
                                </p:cTn>
                              </p:par>
                              <p:par>
                                <p:cTn id="81" presetID="12" presetClass="entr" presetSubtype="4" fill="hold" nodeType="withEffect">
                                  <p:stCondLst>
                                    <p:cond delay="0"/>
                                  </p:stCondLst>
                                  <p:childTnLst>
                                    <p:set>
                                      <p:cBhvr>
                                        <p:cTn id="82" dur="1" fill="hold">
                                          <p:stCondLst>
                                            <p:cond delay="0"/>
                                          </p:stCondLst>
                                        </p:cTn>
                                        <p:tgtEl>
                                          <p:spTgt spid="35"/>
                                        </p:tgtEl>
                                        <p:attrNameLst>
                                          <p:attrName>style.visibility</p:attrName>
                                        </p:attrNameLst>
                                      </p:cBhvr>
                                      <p:to>
                                        <p:strVal val="visible"/>
                                      </p:to>
                                    </p:set>
                                    <p:anim calcmode="lin" valueType="num">
                                      <p:cBhvr additive="base">
                                        <p:cTn id="83" dur="500"/>
                                        <p:tgtEl>
                                          <p:spTgt spid="35"/>
                                        </p:tgtEl>
                                        <p:attrNameLst>
                                          <p:attrName>ppt_y</p:attrName>
                                        </p:attrNameLst>
                                      </p:cBhvr>
                                      <p:tavLst>
                                        <p:tav tm="0">
                                          <p:val>
                                            <p:strVal val="#ppt_y+#ppt_h*1.125000"/>
                                          </p:val>
                                        </p:tav>
                                        <p:tav tm="100000">
                                          <p:val>
                                            <p:strVal val="#ppt_y"/>
                                          </p:val>
                                        </p:tav>
                                      </p:tavLst>
                                    </p:anim>
                                    <p:animEffect transition="in" filter="wipe(up)">
                                      <p:cBhvr>
                                        <p:cTn id="84" dur="500"/>
                                        <p:tgtEl>
                                          <p:spTgt spid="35"/>
                                        </p:tgtEl>
                                      </p:cBhvr>
                                    </p:animEffect>
                                  </p:childTnLst>
                                </p:cTn>
                              </p:par>
                              <p:par>
                                <p:cTn id="85" presetID="12" presetClass="entr" presetSubtype="4" fill="hold" nodeType="with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additive="base">
                                        <p:cTn id="87" dur="500"/>
                                        <p:tgtEl>
                                          <p:spTgt spid="38"/>
                                        </p:tgtEl>
                                        <p:attrNameLst>
                                          <p:attrName>ppt_y</p:attrName>
                                        </p:attrNameLst>
                                      </p:cBhvr>
                                      <p:tavLst>
                                        <p:tav tm="0">
                                          <p:val>
                                            <p:strVal val="#ppt_y+#ppt_h*1.125000"/>
                                          </p:val>
                                        </p:tav>
                                        <p:tav tm="100000">
                                          <p:val>
                                            <p:strVal val="#ppt_y"/>
                                          </p:val>
                                        </p:tav>
                                      </p:tavLst>
                                    </p:anim>
                                    <p:animEffect transition="in" filter="wipe(up)">
                                      <p:cBhvr>
                                        <p:cTn id="88" dur="500"/>
                                        <p:tgtEl>
                                          <p:spTgt spid="38"/>
                                        </p:tgtEl>
                                      </p:cBhvr>
                                    </p:animEffect>
                                  </p:childTnLst>
                                </p:cTn>
                              </p:par>
                              <p:par>
                                <p:cTn id="89" presetID="12" presetClass="entr" presetSubtype="4"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 calcmode="lin" valueType="num">
                                      <p:cBhvr additive="base">
                                        <p:cTn id="91" dur="500"/>
                                        <p:tgtEl>
                                          <p:spTgt spid="40"/>
                                        </p:tgtEl>
                                        <p:attrNameLst>
                                          <p:attrName>ppt_y</p:attrName>
                                        </p:attrNameLst>
                                      </p:cBhvr>
                                      <p:tavLst>
                                        <p:tav tm="0">
                                          <p:val>
                                            <p:strVal val="#ppt_y+#ppt_h*1.125000"/>
                                          </p:val>
                                        </p:tav>
                                        <p:tav tm="100000">
                                          <p:val>
                                            <p:strVal val="#ppt_y"/>
                                          </p:val>
                                        </p:tav>
                                      </p:tavLst>
                                    </p:anim>
                                    <p:animEffect transition="in" filter="wipe(up)">
                                      <p:cBhvr>
                                        <p:cTn id="92" dur="500"/>
                                        <p:tgtEl>
                                          <p:spTgt spid="40"/>
                                        </p:tgtEl>
                                      </p:cBhvr>
                                    </p:animEffect>
                                  </p:childTnLst>
                                </p:cTn>
                              </p:par>
                              <p:par>
                                <p:cTn id="93" presetID="12" presetClass="entr" presetSubtype="4" fill="hold" nodeType="withEffect">
                                  <p:stCondLst>
                                    <p:cond delay="0"/>
                                  </p:stCondLst>
                                  <p:childTnLst>
                                    <p:set>
                                      <p:cBhvr>
                                        <p:cTn id="94" dur="1" fill="hold">
                                          <p:stCondLst>
                                            <p:cond delay="0"/>
                                          </p:stCondLst>
                                        </p:cTn>
                                        <p:tgtEl>
                                          <p:spTgt spid="39"/>
                                        </p:tgtEl>
                                        <p:attrNameLst>
                                          <p:attrName>style.visibility</p:attrName>
                                        </p:attrNameLst>
                                      </p:cBhvr>
                                      <p:to>
                                        <p:strVal val="visible"/>
                                      </p:to>
                                    </p:set>
                                    <p:anim calcmode="lin" valueType="num">
                                      <p:cBhvr additive="base">
                                        <p:cTn id="95" dur="500"/>
                                        <p:tgtEl>
                                          <p:spTgt spid="39"/>
                                        </p:tgtEl>
                                        <p:attrNameLst>
                                          <p:attrName>ppt_y</p:attrName>
                                        </p:attrNameLst>
                                      </p:cBhvr>
                                      <p:tavLst>
                                        <p:tav tm="0">
                                          <p:val>
                                            <p:strVal val="#ppt_y+#ppt_h*1.125000"/>
                                          </p:val>
                                        </p:tav>
                                        <p:tav tm="100000">
                                          <p:val>
                                            <p:strVal val="#ppt_y"/>
                                          </p:val>
                                        </p:tav>
                                      </p:tavLst>
                                    </p:anim>
                                    <p:animEffect transition="in" filter="wipe(up)">
                                      <p:cBhvr>
                                        <p:cTn id="9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3" grpId="0"/>
      <p:bldP spid="25" grpId="0" animBg="1"/>
      <p:bldP spid="27" grpId="0"/>
      <p:bldP spid="28"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2119</TotalTime>
  <Words>849</Words>
  <Application>Microsoft Office PowerPoint</Application>
  <PresentationFormat>Widescreen</PresentationFormat>
  <Paragraphs>97</Paragraphs>
  <Slides>28</Slides>
  <Notes>5</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28</vt:i4>
      </vt:variant>
    </vt:vector>
  </HeadingPairs>
  <TitlesOfParts>
    <vt:vector size="41" baseType="lpstr">
      <vt:lpstr>#9Slide05 SVNClementine</vt:lpstr>
      <vt:lpstr>Aptos</vt:lpstr>
      <vt:lpstr>Aptos Display</vt:lpstr>
      <vt:lpstr>Arial</vt:lpstr>
      <vt:lpstr>Calibri</vt:lpstr>
      <vt:lpstr>Jua</vt:lpstr>
      <vt:lpstr>SVN-Poky's</vt:lpstr>
      <vt:lpstr>Times New Roman</vt:lpstr>
      <vt:lpstr>UTM Duepuntozero</vt:lpstr>
      <vt:lpstr>UTM Edwardian</vt:lpstr>
      <vt:lpstr>UTM Showcard</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huong</dc:creator>
  <dc:description>9Slide.vn</dc:description>
  <cp:lastModifiedBy>Admin</cp:lastModifiedBy>
  <cp:revision>2</cp:revision>
  <dcterms:created xsi:type="dcterms:W3CDTF">2023-06-10T06:46:47Z</dcterms:created>
  <dcterms:modified xsi:type="dcterms:W3CDTF">2024-10-13T22:55:27Z</dcterms:modified>
  <cp:category>9Slide.vn</cp:category>
</cp:coreProperties>
</file>