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wav" ContentType="audio/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89" r:id="rId2"/>
    <p:sldId id="337" r:id="rId3"/>
    <p:sldId id="336" r:id="rId4"/>
    <p:sldId id="338" r:id="rId5"/>
    <p:sldId id="339" r:id="rId6"/>
    <p:sldId id="340" r:id="rId7"/>
    <p:sldId id="310" r:id="rId8"/>
    <p:sldId id="330" r:id="rId9"/>
    <p:sldId id="326" r:id="rId10"/>
    <p:sldId id="333" r:id="rId11"/>
    <p:sldId id="301" r:id="rId12"/>
    <p:sldId id="334" r:id="rId13"/>
    <p:sldId id="284" r:id="rId14"/>
  </p:sldIdLst>
  <p:sldSz cx="9144000" cy="6858000" type="screen4x3"/>
  <p:notesSz cx="6858000" cy="9144000"/>
  <p:defaultTextStyle>
    <a:defPPr>
      <a:defRPr lang="vi-V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80FDBF68-F79F-47AC-8855-EF14A2E80A12}">
          <p14:sldIdLst>
            <p14:sldId id="289"/>
            <p14:sldId id="337"/>
            <p14:sldId id="336"/>
            <p14:sldId id="338"/>
            <p14:sldId id="339"/>
            <p14:sldId id="340"/>
            <p14:sldId id="310"/>
            <p14:sldId id="330"/>
            <p14:sldId id="326"/>
            <p14:sldId id="333"/>
          </p14:sldIdLst>
        </p14:section>
        <p14:section name="Untitled Section" id="{D57258EA-FEF7-4B32-A45A-656DA101D383}">
          <p14:sldIdLst>
            <p14:sldId id="301"/>
            <p14:sldId id="334"/>
            <p14:sldId id="28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dministrator" initials="Microsoft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CFE22"/>
    <a:srgbClr val="F0FA90"/>
    <a:srgbClr val="EBCCBF"/>
    <a:srgbClr val="EBB621"/>
    <a:srgbClr val="7AAA1A"/>
    <a:srgbClr val="F4BFA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06" autoAdjust="0"/>
    <p:restoredTop sz="97336" autoAdjust="0"/>
  </p:normalViewPr>
  <p:slideViewPr>
    <p:cSldViewPr>
      <p:cViewPr varScale="1">
        <p:scale>
          <a:sx n="65" d="100"/>
          <a:sy n="65" d="100"/>
        </p:scale>
        <p:origin x="1368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58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22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AD53D6-F9AE-4A7A-8B4A-399D226E2AEB}" type="datetimeFigureOut">
              <a:rPr lang="en-US" smtClean="0"/>
              <a:t>6/7/2026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B254D0-D385-4390-9C21-B76E3A32AD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5631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26D32-79A9-4E6E-9133-69F462CF5197}" type="datetimeFigureOut">
              <a:rPr lang="vi-VN" smtClean="0"/>
              <a:pPr/>
              <a:t>07/06/2026</a:t>
            </a:fld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101AB-4552-4821-9943-600C008EDC77}" type="slidenum">
              <a:rPr lang="vi-VN" smtClean="0"/>
              <a:pPr/>
              <a:t>‹#›</a:t>
            </a:fld>
            <a:endParaRPr lang="vi-VN"/>
          </a:p>
        </p:txBody>
      </p:sp>
    </p:spTree>
  </p:cSld>
  <p:clrMapOvr>
    <a:masterClrMapping/>
  </p:clrMapOvr>
  <p:transition spd="med"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26D32-79A9-4E6E-9133-69F462CF5197}" type="datetimeFigureOut">
              <a:rPr lang="vi-VN" smtClean="0"/>
              <a:pPr/>
              <a:t>07/06/2026</a:t>
            </a:fld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101AB-4552-4821-9943-600C008EDC77}" type="slidenum">
              <a:rPr lang="vi-VN" smtClean="0"/>
              <a:pPr/>
              <a:t>‹#›</a:t>
            </a:fld>
            <a:endParaRPr lang="vi-VN"/>
          </a:p>
        </p:txBody>
      </p:sp>
    </p:spTree>
  </p:cSld>
  <p:clrMapOvr>
    <a:masterClrMapping/>
  </p:clrMapOvr>
  <p:transition spd="med"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26D32-79A9-4E6E-9133-69F462CF5197}" type="datetimeFigureOut">
              <a:rPr lang="vi-VN" smtClean="0"/>
              <a:pPr/>
              <a:t>07/06/2026</a:t>
            </a:fld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101AB-4552-4821-9943-600C008EDC77}" type="slidenum">
              <a:rPr lang="vi-VN" smtClean="0"/>
              <a:pPr/>
              <a:t>‹#›</a:t>
            </a:fld>
            <a:endParaRPr lang="vi-VN"/>
          </a:p>
        </p:txBody>
      </p:sp>
    </p:spTree>
  </p:cSld>
  <p:clrMapOvr>
    <a:masterClrMapping/>
  </p:clrMapOvr>
  <p:transition spd="med"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26D32-79A9-4E6E-9133-69F462CF5197}" type="datetimeFigureOut">
              <a:rPr lang="vi-VN" smtClean="0"/>
              <a:pPr/>
              <a:t>07/06/2026</a:t>
            </a:fld>
            <a:endParaRPr lang="vi-V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101AB-4552-4821-9943-600C008EDC77}" type="slidenum">
              <a:rPr lang="vi-VN" smtClean="0"/>
              <a:pPr/>
              <a:t>‹#›</a:t>
            </a:fld>
            <a:endParaRPr lang="vi-VN"/>
          </a:p>
        </p:txBody>
      </p:sp>
    </p:spTree>
  </p:cSld>
  <p:clrMapOvr>
    <a:masterClrMapping/>
  </p:clrMapOvr>
  <p:transition spd="med"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26D32-79A9-4E6E-9133-69F462CF5197}" type="datetimeFigureOut">
              <a:rPr lang="vi-VN" smtClean="0"/>
              <a:pPr/>
              <a:t>07/06/2026</a:t>
            </a:fld>
            <a:endParaRPr lang="vi-V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101AB-4552-4821-9943-600C008EDC77}" type="slidenum">
              <a:rPr lang="vi-VN" smtClean="0"/>
              <a:pPr/>
              <a:t>‹#›</a:t>
            </a:fld>
            <a:endParaRPr lang="vi-VN"/>
          </a:p>
        </p:txBody>
      </p:sp>
    </p:spTree>
  </p:cSld>
  <p:clrMapOvr>
    <a:masterClrMapping/>
  </p:clrMapOvr>
  <p:transition spd="med"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26D32-79A9-4E6E-9133-69F462CF5197}" type="datetimeFigureOut">
              <a:rPr lang="vi-VN" smtClean="0"/>
              <a:pPr/>
              <a:t>07/06/2026</a:t>
            </a:fld>
            <a:endParaRPr lang="vi-V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101AB-4552-4821-9943-600C008EDC77}" type="slidenum">
              <a:rPr lang="vi-VN" smtClean="0"/>
              <a:pPr/>
              <a:t>‹#›</a:t>
            </a:fld>
            <a:endParaRPr lang="vi-VN"/>
          </a:p>
        </p:txBody>
      </p:sp>
    </p:spTree>
  </p:cSld>
  <p:clrMapOvr>
    <a:masterClrMapping/>
  </p:clrMapOvr>
  <p:transition spd="med"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26D32-79A9-4E6E-9133-69F462CF5197}" type="datetimeFigureOut">
              <a:rPr lang="vi-VN" smtClean="0"/>
              <a:pPr/>
              <a:t>07/06/2026</a:t>
            </a:fld>
            <a:endParaRPr lang="vi-V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101AB-4552-4821-9943-600C008EDC77}" type="slidenum">
              <a:rPr lang="vi-VN" smtClean="0"/>
              <a:pPr/>
              <a:t>‹#›</a:t>
            </a:fld>
            <a:endParaRPr lang="vi-VN"/>
          </a:p>
        </p:txBody>
      </p:sp>
    </p:spTree>
  </p:cSld>
  <p:clrMapOvr>
    <a:masterClrMapping/>
  </p:clrMapOvr>
  <p:transition spd="med"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26D32-79A9-4E6E-9133-69F462CF5197}" type="datetimeFigureOut">
              <a:rPr lang="vi-VN" smtClean="0"/>
              <a:pPr/>
              <a:t>07/06/2026</a:t>
            </a:fld>
            <a:endParaRPr lang="vi-V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101AB-4552-4821-9943-600C008EDC77}" type="slidenum">
              <a:rPr lang="vi-VN" smtClean="0"/>
              <a:pPr/>
              <a:t>‹#›</a:t>
            </a:fld>
            <a:endParaRPr lang="vi-VN"/>
          </a:p>
        </p:txBody>
      </p:sp>
    </p:spTree>
  </p:cSld>
  <p:clrMapOvr>
    <a:masterClrMapping/>
  </p:clrMapOvr>
  <p:transition spd="med"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vi-V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26D32-79A9-4E6E-9133-69F462CF5197}" type="datetimeFigureOut">
              <a:rPr lang="vi-VN" smtClean="0"/>
              <a:pPr/>
              <a:t>07/06/2026</a:t>
            </a:fld>
            <a:endParaRPr lang="vi-V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101AB-4552-4821-9943-600C008EDC77}" type="slidenum">
              <a:rPr lang="vi-VN" smtClean="0"/>
              <a:pPr/>
              <a:t>‹#›</a:t>
            </a:fld>
            <a:endParaRPr lang="vi-VN"/>
          </a:p>
        </p:txBody>
      </p:sp>
    </p:spTree>
  </p:cSld>
  <p:clrMapOvr>
    <a:masterClrMapping/>
  </p:clrMapOvr>
  <p:transition spd="med"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26D32-79A9-4E6E-9133-69F462CF5197}" type="datetimeFigureOut">
              <a:rPr lang="vi-VN" smtClean="0"/>
              <a:pPr/>
              <a:t>07/06/2026</a:t>
            </a:fld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101AB-4552-4821-9943-600C008EDC77}" type="slidenum">
              <a:rPr lang="vi-VN" smtClean="0"/>
              <a:pPr/>
              <a:t>‹#›</a:t>
            </a:fld>
            <a:endParaRPr lang="vi-VN"/>
          </a:p>
        </p:txBody>
      </p:sp>
    </p:spTree>
  </p:cSld>
  <p:clrMapOvr>
    <a:masterClrMapping/>
  </p:clrMapOvr>
  <p:transition spd="med"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26D32-79A9-4E6E-9133-69F462CF5197}" type="datetimeFigureOut">
              <a:rPr lang="vi-VN" smtClean="0"/>
              <a:pPr/>
              <a:t>07/06/2026</a:t>
            </a:fld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101AB-4552-4821-9943-600C008EDC77}" type="slidenum">
              <a:rPr lang="vi-VN" smtClean="0"/>
              <a:pPr/>
              <a:t>‹#›</a:t>
            </a:fld>
            <a:endParaRPr lang="vi-VN"/>
          </a:p>
        </p:txBody>
      </p:sp>
    </p:spTree>
  </p:cSld>
  <p:clrMapOvr>
    <a:masterClrMapping/>
  </p:clrMapOvr>
  <p:transition spd="med"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226D32-79A9-4E6E-9133-69F462CF5197}" type="datetimeFigureOut">
              <a:rPr lang="vi-VN" smtClean="0"/>
              <a:pPr/>
              <a:t>07/06/2026</a:t>
            </a:fld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F101AB-4552-4821-9943-600C008EDC77}" type="slidenum">
              <a:rPr lang="vi-VN" smtClean="0"/>
              <a:pPr/>
              <a:t>‹#›</a:t>
            </a:fld>
            <a:endParaRPr lang="vi-V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>
    <p:dissolv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vi-V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0.png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10" Type="http://schemas.openxmlformats.org/officeDocument/2006/relationships/image" Target="../media/image13.png"/><Relationship Id="rId4" Type="http://schemas.openxmlformats.org/officeDocument/2006/relationships/audio" Target="../media/audio1.wav"/><Relationship Id="rId9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6.png"/><Relationship Id="rId2" Type="http://schemas.microsoft.com/office/2007/relationships/media" Target="../media/media2.mp3"/><Relationship Id="rId1" Type="http://schemas.openxmlformats.org/officeDocument/2006/relationships/audio" Target="NULL" TargetMode="External"/><Relationship Id="rId6" Type="http://schemas.openxmlformats.org/officeDocument/2006/relationships/image" Target="../media/image15.png"/><Relationship Id="rId5" Type="http://schemas.openxmlformats.org/officeDocument/2006/relationships/image" Target="../media/image14.jpeg"/><Relationship Id="rId4" Type="http://schemas.openxmlformats.org/officeDocument/2006/relationships/audio" Target="../media/audio1.wav"/><Relationship Id="rId9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1.png"/><Relationship Id="rId2" Type="http://schemas.microsoft.com/office/2007/relationships/media" Target="../media/media3.mp3"/><Relationship Id="rId1" Type="http://schemas.openxmlformats.org/officeDocument/2006/relationships/audio" Target="NULL" TargetMode="External"/><Relationship Id="rId6" Type="http://schemas.openxmlformats.org/officeDocument/2006/relationships/image" Target="../media/image17.png"/><Relationship Id="rId5" Type="http://schemas.openxmlformats.org/officeDocument/2006/relationships/image" Target="../media/image5.jpeg"/><Relationship Id="rId4" Type="http://schemas.openxmlformats.org/officeDocument/2006/relationships/audio" Target="../media/audio1.wav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C:\Users\Administrator\Downloads\—Pngtree—vector orange flower pattern texture_1775019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824" y="20023"/>
            <a:ext cx="9144000" cy="6837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84375"/>
            <a:ext cx="9144000" cy="5711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Rectangle 16"/>
          <p:cNvSpPr/>
          <p:nvPr/>
        </p:nvSpPr>
        <p:spPr>
          <a:xfrm>
            <a:off x="-8416" y="109211"/>
            <a:ext cx="9152416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200" b="1" dirty="0"/>
              <a:t> TRƯỜNG TIỂU HỌC LỘC NGA </a:t>
            </a:r>
            <a:endParaRPr lang="vi-VN" sz="2200" b="1" dirty="0"/>
          </a:p>
        </p:txBody>
      </p:sp>
      <p:sp>
        <p:nvSpPr>
          <p:cNvPr id="18" name="Rectangle 17"/>
          <p:cNvSpPr/>
          <p:nvPr/>
        </p:nvSpPr>
        <p:spPr>
          <a:xfrm>
            <a:off x="762000" y="3194144"/>
            <a:ext cx="78486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3600" cap="all" dirty="0">
              <a:ln w="9000" cmpd="sng">
                <a:solidFill>
                  <a:schemeClr val="tx1">
                    <a:lumMod val="95000"/>
                    <a:lumOff val="5000"/>
                  </a:schemeClr>
                </a:solidFill>
                <a:prstDash val="solid"/>
              </a:ln>
              <a:solidFill>
                <a:srgbClr val="FFC000"/>
              </a:solidFill>
              <a:effectLst>
                <a:glow rad="101600">
                  <a:schemeClr val="tx1">
                    <a:lumMod val="85000"/>
                    <a:lumOff val="15000"/>
                    <a:alpha val="6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28000" endPos="45000" dist="1000" dir="5400000" sy="-100000" algn="bl" rotWithShape="0"/>
              </a:effectLst>
              <a:latin typeface="iCiel Pony" pitchFamily="2" charset="-93"/>
              <a:cs typeface="Times New Roman" pitchFamily="18" charset="0"/>
            </a:endParaRPr>
          </a:p>
          <a:p>
            <a:pPr algn="ctr"/>
            <a:endParaRPr lang="vi-VN" sz="3600" i="1" cap="all" dirty="0">
              <a:ln w="9000" cmpd="sng">
                <a:solidFill>
                  <a:schemeClr val="tx1">
                    <a:lumMod val="95000"/>
                    <a:lumOff val="5000"/>
                  </a:schemeClr>
                </a:solidFill>
                <a:prstDash val="solid"/>
              </a:ln>
              <a:solidFill>
                <a:srgbClr val="FFC000"/>
              </a:solidFill>
              <a:effectLst>
                <a:glow rad="101600">
                  <a:schemeClr val="tx1">
                    <a:lumMod val="85000"/>
                    <a:lumOff val="15000"/>
                    <a:alpha val="6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28000" endPos="45000" dist="1000" dir="5400000" sy="-100000" algn="bl" rotWithShape="0"/>
              </a:effectLst>
              <a:latin typeface="iCiel Pony" pitchFamily="2" charset="-93"/>
              <a:cs typeface="Times New Roman" pitchFamily="18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4953000" y="6225569"/>
            <a:ext cx="4206240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vi-V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dirty="0"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rgbClr val="FF0000"/>
                </a:solidFill>
                <a:latin typeface="iCiel Cadena" pitchFamily="2" charset="-93"/>
                <a:cs typeface="Times New Roman" pitchFamily="18" charset="0"/>
              </a:rPr>
              <a:t>GV: Chu Phương Thùy</a:t>
            </a:r>
            <a:r>
              <a:rPr lang="en-US" sz="2400" b="1" dirty="0">
                <a:ln>
                  <a:solidFill>
                    <a:srgbClr val="7030A0"/>
                  </a:solidFill>
                </a:ln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               </a:t>
            </a:r>
            <a:endParaRPr lang="vi-VN" sz="2400" dirty="0">
              <a:solidFill>
                <a:schemeClr val="accent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32014" y="3035856"/>
            <a:ext cx="8305800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000" i="1" cap="all">
                <a:ln w="900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glow rad="101600">
                    <a:schemeClr val="tx1">
                      <a:lumMod val="85000"/>
                      <a:lumOff val="15000"/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  <a:latin typeface="iCiel Pony" pitchFamily="2" charset="-93"/>
                <a:cs typeface="Times New Roman" pitchFamily="18" charset="0"/>
              </a:rPr>
              <a:t>(tiết 4)</a:t>
            </a:r>
          </a:p>
          <a:p>
            <a:pPr algn="ctr"/>
            <a:r>
              <a:rPr lang="en-US" sz="4400" i="1" cap="all">
                <a:ln w="900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glow rad="101600">
                    <a:schemeClr val="tx1">
                      <a:lumMod val="85000"/>
                      <a:lumOff val="15000"/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  <a:latin typeface="iCiel Pony" pitchFamily="2" charset="-93"/>
                <a:cs typeface="Times New Roman" pitchFamily="18" charset="0"/>
              </a:rPr>
              <a:t> </a:t>
            </a:r>
            <a:r>
              <a:rPr lang="en-US" sz="4400" b="1" cap="all">
                <a:ln w="900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glow rad="101600">
                    <a:schemeClr val="tx1">
                      <a:lumMod val="85000"/>
                      <a:lumOff val="15000"/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  <a:latin typeface="iCiel Pony" pitchFamily="2" charset="-93"/>
                <a:cs typeface="Times New Roman" pitchFamily="18" charset="0"/>
              </a:rPr>
              <a:t>GÓC  </a:t>
            </a:r>
            <a:r>
              <a:rPr lang="en-US" sz="4400" b="1" cap="all" dirty="0">
                <a:ln w="900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glow rad="101600">
                    <a:schemeClr val="tx1">
                      <a:lumMod val="85000"/>
                      <a:lumOff val="15000"/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  <a:latin typeface="iCiel Pony" pitchFamily="2" charset="-93"/>
                <a:cs typeface="Times New Roman" pitchFamily="18" charset="0"/>
              </a:rPr>
              <a:t>MĨ  THUẬT  CỦA  EM</a:t>
            </a:r>
            <a:endParaRPr lang="vi-VN" sz="4400" b="1" i="1" cap="all" dirty="0">
              <a:ln w="9000" cmpd="sng">
                <a:solidFill>
                  <a:schemeClr val="tx1">
                    <a:lumMod val="95000"/>
                    <a:lumOff val="5000"/>
                  </a:schemeClr>
                </a:solidFill>
                <a:prstDash val="solid"/>
              </a:ln>
              <a:solidFill>
                <a:srgbClr val="FFC000"/>
              </a:solidFill>
              <a:effectLst>
                <a:glow rad="101600">
                  <a:schemeClr val="tx1">
                    <a:lumMod val="85000"/>
                    <a:lumOff val="15000"/>
                    <a:alpha val="6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28000" endPos="45000" dist="1000" dir="5400000" sy="-100000" algn="bl" rotWithShape="0"/>
              </a:effectLst>
              <a:latin typeface="iCiel Pony" pitchFamily="2" charset="-93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-8416" y="990600"/>
            <a:ext cx="9152415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>
                <a:solidFill>
                  <a:srgbClr val="FF0000"/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iCiel Cadena" pitchFamily="2" charset="-93"/>
              </a:rPr>
              <a:t>CHỦ ĐỀ 1 </a:t>
            </a:r>
          </a:p>
          <a:p>
            <a:pPr algn="ctr"/>
            <a:r>
              <a:rPr lang="en-US" sz="6600" b="1" dirty="0">
                <a:solidFill>
                  <a:srgbClr val="FF0000"/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iCiel Cadena" pitchFamily="2" charset="-93"/>
              </a:rPr>
              <a:t>THẾ GIỚI MĨ THUẬT </a:t>
            </a:r>
            <a:endParaRPr lang="vi-VN" sz="6600" b="1" dirty="0">
              <a:solidFill>
                <a:srgbClr val="FF0000"/>
              </a:solidFill>
              <a:effectLst>
                <a:glow rad="101600">
                  <a:srgbClr val="FFFF00">
                    <a:alpha val="60000"/>
                  </a:srgbClr>
                </a:glow>
              </a:effectLst>
              <a:latin typeface="iCiel Cadena" pitchFamily="2" charset="-93"/>
            </a:endParaRPr>
          </a:p>
        </p:txBody>
      </p:sp>
    </p:spTree>
    <p:extLst>
      <p:ext uri="{BB962C8B-B14F-4D97-AF65-F5344CB8AC3E}">
        <p14:creationId xmlns:p14="http://schemas.microsoft.com/office/powerpoint/2010/main" val="2393003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9" grpId="0"/>
      <p:bldP spid="9" grpId="0"/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E:\GIAO AN\ảnh tài liệu\pngegg (1)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32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2212975"/>
            <a:ext cx="7772400" cy="243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600200" y="2819400"/>
            <a:ext cx="579434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sz="7200" dirty="0">
                <a:solidFill>
                  <a:srgbClr val="0070C0"/>
                </a:solidFill>
                <a:latin typeface="iCiel Cadena" pitchFamily="2" charset="-93"/>
                <a:cs typeface="Times New Roman" pitchFamily="18" charset="0"/>
              </a:rPr>
              <a:t>Chơi trò chơi :</a:t>
            </a:r>
          </a:p>
        </p:txBody>
      </p:sp>
      <p:sp>
        <p:nvSpPr>
          <p:cNvPr id="2" name="Rectangle 1"/>
          <p:cNvSpPr/>
          <p:nvPr/>
        </p:nvSpPr>
        <p:spPr>
          <a:xfrm rot="21267620">
            <a:off x="1229130" y="2320873"/>
            <a:ext cx="232948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vi-VN" sz="3200" dirty="0">
                <a:solidFill>
                  <a:srgbClr val="FF0000"/>
                </a:solidFill>
                <a:latin typeface="iCiel Cadena" pitchFamily="2" charset="-93"/>
              </a:rPr>
              <a:t>KHỞI ĐỘNG </a:t>
            </a:r>
          </a:p>
        </p:txBody>
      </p:sp>
    </p:spTree>
    <p:extLst>
      <p:ext uri="{BB962C8B-B14F-4D97-AF65-F5344CB8AC3E}">
        <p14:creationId xmlns:p14="http://schemas.microsoft.com/office/powerpoint/2010/main" val="3192789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5" name="Picture 3" descr="E:\GIAO AN\SGV lop 2\chan trời sang tạo lớp 1\hình ảnh minh họa\hinh-anh-hinh-nen-mam-non-thien-nhien-de-thuon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85" y="17060"/>
            <a:ext cx="9129215" cy="6840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C:\Users\Administrator\Downloads\pngwing.com (5)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0648" y="34120"/>
            <a:ext cx="6324600" cy="3812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971800" y="1739205"/>
            <a:ext cx="5715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>
                <a:solidFill>
                  <a:srgbClr val="FF0000"/>
                </a:solidFill>
                <a:latin typeface="iCiel Cadena" pitchFamily="2" charset="-93"/>
              </a:rPr>
              <a:t>Nghe</a:t>
            </a:r>
            <a:r>
              <a:rPr lang="en-US" sz="3600" dirty="0">
                <a:solidFill>
                  <a:srgbClr val="FF0000"/>
                </a:solidFill>
                <a:latin typeface="iCiel Cadena" pitchFamily="2" charset="-93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iCiel Cadena" pitchFamily="2" charset="-93"/>
              </a:rPr>
              <a:t>nhạc</a:t>
            </a:r>
            <a:r>
              <a:rPr lang="en-US" sz="3600" dirty="0">
                <a:solidFill>
                  <a:srgbClr val="FF0000"/>
                </a:solidFill>
                <a:latin typeface="iCiel Cadena" pitchFamily="2" charset="-93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iCiel Cadena" pitchFamily="2" charset="-93"/>
              </a:rPr>
              <a:t>đoán</a:t>
            </a:r>
            <a:r>
              <a:rPr lang="en-US" sz="3600" dirty="0">
                <a:solidFill>
                  <a:srgbClr val="FF0000"/>
                </a:solidFill>
                <a:latin typeface="iCiel Cadena" pitchFamily="2" charset="-93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iCiel Cadena" pitchFamily="2" charset="-93"/>
              </a:rPr>
              <a:t>tên</a:t>
            </a:r>
            <a:r>
              <a:rPr lang="en-US" sz="3600" dirty="0">
                <a:solidFill>
                  <a:srgbClr val="FF0000"/>
                </a:solidFill>
                <a:latin typeface="iCiel Cadena" pitchFamily="2" charset="-93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iCiel Cadena" pitchFamily="2" charset="-93"/>
              </a:rPr>
              <a:t>bài</a:t>
            </a:r>
            <a:r>
              <a:rPr lang="en-US" sz="3600" dirty="0">
                <a:solidFill>
                  <a:srgbClr val="FF0000"/>
                </a:solidFill>
                <a:latin typeface="iCiel Cadena" pitchFamily="2" charset="-93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iCiel Cadena" pitchFamily="2" charset="-93"/>
              </a:rPr>
              <a:t>hát</a:t>
            </a:r>
            <a:r>
              <a:rPr lang="en-US" sz="3600" dirty="0">
                <a:solidFill>
                  <a:srgbClr val="FF0000"/>
                </a:solidFill>
                <a:latin typeface="iCiel Cadena" pitchFamily="2" charset="-93"/>
              </a:rPr>
              <a:t> </a:t>
            </a:r>
            <a:endParaRPr lang="vi-VN" sz="3600" dirty="0">
              <a:solidFill>
                <a:srgbClr val="FF0000"/>
              </a:solidFill>
              <a:latin typeface="iCiel Cadena" pitchFamily="2" charset="-93"/>
            </a:endParaRPr>
          </a:p>
        </p:txBody>
      </p:sp>
      <p:pic>
        <p:nvPicPr>
          <p:cNvPr id="6147" name="Picture 3" descr="C:\Users\Administrator\Downloads\pngegg (2)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0569" y="163510"/>
            <a:ext cx="1568931" cy="1589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6706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2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6" name="Picture 4" descr="E:\GIAO AN\SGV lop 2\chan trời sang tạo lớp 1\hình ảnh minh họa\hinh-nen-powerpoint-thien-nhien-dep-8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5258" y="0"/>
            <a:ext cx="917925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667000" y="533400"/>
            <a:ext cx="634340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err="1">
                <a:solidFill>
                  <a:srgbClr val="0070C0"/>
                </a:solidFill>
                <a:latin typeface="iCiel Cadena" pitchFamily="2" charset="-93"/>
              </a:rPr>
              <a:t>Cả</a:t>
            </a:r>
            <a:r>
              <a:rPr lang="en-US" sz="5400" dirty="0">
                <a:solidFill>
                  <a:srgbClr val="0070C0"/>
                </a:solidFill>
                <a:latin typeface="iCiel Cadena" pitchFamily="2" charset="-93"/>
              </a:rPr>
              <a:t> </a:t>
            </a:r>
            <a:r>
              <a:rPr lang="en-US" sz="5400" dirty="0" err="1">
                <a:solidFill>
                  <a:srgbClr val="0070C0"/>
                </a:solidFill>
                <a:latin typeface="iCiel Cadena" pitchFamily="2" charset="-93"/>
              </a:rPr>
              <a:t>nhà</a:t>
            </a:r>
            <a:r>
              <a:rPr lang="en-US" sz="5400" dirty="0">
                <a:solidFill>
                  <a:srgbClr val="0070C0"/>
                </a:solidFill>
                <a:latin typeface="iCiel Cadena" pitchFamily="2" charset="-93"/>
              </a:rPr>
              <a:t> </a:t>
            </a:r>
            <a:r>
              <a:rPr lang="en-US" sz="5400" dirty="0" err="1">
                <a:solidFill>
                  <a:srgbClr val="0070C0"/>
                </a:solidFill>
                <a:latin typeface="iCiel Cadena" pitchFamily="2" charset="-93"/>
              </a:rPr>
              <a:t>thương</a:t>
            </a:r>
            <a:r>
              <a:rPr lang="en-US" sz="5400" dirty="0">
                <a:solidFill>
                  <a:srgbClr val="0070C0"/>
                </a:solidFill>
                <a:latin typeface="iCiel Cadena" pitchFamily="2" charset="-93"/>
              </a:rPr>
              <a:t> </a:t>
            </a:r>
            <a:r>
              <a:rPr lang="en-US" sz="5400" dirty="0" err="1">
                <a:solidFill>
                  <a:srgbClr val="0070C0"/>
                </a:solidFill>
                <a:latin typeface="iCiel Cadena" pitchFamily="2" charset="-93"/>
              </a:rPr>
              <a:t>nhau</a:t>
            </a:r>
            <a:r>
              <a:rPr lang="en-US" sz="5400" dirty="0">
                <a:solidFill>
                  <a:srgbClr val="0070C0"/>
                </a:solidFill>
                <a:latin typeface="iCiel Cadena" pitchFamily="2" charset="-93"/>
              </a:rPr>
              <a:t> </a:t>
            </a:r>
            <a:endParaRPr lang="vi-VN" sz="5400" dirty="0">
              <a:solidFill>
                <a:srgbClr val="0070C0"/>
              </a:solidFill>
              <a:latin typeface="iCiel Cadena" pitchFamily="2" charset="-93"/>
            </a:endParaRPr>
          </a:p>
        </p:txBody>
      </p:sp>
      <p:pic>
        <p:nvPicPr>
          <p:cNvPr id="1030" name="Picture 6" descr="C:\Users\Administrator\Downloads\kisspng-airplane-flight-encapsulated-postscript-computer-i-5aebc7fd669676.7477571315254015974202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429000" y="2057400"/>
            <a:ext cx="3200568" cy="2192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390" y="247349"/>
            <a:ext cx="1473046" cy="14954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Cả Nhà Thương Nhau Karaoke Nhạc Thiếu Nhi Beat Chuẩn Karaoke">
            <a:hlinkClick r:id="" action="ppaction://media"/>
            <a:extLst>
              <a:ext uri="{FF2B5EF4-FFF2-40B4-BE49-F238E27FC236}">
                <a16:creationId xmlns:a16="http://schemas.microsoft.com/office/drawing/2014/main" id="{0BF7AF13-0CF9-4FFD-A48A-0F29E956F5A5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2328" end="94294.5"/>
                </p14:media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838701" y="-990600"/>
            <a:ext cx="609600" cy="6096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39215E5-B4DB-432B-AC60-65D8D9E2DD25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3830" y="3037044"/>
            <a:ext cx="9542630" cy="382095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679B11E-B197-4F92-B811-E9EF09CC82A1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8666" y="4724400"/>
            <a:ext cx="2021974" cy="1832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366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0" presetClass="path" presetSubtype="0" accel="50000" decel="5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-0.09184 0.07223 L -0.09184 0.07223 C -0.10955 0.05232 -0.12847 0.03449 -0.14461 0.0125 C -0.1585 -0.00671 -0.16944 -0.02939 -0.18142 -0.05069 C -0.18402 -0.05532 -0.18593 -0.06088 -0.18923 -0.06481 C -0.19236 -0.06805 -0.19635 -0.06944 -0.19982 -0.07176 C -0.23576 -0.06944 -0.27222 -0.07222 -0.30781 -0.06481 C -0.31718 -0.06273 -0.32361 -0.05092 -0.33142 -0.04375 C -0.33767 -0.03796 -0.34375 -0.03217 -0.34982 -0.02615 C -0.35694 -0.01921 -0.36354 -0.01157 -0.37083 -0.00509 C -0.37361 -0.00277 -0.37656 -0.00092 -0.37882 0.00186 C -0.38645 0.01227 -0.39427 0.03774 -0.40503 0.04051 L -0.41823 0.04399 C -0.42482 0.02848 -0.43645 0.00139 -0.44201 -0.01551 C -0.44635 -0.02939 -0.44895 -0.04722 -0.45243 -0.06111 C -0.45399 -0.06713 -0.45607 -0.07291 -0.45781 -0.0787 C -0.45868 -0.08217 -0.4592 -0.08588 -0.46041 -0.08935 C -0.4651 -0.10185 -0.46857 -0.10231 -0.47621 -0.11389 C -0.48993 -0.13472 -0.4776 -0.12222 -0.49201 -0.13495 C -0.49375 -0.13842 -0.49496 -0.14236 -0.49722 -0.14537 C -0.50364 -0.15393 -0.51961 -0.16527 -0.52621 -0.1699 C -0.5427 -0.18171 -0.53784 -0.17916 -0.55243 -0.18402 C -0.55607 -0.18634 -0.55902 -0.19074 -0.56302 -0.19097 C -0.58142 -0.19189 -0.6 -0.19097 -0.61823 -0.1875 C -0.62569 -0.18611 -0.63229 -0.18009 -0.63941 -0.17708 C -0.6427 -0.17546 -0.64635 -0.17453 -0.64982 -0.17338 C -0.65694 -0.16643 -0.66475 -0.16064 -0.67083 -0.15231 C -0.67448 -0.14768 -0.67743 -0.14213 -0.68142 -0.13842 C -0.68368 -0.13634 -0.68663 -0.13611 -0.68941 -0.13495 C -0.69566 -0.12384 -0.69739 -0.11921 -0.7052 -0.11041 C -0.7085 -0.10648 -0.7118 -0.10231 -0.71562 -0.09976 C -0.71892 -0.09768 -0.72274 -0.09745 -0.72621 -0.09629 C -0.73055 -0.10787 -0.73541 -0.11944 -0.73941 -0.13148 C -0.75121 -0.16736 -0.75538 -0.20902 -0.77361 -0.24004 C -0.78645 -0.26203 -0.79652 -0.28217 -0.81302 -0.29976 C -0.81736 -0.30439 -0.82152 -0.30972 -0.82621 -0.31389 C -0.8559 -0.33958 -0.85764 -0.34004 -0.88142 -0.35578 C -0.90955 -0.35347 -0.93767 -0.35254 -0.96562 -0.34884 C -0.97291 -0.34791 -0.97986 -0.34467 -0.9868 -0.34189 C -0.99288 -0.33935 -1.00451 -0.3324 -1.01041 -0.32777 C -1.01319 -0.32569 -1.01527 -0.32222 -1.01823 -0.32083 C -1.02257 -0.31875 -1.02708 -0.31851 -1.03142 -0.31736 C -1.03958 -0.30648 -1.04288 -0.30069 -1.0526 -0.29282 C -1.0559 -0.29004 -1.05989 -0.28865 -1.06302 -0.28564 C -1.06736 -0.28171 -1.08281 -0.26273 -1.08941 -0.25764 C -1.09184 -0.25578 -1.09479 -0.25578 -1.09722 -0.25416 C -1.10191 -0.25115 -1.10573 -0.24606 -1.11041 -0.24375 C -1.11718 -0.24027 -1.13125 -0.23657 -1.13125 -0.23657 C -1.15503 -0.23773 -1.17864 -0.23796 -1.20243 -0.24004 C -1.21823 -0.24143 -1.23385 -0.24606 -1.24965 -0.24722 C -1.26632 -0.24838 -1.28298 -0.24722 -1.29982 -0.24722 " pathEditMode="relative" ptsTypes="AAAAAAAAAAAAAAAAAAAAAAAAAAAAAAAAAAAAAAAAAAAAAAAAAAA">
                                      <p:cBhvr>
                                        <p:cTn id="21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:\GIAO AN\SGV lop 2\chan trời sang tạo lớp 1\hình ảnh minh họa\hinh-nen-powerpoint-thien-nhien-dep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982" y="0"/>
            <a:ext cx="917698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7AA7CCB-3AF6-47BD-AB46-41783240D0D9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973" t="7247" r="-2139" b="57246"/>
          <a:stretch/>
        </p:blipFill>
        <p:spPr>
          <a:xfrm>
            <a:off x="12039600" y="1539525"/>
            <a:ext cx="2428518" cy="1507000"/>
          </a:xfrm>
          <a:prstGeom prst="rect">
            <a:avLst/>
          </a:prstGeom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483C686-59F4-41B8-A8D0-92D41358E617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973" t="7247" r="-2139" b="57246"/>
          <a:stretch/>
        </p:blipFill>
        <p:spPr>
          <a:xfrm>
            <a:off x="15378782" y="0"/>
            <a:ext cx="2743200" cy="1442120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3E48B22-0253-482D-901C-7F8F32C934AD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973" t="7247" r="-2139" b="57246"/>
          <a:stretch/>
        </p:blipFill>
        <p:spPr>
          <a:xfrm>
            <a:off x="9114692" y="75864"/>
            <a:ext cx="1557336" cy="966394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12" name="Picture 7">
            <a:extLst>
              <a:ext uri="{FF2B5EF4-FFF2-40B4-BE49-F238E27FC236}">
                <a16:creationId xmlns:a16="http://schemas.microsoft.com/office/drawing/2014/main" id="{23E538AB-1C08-4B8F-A59D-1BD0B0BA01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500" y="197100"/>
            <a:ext cx="1607274" cy="1631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Con Cò Bé Bé Karaoke Nhạc Thiếu Nhi Hay - Karaoke Con Cò Bé Bé">
            <a:hlinkClick r:id="" action="ppaction://media"/>
            <a:extLst>
              <a:ext uri="{FF2B5EF4-FFF2-40B4-BE49-F238E27FC236}">
                <a16:creationId xmlns:a16="http://schemas.microsoft.com/office/drawing/2014/main" id="{2EEF4E7D-B693-434E-ACBA-41F1581FD47A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3156" end="156483.25"/>
                </p14:media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3006660" y="-1981200"/>
            <a:ext cx="609600" cy="6096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72500" y="3044398"/>
            <a:ext cx="856601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>
                <a:solidFill>
                  <a:srgbClr val="C00000"/>
                </a:solidFill>
                <a:latin typeface="iCiel Cadena" pitchFamily="2" charset="-93"/>
              </a:rPr>
              <a:t>CON CÒ BÉ </a:t>
            </a:r>
            <a:r>
              <a:rPr lang="en-US" sz="8000" b="1" dirty="0" err="1">
                <a:solidFill>
                  <a:srgbClr val="C00000"/>
                </a:solidFill>
                <a:latin typeface="iCiel Cadena" pitchFamily="2" charset="-93"/>
              </a:rPr>
              <a:t>BÉ</a:t>
            </a:r>
            <a:endParaRPr lang="vi-VN" sz="8000" b="1" dirty="0">
              <a:solidFill>
                <a:srgbClr val="C00000"/>
              </a:solidFill>
              <a:latin typeface="iCiel Cadena" pitchFamily="2" charset="-93"/>
            </a:endParaRPr>
          </a:p>
        </p:txBody>
      </p:sp>
    </p:spTree>
    <p:extLst>
      <p:ext uri="{BB962C8B-B14F-4D97-AF65-F5344CB8AC3E}">
        <p14:creationId xmlns:p14="http://schemas.microsoft.com/office/powerpoint/2010/main" val="3963880318"/>
      </p:ext>
    </p:extLst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autoRev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700000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2" presetClass="entr" presetSubtype="8" repeatCount="indefinite" fill="remove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repeatCount="indefinite" fill="remove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repeatCount="indefinite" fill="remove" nodeType="withEffect">
                                  <p:stCondLst>
                                    <p:cond delay="2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5" name="Picture 3" descr="E:\GIAO AN\SGV lop 2\chan trời sang tạo lớp 1\hình ảnh minh họa\hinh-anh-hinh-nen-mam-non-thien-nhien-de-thuong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91" y="38831"/>
            <a:ext cx="9039610" cy="6802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7881" y="17060"/>
            <a:ext cx="1740658" cy="17600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362199" y="176126"/>
            <a:ext cx="623716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tx2">
                    <a:lumMod val="75000"/>
                  </a:schemeClr>
                </a:solidFill>
                <a:latin typeface="iCiel Cadena" pitchFamily="2" charset="-93"/>
              </a:rPr>
              <a:t>MỘT GIA  ĐÌNH NHỎ </a:t>
            </a:r>
          </a:p>
        </p:txBody>
      </p:sp>
      <p:sp>
        <p:nvSpPr>
          <p:cNvPr id="6" name="Rectangle 5"/>
          <p:cNvSpPr/>
          <p:nvPr/>
        </p:nvSpPr>
        <p:spPr>
          <a:xfrm>
            <a:off x="2394856" y="967338"/>
            <a:ext cx="591881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vi-VN" sz="4400" dirty="0">
                <a:solidFill>
                  <a:schemeClr val="tx2">
                    <a:lumMod val="75000"/>
                  </a:schemeClr>
                </a:solidFill>
                <a:latin typeface="iCiel Cadena" pitchFamily="2" charset="-93"/>
              </a:rPr>
              <a:t>MỘT HẠNH PHÚC TO</a:t>
            </a:r>
          </a:p>
        </p:txBody>
      </p:sp>
      <p:pic>
        <p:nvPicPr>
          <p:cNvPr id="2" name="Gia Đình Nhỏ Hạnh Phúc To - Karaoke - Nhạc Karaoke Thiếu Nhi Beat Chuẩn Dành Cho Bé">
            <a:hlinkClick r:id="" action="ppaction://media"/>
            <a:extLst>
              <a:ext uri="{FF2B5EF4-FFF2-40B4-BE49-F238E27FC236}">
                <a16:creationId xmlns:a16="http://schemas.microsoft.com/office/drawing/2014/main" id="{6888EF4A-5B6F-4901-A489-6DBEF4332846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676" end="201439.5625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969792" y="-2572443"/>
            <a:ext cx="609600" cy="6096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24DA456-2520-4E8A-A30C-BE7782C4FF91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0931" y="2951467"/>
            <a:ext cx="4641085" cy="4708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5477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2" presetClass="entr" presetSubtype="4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5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-457200"/>
            <a:ext cx="8762999" cy="51105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2" name="Picture 2" descr="E:\GIAO AN\ảnh tài liệu\hhgn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8193"/>
            <a:ext cx="9144000" cy="6956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2054567" y="1143000"/>
            <a:ext cx="5184433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>
                <a:solidFill>
                  <a:srgbClr val="FF0000"/>
                </a:solidFill>
                <a:latin typeface="iCiel Cadena" pitchFamily="2" charset="-93"/>
              </a:rPr>
              <a:t>Kết</a:t>
            </a:r>
            <a:r>
              <a:rPr lang="en-US" sz="2800" dirty="0">
                <a:solidFill>
                  <a:srgbClr val="FF0000"/>
                </a:solidFill>
                <a:latin typeface="iCiel Cadena" pitchFamily="2" charset="-93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iCiel Cadena" pitchFamily="2" charset="-93"/>
              </a:rPr>
              <a:t>hợp</a:t>
            </a:r>
            <a:r>
              <a:rPr lang="en-US" sz="2800" dirty="0">
                <a:solidFill>
                  <a:srgbClr val="FF0000"/>
                </a:solidFill>
                <a:latin typeface="iCiel Cadena" pitchFamily="2" charset="-93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iCiel Cadena" pitchFamily="2" charset="-93"/>
              </a:rPr>
              <a:t>các</a:t>
            </a:r>
            <a:r>
              <a:rPr lang="en-US" sz="2800" dirty="0">
                <a:solidFill>
                  <a:srgbClr val="FF0000"/>
                </a:solidFill>
                <a:latin typeface="iCiel Cadena" pitchFamily="2" charset="-93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iCiel Cadena" pitchFamily="2" charset="-93"/>
              </a:rPr>
              <a:t>sản</a:t>
            </a:r>
            <a:r>
              <a:rPr lang="en-US" sz="2800" dirty="0">
                <a:solidFill>
                  <a:srgbClr val="FF0000"/>
                </a:solidFill>
                <a:latin typeface="iCiel Cadena" pitchFamily="2" charset="-93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iCiel Cadena" pitchFamily="2" charset="-93"/>
              </a:rPr>
              <a:t>phẩm</a:t>
            </a:r>
            <a:r>
              <a:rPr lang="en-US" sz="2800" dirty="0">
                <a:solidFill>
                  <a:srgbClr val="FF0000"/>
                </a:solidFill>
                <a:latin typeface="iCiel Cadena" pitchFamily="2" charset="-93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iCiel Cadena" pitchFamily="2" charset="-93"/>
              </a:rPr>
              <a:t>của</a:t>
            </a:r>
            <a:r>
              <a:rPr lang="en-US" sz="2800" dirty="0">
                <a:solidFill>
                  <a:srgbClr val="FF0000"/>
                </a:solidFill>
                <a:latin typeface="iCiel Cadena" pitchFamily="2" charset="-93"/>
              </a:rPr>
              <a:t> </a:t>
            </a:r>
          </a:p>
          <a:p>
            <a:r>
              <a:rPr lang="en-US" sz="2800" dirty="0" err="1">
                <a:solidFill>
                  <a:srgbClr val="FF0000"/>
                </a:solidFill>
                <a:latin typeface="iCiel Cadena" pitchFamily="2" charset="-93"/>
              </a:rPr>
              <a:t>mình</a:t>
            </a:r>
            <a:r>
              <a:rPr lang="en-US" sz="2800" dirty="0">
                <a:solidFill>
                  <a:srgbClr val="FF0000"/>
                </a:solidFill>
                <a:latin typeface="iCiel Cadena" pitchFamily="2" charset="-93"/>
              </a:rPr>
              <a:t> / </a:t>
            </a:r>
            <a:r>
              <a:rPr lang="en-US" sz="2800" dirty="0" err="1">
                <a:solidFill>
                  <a:srgbClr val="FF0000"/>
                </a:solidFill>
                <a:latin typeface="iCiel Cadena" pitchFamily="2" charset="-93"/>
              </a:rPr>
              <a:t>hoặc</a:t>
            </a:r>
            <a:r>
              <a:rPr lang="en-US" sz="2800" dirty="0">
                <a:solidFill>
                  <a:srgbClr val="FF0000"/>
                </a:solidFill>
                <a:latin typeface="iCiel Cadena" pitchFamily="2" charset="-93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iCiel Cadena" pitchFamily="2" charset="-93"/>
              </a:rPr>
              <a:t>nhóm</a:t>
            </a:r>
            <a:r>
              <a:rPr lang="en-US" sz="2800" dirty="0">
                <a:solidFill>
                  <a:srgbClr val="FF0000"/>
                </a:solidFill>
                <a:latin typeface="iCiel Cadena" pitchFamily="2" charset="-93"/>
              </a:rPr>
              <a:t> ở </a:t>
            </a:r>
            <a:r>
              <a:rPr lang="en-US" sz="2800" dirty="0" err="1">
                <a:solidFill>
                  <a:srgbClr val="FF0000"/>
                </a:solidFill>
                <a:latin typeface="iCiel Cadena" pitchFamily="2" charset="-93"/>
              </a:rPr>
              <a:t>tiết</a:t>
            </a:r>
            <a:r>
              <a:rPr lang="en-US" sz="2800" dirty="0">
                <a:solidFill>
                  <a:srgbClr val="FF0000"/>
                </a:solidFill>
                <a:latin typeface="iCiel Cadena" pitchFamily="2" charset="-93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iCiel Cadena" pitchFamily="2" charset="-93"/>
              </a:rPr>
              <a:t>trước</a:t>
            </a:r>
            <a:r>
              <a:rPr lang="en-US" sz="2800" dirty="0">
                <a:solidFill>
                  <a:srgbClr val="FF0000"/>
                </a:solidFill>
                <a:latin typeface="iCiel Cadena" pitchFamily="2" charset="-93"/>
              </a:rPr>
              <a:t> </a:t>
            </a:r>
          </a:p>
          <a:p>
            <a:r>
              <a:rPr lang="en-US" sz="2800" dirty="0">
                <a:solidFill>
                  <a:srgbClr val="FF0000"/>
                </a:solidFill>
                <a:latin typeface="iCiel Cadena" pitchFamily="2" charset="-93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iCiel Cadena" pitchFamily="2" charset="-93"/>
              </a:rPr>
              <a:t>trang</a:t>
            </a:r>
            <a:r>
              <a:rPr lang="en-US" sz="2800" dirty="0">
                <a:solidFill>
                  <a:srgbClr val="FF0000"/>
                </a:solidFill>
                <a:latin typeface="iCiel Cadena" pitchFamily="2" charset="-93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iCiel Cadena" pitchFamily="2" charset="-93"/>
              </a:rPr>
              <a:t>trí</a:t>
            </a:r>
            <a:r>
              <a:rPr lang="en-US" sz="2800" dirty="0">
                <a:solidFill>
                  <a:srgbClr val="FF0000"/>
                </a:solidFill>
                <a:latin typeface="iCiel Cadena" pitchFamily="2" charset="-93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iCiel Cadena" pitchFamily="2" charset="-93"/>
              </a:rPr>
              <a:t>thêm</a:t>
            </a:r>
            <a:r>
              <a:rPr lang="en-US" sz="2800" dirty="0">
                <a:solidFill>
                  <a:srgbClr val="FF0000"/>
                </a:solidFill>
                <a:latin typeface="iCiel Cadena" pitchFamily="2" charset="-93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iCiel Cadena" pitchFamily="2" charset="-93"/>
              </a:rPr>
              <a:t>thành</a:t>
            </a:r>
            <a:r>
              <a:rPr lang="en-US" sz="2800" dirty="0">
                <a:solidFill>
                  <a:srgbClr val="FF0000"/>
                </a:solidFill>
                <a:latin typeface="iCiel Cadena" pitchFamily="2" charset="-93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iCiel Cadena" pitchFamily="2" charset="-93"/>
              </a:rPr>
              <a:t>sản</a:t>
            </a:r>
            <a:r>
              <a:rPr lang="en-US" sz="2800" dirty="0">
                <a:solidFill>
                  <a:srgbClr val="FF0000"/>
                </a:solidFill>
                <a:latin typeface="iCiel Cadena" pitchFamily="2" charset="-93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iCiel Cadena" pitchFamily="2" charset="-93"/>
              </a:rPr>
              <a:t>phẩm</a:t>
            </a:r>
            <a:r>
              <a:rPr lang="en-US" sz="2800" dirty="0">
                <a:solidFill>
                  <a:srgbClr val="FF0000"/>
                </a:solidFill>
                <a:latin typeface="iCiel Cadena" pitchFamily="2" charset="-93"/>
              </a:rPr>
              <a:t> </a:t>
            </a:r>
          </a:p>
          <a:p>
            <a:pPr algn="ctr"/>
            <a:r>
              <a:rPr lang="en-US" sz="2800" dirty="0" err="1">
                <a:solidFill>
                  <a:srgbClr val="FF0000"/>
                </a:solidFill>
                <a:latin typeface="iCiel Cadena" pitchFamily="2" charset="-93"/>
              </a:rPr>
              <a:t>hoàn</a:t>
            </a:r>
            <a:r>
              <a:rPr lang="en-US" sz="2800" dirty="0">
                <a:solidFill>
                  <a:srgbClr val="FF0000"/>
                </a:solidFill>
                <a:latin typeface="iCiel Cadena" pitchFamily="2" charset="-93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iCiel Cadena" pitchFamily="2" charset="-93"/>
              </a:rPr>
              <a:t>chỉnh</a:t>
            </a:r>
            <a:r>
              <a:rPr lang="en-US" sz="2800" dirty="0">
                <a:solidFill>
                  <a:srgbClr val="FF0000"/>
                </a:solidFill>
                <a:latin typeface="iCiel Cadena" pitchFamily="2" charset="-93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82226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6" name="Picture 4" descr="E:\GIAO AN\SGV lop 2\chan trời sang tạo lớp 1\hình ảnh minh họa\hinh-nen-powerpoint-thien-nhien-dep-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5258" y="0"/>
            <a:ext cx="917925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E:\GIAO AN\SGV lop 2\chan trời sang tạo lớp 1\hình ảnh minh họa\safv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246797"/>
            <a:ext cx="3352800" cy="2237662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E:\GIAO AN\SGV lop 2\chan trời sang tạo lớp 1\hình ảnh minh họa\hjgjhgj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743200"/>
            <a:ext cx="5410200" cy="3781783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E:\GIAO AN\ảnh tài liệu\fdgdg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267" y="246797"/>
            <a:ext cx="2571466" cy="21600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5181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5" name="Picture 3" descr="E:\GIAO AN\SGV lop 2\chan trời sang tạo lớp 1\hình ảnh minh họa\hinh-anh-hinh-nen-mam-non-thien-nhien-de-thuon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85" y="17060"/>
            <a:ext cx="9129215" cy="6840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C:\Users\Administrator\Downloads\pngwing.com (5)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0648" y="34120"/>
            <a:ext cx="6324600" cy="3812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215753" y="1739205"/>
            <a:ext cx="5715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>
                <a:solidFill>
                  <a:srgbClr val="FF0000"/>
                </a:solidFill>
                <a:latin typeface="iCiel Cadena" pitchFamily="2" charset="-93"/>
              </a:rPr>
              <a:t>Trưng</a:t>
            </a:r>
            <a:r>
              <a:rPr lang="en-US" sz="2800" dirty="0">
                <a:solidFill>
                  <a:srgbClr val="FF0000"/>
                </a:solidFill>
                <a:latin typeface="iCiel Cadena" pitchFamily="2" charset="-93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iCiel Cadena" pitchFamily="2" charset="-93"/>
              </a:rPr>
              <a:t>bày</a:t>
            </a:r>
            <a:r>
              <a:rPr lang="en-US" sz="2800" dirty="0">
                <a:solidFill>
                  <a:srgbClr val="FF0000"/>
                </a:solidFill>
                <a:latin typeface="iCiel Cadena" pitchFamily="2" charset="-93"/>
              </a:rPr>
              <a:t>, </a:t>
            </a:r>
            <a:r>
              <a:rPr lang="en-US" sz="2800" dirty="0" err="1">
                <a:solidFill>
                  <a:srgbClr val="FF0000"/>
                </a:solidFill>
                <a:latin typeface="iCiel Cadena" pitchFamily="2" charset="-93"/>
              </a:rPr>
              <a:t>giới</a:t>
            </a:r>
            <a:r>
              <a:rPr lang="en-US" sz="2800" dirty="0">
                <a:solidFill>
                  <a:srgbClr val="FF0000"/>
                </a:solidFill>
                <a:latin typeface="iCiel Cadena" pitchFamily="2" charset="-93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iCiel Cadena" pitchFamily="2" charset="-93"/>
              </a:rPr>
              <a:t>thiệu</a:t>
            </a:r>
            <a:r>
              <a:rPr lang="en-US" sz="2800" dirty="0">
                <a:solidFill>
                  <a:srgbClr val="FF0000"/>
                </a:solidFill>
                <a:latin typeface="iCiel Cadena" pitchFamily="2" charset="-93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iCiel Cadena" pitchFamily="2" charset="-93"/>
              </a:rPr>
              <a:t>sản</a:t>
            </a:r>
            <a:r>
              <a:rPr lang="en-US" sz="2800" dirty="0">
                <a:solidFill>
                  <a:srgbClr val="FF0000"/>
                </a:solidFill>
                <a:latin typeface="iCiel Cadena" pitchFamily="2" charset="-93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iCiel Cadena" pitchFamily="2" charset="-93"/>
              </a:rPr>
              <a:t>phẩm</a:t>
            </a:r>
            <a:r>
              <a:rPr lang="en-US" sz="2800" dirty="0">
                <a:solidFill>
                  <a:srgbClr val="FF0000"/>
                </a:solidFill>
                <a:latin typeface="iCiel Cadena" pitchFamily="2" charset="-93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iCiel Cadena" pitchFamily="2" charset="-93"/>
              </a:rPr>
              <a:t>của</a:t>
            </a:r>
            <a:r>
              <a:rPr lang="en-US" sz="2800" dirty="0">
                <a:solidFill>
                  <a:srgbClr val="FF0000"/>
                </a:solidFill>
                <a:latin typeface="iCiel Cadena" pitchFamily="2" charset="-93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iCiel Cadena" pitchFamily="2" charset="-93"/>
              </a:rPr>
              <a:t>mình</a:t>
            </a:r>
            <a:r>
              <a:rPr lang="en-US" sz="2800" dirty="0">
                <a:solidFill>
                  <a:srgbClr val="FF0000"/>
                </a:solidFill>
                <a:latin typeface="iCiel Cadena" pitchFamily="2" charset="-93"/>
              </a:rPr>
              <a:t> ( </a:t>
            </a:r>
            <a:r>
              <a:rPr lang="en-US" sz="2800" dirty="0" err="1">
                <a:solidFill>
                  <a:srgbClr val="FF0000"/>
                </a:solidFill>
                <a:latin typeface="iCiel Cadena" pitchFamily="2" charset="-93"/>
              </a:rPr>
              <a:t>hoặc</a:t>
            </a:r>
            <a:r>
              <a:rPr lang="en-US" sz="2800" dirty="0">
                <a:solidFill>
                  <a:srgbClr val="FF0000"/>
                </a:solidFill>
                <a:latin typeface="iCiel Cadena" pitchFamily="2" charset="-93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iCiel Cadena" pitchFamily="2" charset="-93"/>
              </a:rPr>
              <a:t>nhóm</a:t>
            </a:r>
            <a:r>
              <a:rPr lang="en-US" sz="2800" dirty="0">
                <a:solidFill>
                  <a:srgbClr val="FF0000"/>
                </a:solidFill>
                <a:latin typeface="iCiel Cadena" pitchFamily="2" charset="-93"/>
              </a:rPr>
              <a:t> ) </a:t>
            </a:r>
            <a:r>
              <a:rPr lang="en-US" sz="2800" dirty="0" err="1">
                <a:solidFill>
                  <a:srgbClr val="FF0000"/>
                </a:solidFill>
                <a:latin typeface="iCiel Cadena" pitchFamily="2" charset="-93"/>
              </a:rPr>
              <a:t>trước</a:t>
            </a:r>
            <a:r>
              <a:rPr lang="en-US" sz="2800" dirty="0">
                <a:solidFill>
                  <a:srgbClr val="FF0000"/>
                </a:solidFill>
                <a:latin typeface="iCiel Cadena" pitchFamily="2" charset="-93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iCiel Cadena" pitchFamily="2" charset="-93"/>
              </a:rPr>
              <a:t>lớp</a:t>
            </a:r>
            <a:r>
              <a:rPr lang="en-US" sz="2800" dirty="0">
                <a:solidFill>
                  <a:srgbClr val="FF0000"/>
                </a:solidFill>
                <a:latin typeface="iCiel Cadena" pitchFamily="2" charset="-93"/>
              </a:rPr>
              <a:t> </a:t>
            </a:r>
            <a:endParaRPr lang="vi-VN" sz="2800" dirty="0">
              <a:solidFill>
                <a:srgbClr val="FF0000"/>
              </a:solidFill>
              <a:latin typeface="iCiel Cadena" pitchFamily="2" charset="-93"/>
            </a:endParaRPr>
          </a:p>
        </p:txBody>
      </p:sp>
      <p:pic>
        <p:nvPicPr>
          <p:cNvPr id="6147" name="Picture 3" descr="C:\Users\Administrator\Downloads\pngegg (2)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0569" y="163510"/>
            <a:ext cx="1568931" cy="1589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3411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2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6" name="Picture 4" descr="E:\GIAO AN\SGV lop 2\chan trời sang tạo lớp 1\hình ảnh minh họa\hinh-nen-powerpoint-thien-nhien-dep-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5258" y="0"/>
            <a:ext cx="917925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E:\GIAO AN\ảnh tài liệu\fdgd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46797"/>
            <a:ext cx="2571466" cy="21600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590800"/>
            <a:ext cx="5638800" cy="3940387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800066" y="457200"/>
            <a:ext cx="6376426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>
                <a:latin typeface="iCiel Cadena" pitchFamily="2" charset="-93"/>
              </a:rPr>
              <a:t>Nhận</a:t>
            </a:r>
            <a:r>
              <a:rPr lang="en-US" sz="3200" dirty="0">
                <a:latin typeface="iCiel Cadena" pitchFamily="2" charset="-93"/>
              </a:rPr>
              <a:t> </a:t>
            </a:r>
            <a:r>
              <a:rPr lang="en-US" sz="3200" dirty="0" err="1">
                <a:latin typeface="iCiel Cadena" pitchFamily="2" charset="-93"/>
              </a:rPr>
              <a:t>xét</a:t>
            </a:r>
            <a:r>
              <a:rPr lang="en-US" sz="3200" dirty="0">
                <a:latin typeface="iCiel Cadena" pitchFamily="2" charset="-93"/>
              </a:rPr>
              <a:t> </a:t>
            </a:r>
            <a:r>
              <a:rPr lang="en-US" sz="3200" dirty="0" err="1">
                <a:latin typeface="iCiel Cadena" pitchFamily="2" charset="-93"/>
              </a:rPr>
              <a:t>sản</a:t>
            </a:r>
            <a:r>
              <a:rPr lang="en-US" sz="3200" dirty="0">
                <a:latin typeface="iCiel Cadena" pitchFamily="2" charset="-93"/>
              </a:rPr>
              <a:t> </a:t>
            </a:r>
            <a:r>
              <a:rPr lang="en-US" sz="3200" dirty="0" err="1">
                <a:latin typeface="iCiel Cadena" pitchFamily="2" charset="-93"/>
              </a:rPr>
              <a:t>phẩm</a:t>
            </a:r>
            <a:r>
              <a:rPr lang="en-US" sz="3200" dirty="0">
                <a:latin typeface="iCiel Cadena" pitchFamily="2" charset="-93"/>
              </a:rPr>
              <a:t> </a:t>
            </a:r>
            <a:r>
              <a:rPr lang="en-US" sz="3200" dirty="0" err="1">
                <a:latin typeface="iCiel Cadena" pitchFamily="2" charset="-93"/>
              </a:rPr>
              <a:t>của</a:t>
            </a:r>
            <a:r>
              <a:rPr lang="en-US" sz="3200" dirty="0">
                <a:latin typeface="iCiel Cadena" pitchFamily="2" charset="-93"/>
              </a:rPr>
              <a:t> </a:t>
            </a:r>
            <a:r>
              <a:rPr lang="en-US" sz="3200" dirty="0" err="1">
                <a:latin typeface="iCiel Cadena" pitchFamily="2" charset="-93"/>
              </a:rPr>
              <a:t>bạn</a:t>
            </a:r>
            <a:r>
              <a:rPr lang="en-US" sz="3200" dirty="0">
                <a:latin typeface="iCiel Cadena" pitchFamily="2" charset="-93"/>
              </a:rPr>
              <a:t> / </a:t>
            </a:r>
            <a:r>
              <a:rPr lang="en-US" sz="3200" dirty="0" err="1">
                <a:latin typeface="iCiel Cadena" pitchFamily="2" charset="-93"/>
              </a:rPr>
              <a:t>hoặc</a:t>
            </a:r>
            <a:r>
              <a:rPr lang="en-US" sz="3200" dirty="0">
                <a:latin typeface="iCiel Cadena" pitchFamily="2" charset="-93"/>
              </a:rPr>
              <a:t> </a:t>
            </a:r>
          </a:p>
          <a:p>
            <a:pPr algn="ctr"/>
            <a:r>
              <a:rPr lang="en-US" sz="3200" dirty="0" err="1">
                <a:latin typeface="iCiel Cadena" pitchFamily="2" charset="-93"/>
              </a:rPr>
              <a:t>của</a:t>
            </a:r>
            <a:r>
              <a:rPr lang="en-US" sz="3200" dirty="0">
                <a:latin typeface="iCiel Cadena" pitchFamily="2" charset="-93"/>
              </a:rPr>
              <a:t> </a:t>
            </a:r>
            <a:r>
              <a:rPr lang="en-US" sz="3200" dirty="0" err="1">
                <a:latin typeface="iCiel Cadena" pitchFamily="2" charset="-93"/>
              </a:rPr>
              <a:t>nhóm</a:t>
            </a:r>
            <a:r>
              <a:rPr lang="en-US" sz="3200" dirty="0">
                <a:latin typeface="iCiel Cadena" pitchFamily="2" charset="-93"/>
              </a:rPr>
              <a:t> </a:t>
            </a:r>
            <a:r>
              <a:rPr lang="en-US" sz="3200" dirty="0" err="1">
                <a:latin typeface="iCiel Cadena" pitchFamily="2" charset="-93"/>
              </a:rPr>
              <a:t>bạn</a:t>
            </a:r>
            <a:r>
              <a:rPr lang="en-US" sz="3200" dirty="0">
                <a:latin typeface="iCiel Cadena" pitchFamily="2" charset="-93"/>
              </a:rPr>
              <a:t> </a:t>
            </a:r>
            <a:endParaRPr lang="vi-VN" sz="3200" dirty="0">
              <a:latin typeface="iCiel Cadena" pitchFamily="2" charset="-93"/>
            </a:endParaRPr>
          </a:p>
        </p:txBody>
      </p:sp>
    </p:spTree>
    <p:extLst>
      <p:ext uri="{BB962C8B-B14F-4D97-AF65-F5344CB8AC3E}">
        <p14:creationId xmlns:p14="http://schemas.microsoft.com/office/powerpoint/2010/main" val="340696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-457200"/>
            <a:ext cx="8762999" cy="51105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2" name="Picture 2" descr="E:\GIAO AN\ảnh tài liệu\hhgn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8193"/>
            <a:ext cx="9144000" cy="6956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2057400" y="1085671"/>
            <a:ext cx="5737468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err="1">
                <a:solidFill>
                  <a:schemeClr val="bg2">
                    <a:lumMod val="25000"/>
                  </a:schemeClr>
                </a:solidFill>
                <a:latin typeface="iCiel Cadena" pitchFamily="2" charset="-93"/>
              </a:rPr>
              <a:t>Hãy</a:t>
            </a:r>
            <a:r>
              <a:rPr lang="en-US" sz="3600" dirty="0">
                <a:solidFill>
                  <a:schemeClr val="bg2">
                    <a:lumMod val="25000"/>
                  </a:schemeClr>
                </a:solidFill>
                <a:latin typeface="iCiel Cadena" pitchFamily="2" charset="-93"/>
              </a:rPr>
              <a:t> </a:t>
            </a:r>
            <a:r>
              <a:rPr lang="en-US" sz="3600" dirty="0" err="1">
                <a:solidFill>
                  <a:schemeClr val="bg2">
                    <a:lumMod val="25000"/>
                  </a:schemeClr>
                </a:solidFill>
                <a:latin typeface="iCiel Cadena" pitchFamily="2" charset="-93"/>
              </a:rPr>
              <a:t>biết</a:t>
            </a:r>
            <a:r>
              <a:rPr lang="en-US" sz="3600" dirty="0">
                <a:solidFill>
                  <a:schemeClr val="bg2">
                    <a:lumMod val="25000"/>
                  </a:schemeClr>
                </a:solidFill>
                <a:latin typeface="iCiel Cadena" pitchFamily="2" charset="-93"/>
              </a:rPr>
              <a:t> </a:t>
            </a:r>
            <a:r>
              <a:rPr lang="en-US" sz="3600" dirty="0" err="1">
                <a:solidFill>
                  <a:schemeClr val="bg2">
                    <a:lumMod val="25000"/>
                  </a:schemeClr>
                </a:solidFill>
                <a:latin typeface="iCiel Cadena" pitchFamily="2" charset="-93"/>
              </a:rPr>
              <a:t>yêu</a:t>
            </a:r>
            <a:r>
              <a:rPr lang="en-US" sz="3600" dirty="0">
                <a:solidFill>
                  <a:schemeClr val="bg2">
                    <a:lumMod val="25000"/>
                  </a:schemeClr>
                </a:solidFill>
                <a:latin typeface="iCiel Cadena" pitchFamily="2" charset="-93"/>
              </a:rPr>
              <a:t> </a:t>
            </a:r>
            <a:r>
              <a:rPr lang="en-US" sz="3600" dirty="0" err="1">
                <a:solidFill>
                  <a:schemeClr val="bg2">
                    <a:lumMod val="25000"/>
                  </a:schemeClr>
                </a:solidFill>
                <a:latin typeface="iCiel Cadena" pitchFamily="2" charset="-93"/>
              </a:rPr>
              <a:t>quý</a:t>
            </a:r>
            <a:r>
              <a:rPr lang="en-US" sz="3600" dirty="0">
                <a:solidFill>
                  <a:schemeClr val="bg2">
                    <a:lumMod val="25000"/>
                  </a:schemeClr>
                </a:solidFill>
                <a:latin typeface="iCiel Cadena" pitchFamily="2" charset="-93"/>
              </a:rPr>
              <a:t> </a:t>
            </a:r>
          </a:p>
          <a:p>
            <a:r>
              <a:rPr lang="en-US" sz="3600" dirty="0" err="1">
                <a:solidFill>
                  <a:schemeClr val="bg2">
                    <a:lumMod val="25000"/>
                  </a:schemeClr>
                </a:solidFill>
                <a:latin typeface="iCiel Cadena" pitchFamily="2" charset="-93"/>
              </a:rPr>
              <a:t>và</a:t>
            </a:r>
            <a:r>
              <a:rPr lang="en-US" sz="3600" dirty="0">
                <a:solidFill>
                  <a:schemeClr val="bg2">
                    <a:lumMod val="25000"/>
                  </a:schemeClr>
                </a:solidFill>
                <a:latin typeface="iCiel Cadena" pitchFamily="2" charset="-93"/>
              </a:rPr>
              <a:t> </a:t>
            </a:r>
            <a:r>
              <a:rPr lang="en-US" sz="3600" dirty="0" err="1">
                <a:solidFill>
                  <a:schemeClr val="bg2">
                    <a:lumMod val="25000"/>
                  </a:schemeClr>
                </a:solidFill>
                <a:latin typeface="iCiel Cadena" pitchFamily="2" charset="-93"/>
              </a:rPr>
              <a:t>giữ</a:t>
            </a:r>
            <a:r>
              <a:rPr lang="en-US" sz="3600" dirty="0">
                <a:solidFill>
                  <a:schemeClr val="bg2">
                    <a:lumMod val="25000"/>
                  </a:schemeClr>
                </a:solidFill>
                <a:latin typeface="iCiel Cadena" pitchFamily="2" charset="-93"/>
              </a:rPr>
              <a:t> </a:t>
            </a:r>
            <a:r>
              <a:rPr lang="en-US" sz="3600" dirty="0" err="1">
                <a:solidFill>
                  <a:schemeClr val="bg2">
                    <a:lumMod val="25000"/>
                  </a:schemeClr>
                </a:solidFill>
                <a:latin typeface="iCiel Cadena" pitchFamily="2" charset="-93"/>
              </a:rPr>
              <a:t>gìn</a:t>
            </a:r>
            <a:r>
              <a:rPr lang="en-US" sz="3600" dirty="0">
                <a:solidFill>
                  <a:schemeClr val="bg2">
                    <a:lumMod val="25000"/>
                  </a:schemeClr>
                </a:solidFill>
                <a:latin typeface="iCiel Cadena" pitchFamily="2" charset="-93"/>
              </a:rPr>
              <a:t> </a:t>
            </a:r>
            <a:r>
              <a:rPr lang="en-US" sz="3600" dirty="0" err="1">
                <a:solidFill>
                  <a:schemeClr val="bg2">
                    <a:lumMod val="25000"/>
                  </a:schemeClr>
                </a:solidFill>
                <a:latin typeface="iCiel Cadena" pitchFamily="2" charset="-93"/>
              </a:rPr>
              <a:t>đồ</a:t>
            </a:r>
            <a:r>
              <a:rPr lang="en-US" sz="3600" dirty="0">
                <a:solidFill>
                  <a:schemeClr val="bg2">
                    <a:lumMod val="25000"/>
                  </a:schemeClr>
                </a:solidFill>
                <a:latin typeface="iCiel Cadena" pitchFamily="2" charset="-93"/>
              </a:rPr>
              <a:t> </a:t>
            </a:r>
            <a:r>
              <a:rPr lang="en-US" sz="3600" dirty="0" err="1">
                <a:solidFill>
                  <a:schemeClr val="bg2">
                    <a:lumMod val="25000"/>
                  </a:schemeClr>
                </a:solidFill>
                <a:latin typeface="iCiel Cadena" pitchFamily="2" charset="-93"/>
              </a:rPr>
              <a:t>dùng</a:t>
            </a:r>
            <a:r>
              <a:rPr lang="en-US" sz="3600" dirty="0">
                <a:solidFill>
                  <a:schemeClr val="bg2">
                    <a:lumMod val="25000"/>
                  </a:schemeClr>
                </a:solidFill>
                <a:latin typeface="iCiel Cadena" pitchFamily="2" charset="-93"/>
              </a:rPr>
              <a:t> </a:t>
            </a:r>
            <a:r>
              <a:rPr lang="en-US" sz="3600" dirty="0" err="1">
                <a:solidFill>
                  <a:schemeClr val="bg2">
                    <a:lumMod val="25000"/>
                  </a:schemeClr>
                </a:solidFill>
                <a:latin typeface="iCiel Cadena" pitchFamily="2" charset="-93"/>
              </a:rPr>
              <a:t>học</a:t>
            </a:r>
            <a:r>
              <a:rPr lang="en-US" sz="3600" dirty="0">
                <a:solidFill>
                  <a:schemeClr val="bg2">
                    <a:lumMod val="25000"/>
                  </a:schemeClr>
                </a:solidFill>
                <a:latin typeface="iCiel Cadena" pitchFamily="2" charset="-93"/>
              </a:rPr>
              <a:t> </a:t>
            </a:r>
            <a:r>
              <a:rPr lang="en-US" sz="3600" dirty="0" err="1">
                <a:solidFill>
                  <a:schemeClr val="bg2">
                    <a:lumMod val="25000"/>
                  </a:schemeClr>
                </a:solidFill>
                <a:latin typeface="iCiel Cadena" pitchFamily="2" charset="-93"/>
              </a:rPr>
              <a:t>tập</a:t>
            </a:r>
            <a:r>
              <a:rPr lang="en-US" sz="3600" dirty="0">
                <a:solidFill>
                  <a:schemeClr val="bg2">
                    <a:lumMod val="25000"/>
                  </a:schemeClr>
                </a:solidFill>
                <a:latin typeface="iCiel Cadena" pitchFamily="2" charset="-93"/>
              </a:rPr>
              <a:t> ,</a:t>
            </a:r>
          </a:p>
          <a:p>
            <a:r>
              <a:rPr lang="en-US" sz="3600" dirty="0">
                <a:solidFill>
                  <a:schemeClr val="bg2">
                    <a:lumMod val="25000"/>
                  </a:schemeClr>
                </a:solidFill>
                <a:latin typeface="iCiel Cadena" pitchFamily="2" charset="-93"/>
              </a:rPr>
              <a:t> </a:t>
            </a:r>
            <a:r>
              <a:rPr lang="en-US" sz="3600" dirty="0" err="1">
                <a:solidFill>
                  <a:schemeClr val="bg2">
                    <a:lumMod val="25000"/>
                  </a:schemeClr>
                </a:solidFill>
                <a:latin typeface="iCiel Cadena" pitchFamily="2" charset="-93"/>
              </a:rPr>
              <a:t>và</a:t>
            </a:r>
            <a:r>
              <a:rPr lang="en-US" sz="3600" dirty="0">
                <a:solidFill>
                  <a:schemeClr val="bg2">
                    <a:lumMod val="25000"/>
                  </a:schemeClr>
                </a:solidFill>
                <a:latin typeface="iCiel Cadena" pitchFamily="2" charset="-93"/>
              </a:rPr>
              <a:t> </a:t>
            </a:r>
            <a:r>
              <a:rPr lang="en-US" sz="3600" dirty="0" err="1">
                <a:solidFill>
                  <a:schemeClr val="bg2">
                    <a:lumMod val="25000"/>
                  </a:schemeClr>
                </a:solidFill>
                <a:latin typeface="iCiel Cadena" pitchFamily="2" charset="-93"/>
              </a:rPr>
              <a:t>sản</a:t>
            </a:r>
            <a:r>
              <a:rPr lang="en-US" sz="3600" dirty="0">
                <a:solidFill>
                  <a:schemeClr val="bg2">
                    <a:lumMod val="25000"/>
                  </a:schemeClr>
                </a:solidFill>
                <a:latin typeface="iCiel Cadena" pitchFamily="2" charset="-93"/>
              </a:rPr>
              <a:t> </a:t>
            </a:r>
            <a:r>
              <a:rPr lang="en-US" sz="3600" dirty="0" err="1">
                <a:solidFill>
                  <a:schemeClr val="bg2">
                    <a:lumMod val="25000"/>
                  </a:schemeClr>
                </a:solidFill>
                <a:latin typeface="iCiel Cadena" pitchFamily="2" charset="-93"/>
              </a:rPr>
              <a:t>phẩm</a:t>
            </a:r>
            <a:r>
              <a:rPr lang="en-US" sz="3600" dirty="0">
                <a:solidFill>
                  <a:schemeClr val="bg2">
                    <a:lumMod val="25000"/>
                  </a:schemeClr>
                </a:solidFill>
                <a:latin typeface="iCiel Cadena" pitchFamily="2" charset="-93"/>
              </a:rPr>
              <a:t> </a:t>
            </a:r>
            <a:r>
              <a:rPr lang="en-US" sz="3600" dirty="0" err="1">
                <a:solidFill>
                  <a:schemeClr val="bg2">
                    <a:lumMod val="25000"/>
                  </a:schemeClr>
                </a:solidFill>
                <a:latin typeface="iCiel Cadena" pitchFamily="2" charset="-93"/>
              </a:rPr>
              <a:t>mĩ</a:t>
            </a:r>
            <a:r>
              <a:rPr lang="en-US" sz="3600" dirty="0">
                <a:solidFill>
                  <a:schemeClr val="bg2">
                    <a:lumMod val="25000"/>
                  </a:schemeClr>
                </a:solidFill>
                <a:latin typeface="iCiel Cadena" pitchFamily="2" charset="-93"/>
              </a:rPr>
              <a:t> </a:t>
            </a:r>
            <a:r>
              <a:rPr lang="en-US" sz="3600" dirty="0" err="1">
                <a:solidFill>
                  <a:schemeClr val="bg2">
                    <a:lumMod val="25000"/>
                  </a:schemeClr>
                </a:solidFill>
                <a:latin typeface="iCiel Cadena" pitchFamily="2" charset="-93"/>
              </a:rPr>
              <a:t>thuật</a:t>
            </a:r>
            <a:r>
              <a:rPr lang="en-US" sz="3600" dirty="0">
                <a:solidFill>
                  <a:schemeClr val="bg2">
                    <a:lumMod val="25000"/>
                  </a:schemeClr>
                </a:solidFill>
                <a:latin typeface="iCiel Cadena" pitchFamily="2" charset="-93"/>
              </a:rPr>
              <a:t> </a:t>
            </a:r>
            <a:endParaRPr lang="vi-VN" sz="3600" dirty="0">
              <a:solidFill>
                <a:schemeClr val="bg2">
                  <a:lumMod val="25000"/>
                </a:schemeClr>
              </a:solidFill>
              <a:latin typeface="iCiel Cadena" pitchFamily="2" charset="-93"/>
            </a:endParaRPr>
          </a:p>
        </p:txBody>
      </p:sp>
    </p:spTree>
    <p:extLst>
      <p:ext uri="{BB962C8B-B14F-4D97-AF65-F5344CB8AC3E}">
        <p14:creationId xmlns:p14="http://schemas.microsoft.com/office/powerpoint/2010/main" val="2136605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E:\GIAO AN\SGV lop 2\chan trời sang tạo lớp 1\hình ảnh minh họa\hinh-nen-powerpoint-chu-de-thien-nhien (1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2" y="0"/>
            <a:ext cx="9140588" cy="6855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72554" y="516652"/>
            <a:ext cx="7886663" cy="3140948"/>
          </a:xfrm>
          <a:prstGeom prst="rect">
            <a:avLst/>
          </a:prstGeom>
          <a:noFill/>
        </p:spPr>
        <p:txBody>
          <a:bodyPr wrap="none" rtlCol="0">
            <a:prstTxWarp prst="textWave2">
              <a:avLst/>
            </a:prstTxWarp>
            <a:spAutoFit/>
          </a:bodyPr>
          <a:lstStyle/>
          <a:p>
            <a:r>
              <a:rPr lang="en-US" sz="5400" dirty="0" err="1">
                <a:solidFill>
                  <a:srgbClr val="FFFF00"/>
                </a:solidFill>
                <a:latin typeface="iCiel Soup of Justice" pitchFamily="2" charset="-93"/>
              </a:rPr>
              <a:t>Tổng</a:t>
            </a:r>
            <a:r>
              <a:rPr lang="en-US" sz="5400" dirty="0">
                <a:solidFill>
                  <a:srgbClr val="FFFF00"/>
                </a:solidFill>
                <a:latin typeface="iCiel Soup of Justice" pitchFamily="2" charset="-93"/>
              </a:rPr>
              <a:t> </a:t>
            </a:r>
            <a:r>
              <a:rPr lang="en-US" sz="5400" dirty="0" err="1">
                <a:solidFill>
                  <a:srgbClr val="FFFF00"/>
                </a:solidFill>
                <a:latin typeface="iCiel Soup of Justice" pitchFamily="2" charset="-93"/>
              </a:rPr>
              <a:t>kết</a:t>
            </a:r>
            <a:r>
              <a:rPr lang="en-US" sz="5400" dirty="0">
                <a:solidFill>
                  <a:srgbClr val="FFFF00"/>
                </a:solidFill>
                <a:latin typeface="iCiel Soup of Justice" pitchFamily="2" charset="-93"/>
              </a:rPr>
              <a:t> </a:t>
            </a:r>
            <a:r>
              <a:rPr lang="en-US" sz="5400" dirty="0" err="1">
                <a:solidFill>
                  <a:srgbClr val="FFFF00"/>
                </a:solidFill>
                <a:latin typeface="iCiel Soup of Justice" pitchFamily="2" charset="-93"/>
              </a:rPr>
              <a:t>chủ</a:t>
            </a:r>
            <a:r>
              <a:rPr lang="en-US" sz="5400" dirty="0">
                <a:solidFill>
                  <a:srgbClr val="FFFF00"/>
                </a:solidFill>
                <a:latin typeface="iCiel Soup of Justice" pitchFamily="2" charset="-93"/>
              </a:rPr>
              <a:t> </a:t>
            </a:r>
            <a:r>
              <a:rPr lang="en-US" sz="5400" dirty="0" err="1">
                <a:solidFill>
                  <a:srgbClr val="FFFF00"/>
                </a:solidFill>
                <a:latin typeface="iCiel Soup of Justice" pitchFamily="2" charset="-93"/>
              </a:rPr>
              <a:t>đề</a:t>
            </a:r>
            <a:r>
              <a:rPr lang="en-US" sz="5400" dirty="0">
                <a:solidFill>
                  <a:srgbClr val="FFFF00"/>
                </a:solidFill>
                <a:latin typeface="iCiel Soup of Justice" pitchFamily="2" charset="-93"/>
              </a:rPr>
              <a:t>  </a:t>
            </a:r>
          </a:p>
          <a:p>
            <a:endParaRPr lang="vi-VN" sz="5400" dirty="0">
              <a:solidFill>
                <a:srgbClr val="FFFF00"/>
              </a:solidFill>
              <a:latin typeface="iCiel Soup of Justice" pitchFamily="2" charset="-93"/>
            </a:endParaRPr>
          </a:p>
        </p:txBody>
      </p:sp>
    </p:spTree>
    <p:extLst>
      <p:ext uri="{BB962C8B-B14F-4D97-AF65-F5344CB8AC3E}">
        <p14:creationId xmlns:p14="http://schemas.microsoft.com/office/powerpoint/2010/main" val="1723355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Motion origin="layout" path="M 0 3.77428E-6 L 0 -0.07216 " pathEditMode="relative" rAng="0" ptsTypes="AA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08"/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771" y="0"/>
            <a:ext cx="9144000" cy="6858000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8" name="TextBox 7"/>
          <p:cNvSpPr txBox="1"/>
          <p:nvPr/>
        </p:nvSpPr>
        <p:spPr>
          <a:xfrm>
            <a:off x="-21771" y="2438400"/>
            <a:ext cx="9143999" cy="1754326"/>
          </a:xfrm>
          <a:prstGeom prst="rect">
            <a:avLst/>
          </a:prstGeom>
          <a:solidFill>
            <a:schemeClr val="bg1">
              <a:alpha val="72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iCiel Soup of Justice" pitchFamily="2" charset="-93"/>
              </a:rPr>
              <a:t>          </a:t>
            </a:r>
            <a:r>
              <a:rPr lang="en-US" sz="3600" dirty="0" err="1">
                <a:solidFill>
                  <a:srgbClr val="FF0000"/>
                </a:solidFill>
                <a:latin typeface="iCiel Soup of Justice" pitchFamily="2" charset="-93"/>
              </a:rPr>
              <a:t>Chúc</a:t>
            </a:r>
            <a:r>
              <a:rPr lang="en-US" sz="3600" dirty="0">
                <a:solidFill>
                  <a:srgbClr val="FF0000"/>
                </a:solidFill>
                <a:latin typeface="iCiel Soup of Justice" pitchFamily="2" charset="-93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iCiel Soup of Justice" pitchFamily="2" charset="-93"/>
              </a:rPr>
              <a:t>quý</a:t>
            </a:r>
            <a:r>
              <a:rPr lang="en-US" sz="3600" dirty="0">
                <a:solidFill>
                  <a:srgbClr val="FF0000"/>
                </a:solidFill>
                <a:latin typeface="iCiel Soup of Justice" pitchFamily="2" charset="-93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iCiel Soup of Justice" pitchFamily="2" charset="-93"/>
              </a:rPr>
              <a:t>thầy</a:t>
            </a:r>
            <a:r>
              <a:rPr lang="en-US" sz="3600" dirty="0">
                <a:solidFill>
                  <a:srgbClr val="FF0000"/>
                </a:solidFill>
                <a:latin typeface="iCiel Soup of Justice" pitchFamily="2" charset="-93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iCiel Soup of Justice" pitchFamily="2" charset="-93"/>
              </a:rPr>
              <a:t>cô</a:t>
            </a:r>
            <a:r>
              <a:rPr lang="en-US" sz="3600" dirty="0">
                <a:solidFill>
                  <a:srgbClr val="FF0000"/>
                </a:solidFill>
                <a:latin typeface="iCiel Soup of Justice" pitchFamily="2" charset="-93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iCiel Soup of Justice" pitchFamily="2" charset="-93"/>
              </a:rPr>
              <a:t>và</a:t>
            </a:r>
            <a:r>
              <a:rPr lang="en-US" sz="3600" dirty="0">
                <a:solidFill>
                  <a:srgbClr val="FF0000"/>
                </a:solidFill>
                <a:latin typeface="iCiel Soup of Justice" pitchFamily="2" charset="-93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iCiel Soup of Justice" pitchFamily="2" charset="-93"/>
              </a:rPr>
              <a:t>gia</a:t>
            </a:r>
            <a:r>
              <a:rPr lang="en-US" sz="3600" dirty="0">
                <a:solidFill>
                  <a:srgbClr val="FF0000"/>
                </a:solidFill>
                <a:latin typeface="iCiel Soup of Justice" pitchFamily="2" charset="-93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iCiel Soup of Justice" pitchFamily="2" charset="-93"/>
              </a:rPr>
              <a:t>đình</a:t>
            </a:r>
            <a:endParaRPr lang="en-US" sz="3600" dirty="0">
              <a:solidFill>
                <a:srgbClr val="FF0000"/>
              </a:solidFill>
              <a:latin typeface="iCiel Soup of Justice" pitchFamily="2" charset="-93"/>
            </a:endParaRPr>
          </a:p>
          <a:p>
            <a:r>
              <a:rPr lang="en-US" sz="3600" dirty="0">
                <a:solidFill>
                  <a:srgbClr val="FF0000"/>
                </a:solidFill>
                <a:latin typeface="iCiel Soup of Justice" pitchFamily="2" charset="-93"/>
              </a:rPr>
              <a:t>    </a:t>
            </a:r>
            <a:r>
              <a:rPr lang="en-US" sz="3600" dirty="0" err="1">
                <a:solidFill>
                  <a:srgbClr val="FF0000"/>
                </a:solidFill>
                <a:latin typeface="iCiel Soup of Justice" pitchFamily="2" charset="-93"/>
              </a:rPr>
              <a:t>luôn</a:t>
            </a:r>
            <a:r>
              <a:rPr lang="en-US" sz="3600" dirty="0">
                <a:solidFill>
                  <a:srgbClr val="FF0000"/>
                </a:solidFill>
                <a:latin typeface="iCiel Soup of Justice" pitchFamily="2" charset="-93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iCiel Soup of Justice" pitchFamily="2" charset="-93"/>
              </a:rPr>
              <a:t>mạnh</a:t>
            </a:r>
            <a:r>
              <a:rPr lang="en-US" sz="3600" dirty="0">
                <a:solidFill>
                  <a:srgbClr val="FF0000"/>
                </a:solidFill>
                <a:latin typeface="iCiel Soup of Justice" pitchFamily="2" charset="-93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iCiel Soup of Justice" pitchFamily="2" charset="-93"/>
              </a:rPr>
              <a:t>khỏe</a:t>
            </a:r>
            <a:r>
              <a:rPr lang="en-US" sz="3600" dirty="0">
                <a:solidFill>
                  <a:srgbClr val="FF0000"/>
                </a:solidFill>
                <a:latin typeface="iCiel Soup of Justice" pitchFamily="2" charset="-93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iCiel Soup of Justice" pitchFamily="2" charset="-93"/>
              </a:rPr>
              <a:t>gia</a:t>
            </a:r>
            <a:r>
              <a:rPr lang="en-US" sz="3600" dirty="0">
                <a:solidFill>
                  <a:srgbClr val="FF0000"/>
                </a:solidFill>
                <a:latin typeface="iCiel Soup of Justice" pitchFamily="2" charset="-93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iCiel Soup of Justice" pitchFamily="2" charset="-93"/>
              </a:rPr>
              <a:t>đình</a:t>
            </a:r>
            <a:r>
              <a:rPr lang="en-US" sz="3600" dirty="0">
                <a:solidFill>
                  <a:srgbClr val="FF0000"/>
                </a:solidFill>
                <a:latin typeface="iCiel Soup of Justice" pitchFamily="2" charset="-93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iCiel Soup of Justice" pitchFamily="2" charset="-93"/>
              </a:rPr>
              <a:t>hạnh</a:t>
            </a:r>
            <a:r>
              <a:rPr lang="en-US" sz="3600" dirty="0">
                <a:solidFill>
                  <a:srgbClr val="FF0000"/>
                </a:solidFill>
                <a:latin typeface="iCiel Soup of Justice" pitchFamily="2" charset="-93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iCiel Soup of Justice" pitchFamily="2" charset="-93"/>
              </a:rPr>
              <a:t>phúc</a:t>
            </a:r>
            <a:r>
              <a:rPr lang="en-US" sz="3600" dirty="0">
                <a:solidFill>
                  <a:srgbClr val="FF0000"/>
                </a:solidFill>
                <a:latin typeface="iCiel Soup of Justice" pitchFamily="2" charset="-93"/>
              </a:rPr>
              <a:t> </a:t>
            </a:r>
          </a:p>
          <a:p>
            <a:r>
              <a:rPr lang="en-US" sz="3600" dirty="0">
                <a:solidFill>
                  <a:srgbClr val="FF0000"/>
                </a:solidFill>
                <a:latin typeface="iCiel Soup of Justice" pitchFamily="2" charset="-93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iCiel Soup of Justice" pitchFamily="2" charset="-93"/>
              </a:rPr>
              <a:t>chúc</a:t>
            </a:r>
            <a:r>
              <a:rPr lang="en-US" sz="3600" dirty="0">
                <a:solidFill>
                  <a:srgbClr val="FF0000"/>
                </a:solidFill>
                <a:latin typeface="iCiel Soup of Justice" pitchFamily="2" charset="-93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iCiel Soup of Justice" pitchFamily="2" charset="-93"/>
              </a:rPr>
              <a:t>các</a:t>
            </a:r>
            <a:r>
              <a:rPr lang="en-US" sz="3600" dirty="0">
                <a:solidFill>
                  <a:srgbClr val="FF0000"/>
                </a:solidFill>
                <a:latin typeface="iCiel Soup of Justice" pitchFamily="2" charset="-93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iCiel Soup of Justice" pitchFamily="2" charset="-93"/>
              </a:rPr>
              <a:t>bạn</a:t>
            </a:r>
            <a:r>
              <a:rPr lang="en-US" sz="3600" dirty="0">
                <a:solidFill>
                  <a:srgbClr val="FF0000"/>
                </a:solidFill>
                <a:latin typeface="iCiel Soup of Justice" pitchFamily="2" charset="-93"/>
              </a:rPr>
              <a:t> HS </a:t>
            </a:r>
            <a:r>
              <a:rPr lang="en-US" sz="3600" dirty="0" err="1">
                <a:solidFill>
                  <a:srgbClr val="FF0000"/>
                </a:solidFill>
                <a:latin typeface="iCiel Soup of Justice" pitchFamily="2" charset="-93"/>
              </a:rPr>
              <a:t>chăm</a:t>
            </a:r>
            <a:r>
              <a:rPr lang="en-US" sz="3600" dirty="0">
                <a:solidFill>
                  <a:srgbClr val="FF0000"/>
                </a:solidFill>
                <a:latin typeface="iCiel Soup of Justice" pitchFamily="2" charset="-93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iCiel Soup of Justice" pitchFamily="2" charset="-93"/>
              </a:rPr>
              <a:t>ngoan</a:t>
            </a:r>
            <a:r>
              <a:rPr lang="en-US" sz="3600" dirty="0">
                <a:solidFill>
                  <a:srgbClr val="FF0000"/>
                </a:solidFill>
                <a:latin typeface="iCiel Soup of Justice" pitchFamily="2" charset="-93"/>
              </a:rPr>
              <a:t> </a:t>
            </a:r>
            <a:r>
              <a:rPr lang="en-US" sz="3600" err="1">
                <a:solidFill>
                  <a:srgbClr val="FF0000"/>
                </a:solidFill>
                <a:latin typeface="iCiel Soup of Justice" pitchFamily="2" charset="-93"/>
              </a:rPr>
              <a:t>học</a:t>
            </a:r>
            <a:r>
              <a:rPr lang="en-US" sz="3600">
                <a:solidFill>
                  <a:srgbClr val="FF0000"/>
                </a:solidFill>
                <a:latin typeface="iCiel Soup of Justice" pitchFamily="2" charset="-93"/>
              </a:rPr>
              <a:t> giỏi</a:t>
            </a:r>
            <a:endParaRPr lang="vi-VN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7915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5665</TotalTime>
  <Words>151</Words>
  <Application>Microsoft Office PowerPoint</Application>
  <PresentationFormat>On-screen Show (4:3)</PresentationFormat>
  <Paragraphs>27</Paragraphs>
  <Slides>13</Slides>
  <Notes>0</Notes>
  <HiddenSlides>0</HiddenSlides>
  <MMClips>3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Arial</vt:lpstr>
      <vt:lpstr>Calibri</vt:lpstr>
      <vt:lpstr>iCiel Cadena</vt:lpstr>
      <vt:lpstr>iCiel Pony</vt:lpstr>
      <vt:lpstr>iCiel Soup of Justice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giaoa.link</dc:title>
  <dc:creator/>
  <cp:lastModifiedBy>GV673418 Thùy Chu Phương</cp:lastModifiedBy>
  <cp:revision>554</cp:revision>
  <dcterms:created xsi:type="dcterms:W3CDTF">2020-08-13T08:18:23Z</dcterms:created>
  <dcterms:modified xsi:type="dcterms:W3CDTF">2026-06-07T04:17:24Z</dcterms:modified>
</cp:coreProperties>
</file>