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721" r:id="rId2"/>
    <p:sldMasterId id="2147483740" r:id="rId3"/>
    <p:sldMasterId id="2147483758" r:id="rId4"/>
  </p:sldMasterIdLst>
  <p:notesMasterIdLst>
    <p:notesMasterId r:id="rId53"/>
  </p:notesMasterIdLst>
  <p:sldIdLst>
    <p:sldId id="266" r:id="rId5"/>
    <p:sldId id="260" r:id="rId6"/>
    <p:sldId id="289" r:id="rId7"/>
    <p:sldId id="2689" r:id="rId8"/>
    <p:sldId id="272" r:id="rId9"/>
    <p:sldId id="2688" r:id="rId10"/>
    <p:sldId id="304" r:id="rId11"/>
    <p:sldId id="2658" r:id="rId12"/>
    <p:sldId id="2661" r:id="rId13"/>
    <p:sldId id="267" r:id="rId14"/>
    <p:sldId id="268" r:id="rId15"/>
    <p:sldId id="294" r:id="rId16"/>
    <p:sldId id="2683" r:id="rId17"/>
    <p:sldId id="270" r:id="rId18"/>
    <p:sldId id="295" r:id="rId19"/>
    <p:sldId id="2662" r:id="rId20"/>
    <p:sldId id="2663" r:id="rId21"/>
    <p:sldId id="2664" r:id="rId22"/>
    <p:sldId id="2665" r:id="rId23"/>
    <p:sldId id="2666" r:id="rId24"/>
    <p:sldId id="2690" r:id="rId25"/>
    <p:sldId id="2691" r:id="rId26"/>
    <p:sldId id="2692" r:id="rId27"/>
    <p:sldId id="276" r:id="rId28"/>
    <p:sldId id="318" r:id="rId29"/>
    <p:sldId id="2685" r:id="rId30"/>
    <p:sldId id="2693" r:id="rId31"/>
    <p:sldId id="2694" r:id="rId32"/>
    <p:sldId id="2695" r:id="rId33"/>
    <p:sldId id="2669" r:id="rId34"/>
    <p:sldId id="2670" r:id="rId35"/>
    <p:sldId id="2671" r:id="rId36"/>
    <p:sldId id="2672" r:id="rId37"/>
    <p:sldId id="2673" r:id="rId38"/>
    <p:sldId id="2674" r:id="rId39"/>
    <p:sldId id="265" r:id="rId40"/>
    <p:sldId id="269" r:id="rId41"/>
    <p:sldId id="2696" r:id="rId42"/>
    <p:sldId id="298" r:id="rId43"/>
    <p:sldId id="319" r:id="rId44"/>
    <p:sldId id="320" r:id="rId45"/>
    <p:sldId id="2697" r:id="rId46"/>
    <p:sldId id="286" r:id="rId47"/>
    <p:sldId id="284" r:id="rId48"/>
    <p:sldId id="285" r:id="rId49"/>
    <p:sldId id="287" r:id="rId50"/>
    <p:sldId id="288" r:id="rId51"/>
    <p:sldId id="269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009900"/>
    <a:srgbClr val="79FF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2659" autoAdjust="0"/>
  </p:normalViewPr>
  <p:slideViewPr>
    <p:cSldViewPr snapToGrid="0">
      <p:cViewPr>
        <p:scale>
          <a:sx n="33" d="100"/>
          <a:sy n="33" d="100"/>
        </p:scale>
        <p:origin x="2166"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F58C-A9DE-4D62-9078-07DEA847985C}" type="datetimeFigureOut">
              <a:rPr lang="en-GB" smtClean="0"/>
              <a:t>03/06/2024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5B54F-A85C-4D36-986A-1A587E5CA1F8}" type="slidenum">
              <a:rPr lang="en-GB" smtClean="0"/>
              <a:t>‹#›</a:t>
            </a:fld>
            <a:endParaRPr lang="en-GB"/>
          </a:p>
        </p:txBody>
      </p:sp>
    </p:spTree>
    <p:extLst>
      <p:ext uri="{BB962C8B-B14F-4D97-AF65-F5344CB8AC3E}">
        <p14:creationId xmlns:p14="http://schemas.microsoft.com/office/powerpoint/2010/main" val="40414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766024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820243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BDEF5-8172-4756-95CC-09A27E57EE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203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2A6EB-9F69-4690-847A-BD7D4AC91AE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56940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C8CDE-98D5-D5A2-4BD6-1DDE489CB46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042247-9BBC-87D6-25CE-4BB2CBBD3E9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F9C118-B53E-EDEF-3D7A-431704ACBC5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61BED1C8-55AC-B3B4-2E1C-D97EB71A5E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9B641A-8483-1E97-D1F9-F14FAFC89CA6}"/>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458970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237C-DA9E-F593-F7DA-9E8EC14921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D8B58C-9C6B-7A28-8CBF-347042406F8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E1DF8-8109-0178-7D4A-D921D2535F04}"/>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1893C12E-4FA4-E7D1-D4FA-1897D7D6F1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F6BDD8-AA92-97E5-AD7F-36FB3A2814B0}"/>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961178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935F43-46A4-6BE2-3A6B-5596F42C186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EBB55E-3BB8-F6A1-8E1B-815847E7890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B8DAC-FF33-7EAC-11E2-4C6CB4314331}"/>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8588B41E-C675-D924-B886-A255DFE9EC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43A0F6-803D-4D1D-A4E4-A4685BBB2C2C}"/>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2521029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C8CDE-98D5-D5A2-4BD6-1DDE489CB46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042247-9BBC-87D6-25CE-4BB2CBBD3E9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F9C118-B53E-EDEF-3D7A-431704ACBC5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61BED1C8-55AC-B3B4-2E1C-D97EB71A5E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9B641A-8483-1E97-D1F9-F14FAFC89CA6}"/>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2913268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4" descr="Sunset sky. Cartoon summer sunrise with pink clouds and sunshine, evening  cloudy heaven panorama. Morning vector landscape 21072476 Vector Art at  Vecteezy">
            <a:extLst>
              <a:ext uri="{FF2B5EF4-FFF2-40B4-BE49-F238E27FC236}">
                <a16:creationId xmlns:a16="http://schemas.microsoft.com/office/drawing/2014/main" id="{E90114D4-EC43-1113-C3BF-18088C9765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68188EB-65AD-BDF7-C27E-1AAD16B3AD9A}"/>
              </a:ext>
            </a:extLst>
          </p:cNvPr>
          <p:cNvSpPr/>
          <p:nvPr userDrawn="1"/>
        </p:nvSpPr>
        <p:spPr>
          <a:xfrm>
            <a:off x="0" y="0"/>
            <a:ext cx="12192000" cy="6858000"/>
          </a:xfrm>
          <a:prstGeom prst="rect">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98606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513AE2-BE0C-A1A0-0A10-5DF55F19DC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164214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AFA0C9-6B99-955D-4734-E21E5147F74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44278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AC85E1-3E2C-846E-37E2-DD3746675E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0"/>
            <a:ext cx="12191999" cy="6858000"/>
          </a:xfrm>
          <a:prstGeom prst="rect">
            <a:avLst/>
          </a:prstGeom>
        </p:spPr>
      </p:pic>
    </p:spTree>
    <p:extLst>
      <p:ext uri="{BB962C8B-B14F-4D97-AF65-F5344CB8AC3E}">
        <p14:creationId xmlns:p14="http://schemas.microsoft.com/office/powerpoint/2010/main" val="567604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2" descr="Aesthetic minimal cute pastel pink wallpaper illustration, perfect for  wallpaper, backdrop, postcard, background, banner 10839386 Vector Art at  Vecteezy">
            <a:extLst>
              <a:ext uri="{FF2B5EF4-FFF2-40B4-BE49-F238E27FC236}">
                <a16:creationId xmlns:a16="http://schemas.microsoft.com/office/drawing/2014/main" id="{1165F4FC-E18E-E839-83EF-9C806A553D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904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681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800F07-1480-0140-71B6-8C7A6B959A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4158260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5DDC-9704-3FF1-7819-9D3196410E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A6942D-D0C4-C21E-1FBE-7EA1ABEAF0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E0FF7A-FAD9-D2D2-9E88-74AE189152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B30B08-0BDE-9F5D-18A0-0CFE8C54E83D}"/>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6157C67A-9AB2-B15C-D791-954B73C130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E8BFAF-999B-EA67-C2FE-1991B2284C5A}"/>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356444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4" descr="Sunset sky. Cartoon summer sunrise with pink clouds and sunshine, evening  cloudy heaven panorama. Morning vector landscape 21072476 Vector Art at  Vecteezy">
            <a:extLst>
              <a:ext uri="{FF2B5EF4-FFF2-40B4-BE49-F238E27FC236}">
                <a16:creationId xmlns:a16="http://schemas.microsoft.com/office/drawing/2014/main" id="{E90114D4-EC43-1113-C3BF-18088C9765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68188EB-65AD-BDF7-C27E-1AAD16B3AD9A}"/>
              </a:ext>
            </a:extLst>
          </p:cNvPr>
          <p:cNvSpPr/>
          <p:nvPr userDrawn="1"/>
        </p:nvSpPr>
        <p:spPr>
          <a:xfrm>
            <a:off x="0" y="0"/>
            <a:ext cx="12192000" cy="6858000"/>
          </a:xfrm>
          <a:prstGeom prst="rect">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9481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D0705-A2A5-D24A-DB9E-2A37BA87E8D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9464E2-9B09-14A1-652C-41B9B0EBB1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6857A6-084E-7A82-0C53-55ABEA2C07B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11A03-87C4-1171-2E21-96985B0E03B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B055A031-169D-89D9-3D70-83376374CE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5A8D0AF-80E1-4F45-7CB1-8508DE1E8DE4}"/>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5901573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237C-DA9E-F593-F7DA-9E8EC14921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D8B58C-9C6B-7A28-8CBF-347042406F8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E1DF8-8109-0178-7D4A-D921D2535F04}"/>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1893C12E-4FA4-E7D1-D4FA-1897D7D6F1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F6BDD8-AA92-97E5-AD7F-36FB3A2814B0}"/>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48473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935F43-46A4-6BE2-3A6B-5596F42C186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EBB55E-3BB8-F6A1-8E1B-815847E7890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B8DAC-FF33-7EAC-11E2-4C6CB4314331}"/>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8588B41E-C675-D924-B886-A255DFE9EC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43A0F6-803D-4D1D-A4E4-A4685BBB2C2C}"/>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596606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Big Image Placehol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26836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91977996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37108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3580041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79033146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66319550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30056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513AE2-BE0C-A1A0-0A10-5DF55F19DC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40519276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C8CDE-98D5-D5A2-4BD6-1DDE489CB46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042247-9BBC-87D6-25CE-4BB2CBBD3E9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F9C118-B53E-EDEF-3D7A-431704ACBC5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61BED1C8-55AC-B3B4-2E1C-D97EB71A5E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9B641A-8483-1E97-D1F9-F14FAFC89CA6}"/>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35588748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4" descr="Sunset sky. Cartoon summer sunrise with pink clouds and sunshine, evening  cloudy heaven panorama. Morning vector landscape 21072476 Vector Art at  Vecteezy">
            <a:extLst>
              <a:ext uri="{FF2B5EF4-FFF2-40B4-BE49-F238E27FC236}">
                <a16:creationId xmlns:a16="http://schemas.microsoft.com/office/drawing/2014/main" id="{E90114D4-EC43-1113-C3BF-18088C9765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68188EB-65AD-BDF7-C27E-1AAD16B3AD9A}"/>
              </a:ext>
            </a:extLst>
          </p:cNvPr>
          <p:cNvSpPr/>
          <p:nvPr userDrawn="1"/>
        </p:nvSpPr>
        <p:spPr>
          <a:xfrm>
            <a:off x="0" y="0"/>
            <a:ext cx="12192000" cy="6858000"/>
          </a:xfrm>
          <a:prstGeom prst="rect">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2183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513AE2-BE0C-A1A0-0A10-5DF55F19DC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2463653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AFA0C9-6B99-955D-4734-E21E5147F74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70622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AC85E1-3E2C-846E-37E2-DD3746675E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0"/>
            <a:ext cx="12191999" cy="6858000"/>
          </a:xfrm>
          <a:prstGeom prst="rect">
            <a:avLst/>
          </a:prstGeom>
        </p:spPr>
      </p:pic>
    </p:spTree>
    <p:extLst>
      <p:ext uri="{BB962C8B-B14F-4D97-AF65-F5344CB8AC3E}">
        <p14:creationId xmlns:p14="http://schemas.microsoft.com/office/powerpoint/2010/main" val="42858606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2" descr="Aesthetic minimal cute pastel pink wallpaper illustration, perfect for  wallpaper, backdrop, postcard, background, banner 10839386 Vector Art at  Vecteezy">
            <a:extLst>
              <a:ext uri="{FF2B5EF4-FFF2-40B4-BE49-F238E27FC236}">
                <a16:creationId xmlns:a16="http://schemas.microsoft.com/office/drawing/2014/main" id="{1165F4FC-E18E-E839-83EF-9C806A553D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904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9332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800F07-1480-0140-71B6-8C7A6B959A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4141782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5DDC-9704-3FF1-7819-9D3196410E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A6942D-D0C4-C21E-1FBE-7EA1ABEAF0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E0FF7A-FAD9-D2D2-9E88-74AE189152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B30B08-0BDE-9F5D-18A0-0CFE8C54E83D}"/>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6157C67A-9AB2-B15C-D791-954B73C130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E8BFAF-999B-EA67-C2FE-1991B2284C5A}"/>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8675714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D0705-A2A5-D24A-DB9E-2A37BA87E8D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9464E2-9B09-14A1-652C-41B9B0EBB1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6857A6-084E-7A82-0C53-55ABEA2C07B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11A03-87C4-1171-2E21-96985B0E03B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B055A031-169D-89D9-3D70-83376374CE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5A8D0AF-80E1-4F45-7CB1-8508DE1E8DE4}"/>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1328714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237C-DA9E-F593-F7DA-9E8EC14921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D8B58C-9C6B-7A28-8CBF-347042406F8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E1DF8-8109-0178-7D4A-D921D2535F04}"/>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1893C12E-4FA4-E7D1-D4FA-1897D7D6F1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F6BDD8-AA92-97E5-AD7F-36FB3A2814B0}"/>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414291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AFA0C9-6B99-955D-4734-E21E5147F74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70962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935F43-46A4-6BE2-3A6B-5596F42C186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EBB55E-3BB8-F6A1-8E1B-815847E7890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B8DAC-FF33-7EAC-11E2-4C6CB4314331}"/>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8588B41E-C675-D924-B886-A255DFE9EC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43A0F6-803D-4D1D-A4E4-A4685BBB2C2C}"/>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2821566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0009082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9491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15150607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80145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43222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970236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C8CDE-98D5-D5A2-4BD6-1DDE489CB46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042247-9BBC-87D6-25CE-4BB2CBBD3E9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F9C118-B53E-EDEF-3D7A-431704ACBC5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61BED1C8-55AC-B3B4-2E1C-D97EB71A5E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9B641A-8483-1E97-D1F9-F14FAFC89CA6}"/>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4126604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4" descr="Sunset sky. Cartoon summer sunrise with pink clouds and sunshine, evening  cloudy heaven panorama. Morning vector landscape 21072476 Vector Art at  Vecteezy">
            <a:extLst>
              <a:ext uri="{FF2B5EF4-FFF2-40B4-BE49-F238E27FC236}">
                <a16:creationId xmlns:a16="http://schemas.microsoft.com/office/drawing/2014/main" id="{E90114D4-EC43-1113-C3BF-18088C9765E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E68188EB-65AD-BDF7-C27E-1AAD16B3AD9A}"/>
              </a:ext>
            </a:extLst>
          </p:cNvPr>
          <p:cNvSpPr/>
          <p:nvPr userDrawn="1"/>
        </p:nvSpPr>
        <p:spPr>
          <a:xfrm>
            <a:off x="0" y="0"/>
            <a:ext cx="12192000" cy="6858000"/>
          </a:xfrm>
          <a:prstGeom prst="rect">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52231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513AE2-BE0C-A1A0-0A10-5DF55F19DC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1264797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AC85E1-3E2C-846E-37E2-DD3746675E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0"/>
            <a:ext cx="12191999" cy="6858000"/>
          </a:xfrm>
          <a:prstGeom prst="rect">
            <a:avLst/>
          </a:prstGeom>
        </p:spPr>
      </p:pic>
    </p:spTree>
    <p:extLst>
      <p:ext uri="{BB962C8B-B14F-4D97-AF65-F5344CB8AC3E}">
        <p14:creationId xmlns:p14="http://schemas.microsoft.com/office/powerpoint/2010/main" val="3688921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AFA0C9-6B99-955D-4734-E21E5147F74C}"/>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708291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5AC85E1-3E2C-846E-37E2-DD3746675E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0"/>
            <a:ext cx="12191999" cy="6858000"/>
          </a:xfrm>
          <a:prstGeom prst="rect">
            <a:avLst/>
          </a:prstGeom>
        </p:spPr>
      </p:pic>
    </p:spTree>
    <p:extLst>
      <p:ext uri="{BB962C8B-B14F-4D97-AF65-F5344CB8AC3E}">
        <p14:creationId xmlns:p14="http://schemas.microsoft.com/office/powerpoint/2010/main" val="15021390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2" descr="Aesthetic minimal cute pastel pink wallpaper illustration, perfect for  wallpaper, backdrop, postcard, background, banner 10839386 Vector Art at  Vecteezy">
            <a:extLst>
              <a:ext uri="{FF2B5EF4-FFF2-40B4-BE49-F238E27FC236}">
                <a16:creationId xmlns:a16="http://schemas.microsoft.com/office/drawing/2014/main" id="{1165F4FC-E18E-E839-83EF-9C806A553D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904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308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800F07-1480-0140-71B6-8C7A6B959A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4121160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5DDC-9704-3FF1-7819-9D3196410E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A6942D-D0C4-C21E-1FBE-7EA1ABEAF0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E0FF7A-FAD9-D2D2-9E88-74AE189152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B30B08-0BDE-9F5D-18A0-0CFE8C54E83D}"/>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6157C67A-9AB2-B15C-D791-954B73C130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E8BFAF-999B-EA67-C2FE-1991B2284C5A}"/>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31464035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D0705-A2A5-D24A-DB9E-2A37BA87E8D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9464E2-9B09-14A1-652C-41B9B0EBB1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6857A6-084E-7A82-0C53-55ABEA2C07B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11A03-87C4-1171-2E21-96985B0E03B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B055A031-169D-89D9-3D70-83376374CE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5A8D0AF-80E1-4F45-7CB1-8508DE1E8DE4}"/>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30728257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237C-DA9E-F593-F7DA-9E8EC14921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D8B58C-9C6B-7A28-8CBF-347042406F8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E1DF8-8109-0178-7D4A-D921D2535F04}"/>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1893C12E-4FA4-E7D1-D4FA-1897D7D6F1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F6BDD8-AA92-97E5-AD7F-36FB3A2814B0}"/>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7616495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935F43-46A4-6BE2-3A6B-5596F42C186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EBB55E-3BB8-F6A1-8E1B-815847E7890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B8DAC-FF33-7EAC-11E2-4C6CB4314331}"/>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5" name="Footer Placeholder 4">
            <a:extLst>
              <a:ext uri="{FF2B5EF4-FFF2-40B4-BE49-F238E27FC236}">
                <a16:creationId xmlns:a16="http://schemas.microsoft.com/office/drawing/2014/main" id="{8588B41E-C675-D924-B886-A255DFE9EC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43A0F6-803D-4D1D-A4E4-A4685BBB2C2C}"/>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666096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5148569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23791517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2" descr="Aesthetic minimal cute pastel pink wallpaper illustration, perfect for  wallpaper, backdrop, postcard, background, banner 10839386 Vector Art at  Vecteezy">
            <a:extLst>
              <a:ext uri="{FF2B5EF4-FFF2-40B4-BE49-F238E27FC236}">
                <a16:creationId xmlns:a16="http://schemas.microsoft.com/office/drawing/2014/main" id="{1165F4FC-E18E-E839-83EF-9C806A553D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121904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229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20492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03/06/2024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4482238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57261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800F07-1480-0140-71B6-8C7A6B959A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611004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5DDC-9704-3FF1-7819-9D3196410E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A6942D-D0C4-C21E-1FBE-7EA1ABEAF0B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E0FF7A-FAD9-D2D2-9E88-74AE1891524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B30B08-0BDE-9F5D-18A0-0CFE8C54E83D}"/>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6157C67A-9AB2-B15C-D791-954B73C130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E8BFAF-999B-EA67-C2FE-1991B2284C5A}"/>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13010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D0705-A2A5-D24A-DB9E-2A37BA87E8D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9464E2-9B09-14A1-652C-41B9B0EBB19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6857A6-084E-7A82-0C53-55ABEA2C07B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11A03-87C4-1171-2E21-96985B0E03B0}"/>
              </a:ext>
            </a:extLst>
          </p:cNvPr>
          <p:cNvSpPr>
            <a:spLocks noGrp="1"/>
          </p:cNvSpPr>
          <p:nvPr>
            <p:ph type="dt" sz="half" idx="10"/>
          </p:nvPr>
        </p:nvSpPr>
        <p:spPr>
          <a:xfrm>
            <a:off x="838200" y="6356350"/>
            <a:ext cx="2743200" cy="365125"/>
          </a:xfrm>
          <a:prstGeom prst="rect">
            <a:avLst/>
          </a:prstGeom>
        </p:spPr>
        <p:txBody>
          <a:bodyPr/>
          <a:lstStyle/>
          <a:p>
            <a:fld id="{367EF377-5C65-48B0-B65C-71536C1C7366}" type="datetimeFigureOut">
              <a:rPr lang="en-US" smtClean="0"/>
              <a:t>03/06/2024</a:t>
            </a:fld>
            <a:endParaRPr lang="en-US"/>
          </a:p>
        </p:txBody>
      </p:sp>
      <p:sp>
        <p:nvSpPr>
          <p:cNvPr id="6" name="Footer Placeholder 5">
            <a:extLst>
              <a:ext uri="{FF2B5EF4-FFF2-40B4-BE49-F238E27FC236}">
                <a16:creationId xmlns:a16="http://schemas.microsoft.com/office/drawing/2014/main" id="{B055A031-169D-89D9-3D70-83376374CE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5A8D0AF-80E1-4F45-7CB1-8508DE1E8DE4}"/>
              </a:ext>
            </a:extLst>
          </p:cNvPr>
          <p:cNvSpPr>
            <a:spLocks noGrp="1"/>
          </p:cNvSpPr>
          <p:nvPr>
            <p:ph type="sldNum" sz="quarter" idx="12"/>
          </p:nvPr>
        </p:nvSpPr>
        <p:spPr>
          <a:xfrm>
            <a:off x="8610600" y="6356350"/>
            <a:ext cx="2743200" cy="365125"/>
          </a:xfrm>
          <a:prstGeom prst="rect">
            <a:avLst/>
          </a:prstGeom>
        </p:spPr>
        <p:txBody>
          <a:bodyPr/>
          <a:lstStyle/>
          <a:p>
            <a:fld id="{00C125D0-A79D-4ADA-9F82-2721814CFD9A}" type="slidenum">
              <a:rPr lang="en-US" smtClean="0"/>
              <a:t>‹#›</a:t>
            </a:fld>
            <a:endParaRPr lang="en-US"/>
          </a:p>
        </p:txBody>
      </p:sp>
    </p:spTree>
    <p:extLst>
      <p:ext uri="{BB962C8B-B14F-4D97-AF65-F5344CB8AC3E}">
        <p14:creationId xmlns:p14="http://schemas.microsoft.com/office/powerpoint/2010/main" val="3002213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theme" Target="../theme/theme4.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88B2BDB9-965B-0BDB-F389-D279EE9694D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73051971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931B3054-CF05-9E8A-06EA-3AE87E1C894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16118738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C111834B-65B3-C089-97A5-74C661CB686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60917300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BF44C53E-BC84-9192-118C-32947FA8E7C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889496138"/>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27.png"/><Relationship Id="rId5" Type="http://schemas.microsoft.com/office/2007/relationships/hdphoto" Target="../media/hdphoto6.wdp"/><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9.emf"/><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8.emf"/><Relationship Id="rId5" Type="http://schemas.microsoft.com/office/2007/relationships/hdphoto" Target="../media/hdphoto6.wdp"/><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31.png"/><Relationship Id="rId1" Type="http://schemas.openxmlformats.org/officeDocument/2006/relationships/slideLayout" Target="../slideLayouts/slideLayout36.xml"/><Relationship Id="rId4" Type="http://schemas.openxmlformats.org/officeDocument/2006/relationships/image" Target="../media/image29.emf"/></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6.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3.wdp"/><Relationship Id="rId7" Type="http://schemas.microsoft.com/office/2007/relationships/hdphoto" Target="../media/hdphoto7.wdp"/><Relationship Id="rId2" Type="http://schemas.openxmlformats.org/officeDocument/2006/relationships/image" Target="../media/image13.png"/><Relationship Id="rId1" Type="http://schemas.openxmlformats.org/officeDocument/2006/relationships/slideLayout" Target="../slideLayouts/slideLayout36.xml"/><Relationship Id="rId6" Type="http://schemas.openxmlformats.org/officeDocument/2006/relationships/image" Target="../media/image32.png"/><Relationship Id="rId5" Type="http://schemas.microsoft.com/office/2007/relationships/hdphoto" Target="../media/hdphoto6.wdp"/><Relationship Id="rId4" Type="http://schemas.openxmlformats.org/officeDocument/2006/relationships/image" Target="../media/image26.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36.xml"/><Relationship Id="rId6" Type="http://schemas.openxmlformats.org/officeDocument/2006/relationships/image" Target="../media/image35.emf"/><Relationship Id="rId5" Type="http://schemas.microsoft.com/office/2007/relationships/hdphoto" Target="../media/hdphoto6.wdp"/><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36.xml"/><Relationship Id="rId5" Type="http://schemas.openxmlformats.org/officeDocument/2006/relationships/image" Target="../media/image25.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36.xml"/><Relationship Id="rId4" Type="http://schemas.microsoft.com/office/2007/relationships/hdphoto" Target="../media/hdphoto8.wdp"/></Relationships>
</file>

<file path=ppt/slides/_rels/slide23.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6.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2.png"/><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3.wdp"/><Relationship Id="rId7" Type="http://schemas.openxmlformats.org/officeDocument/2006/relationships/image" Target="../media/image3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3.png"/><Relationship Id="rId5" Type="http://schemas.microsoft.com/office/2007/relationships/hdphoto" Target="../media/hdphoto6.wdp"/><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3.emf"/><Relationship Id="rId5" Type="http://schemas.microsoft.com/office/2007/relationships/hdphoto" Target="../media/hdphoto6.wdp"/><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53.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53.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8.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53.xml"/><Relationship Id="rId4" Type="http://schemas.openxmlformats.org/officeDocument/2006/relationships/image" Target="../media/image48.jpe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png"/><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3" Type="http://schemas.openxmlformats.org/officeDocument/2006/relationships/image" Target="../media/image53.gif"/><Relationship Id="rId7" Type="http://schemas.openxmlformats.org/officeDocument/2006/relationships/image" Target="../media/image56.png"/><Relationship Id="rId2" Type="http://schemas.openxmlformats.org/officeDocument/2006/relationships/image" Target="../media/image52.jp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slide" Target="slide44.xml"/><Relationship Id="rId4" Type="http://schemas.openxmlformats.org/officeDocument/2006/relationships/image" Target="../media/image54.gif"/></Relationships>
</file>

<file path=ppt/slides/_rels/slide44.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54.gif"/><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3.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3.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57.jpg"/><Relationship Id="rId1" Type="http://schemas.openxmlformats.org/officeDocument/2006/relationships/slideLayout" Target="../slideLayouts/slideLayout7.xml"/><Relationship Id="rId5" Type="http://schemas.openxmlformats.org/officeDocument/2006/relationships/image" Target="../media/image54.gif"/><Relationship Id="rId4" Type="http://schemas.openxmlformats.org/officeDocument/2006/relationships/image" Target="../media/image58.pn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8.xm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png"/><Relationship Id="rId11" Type="http://schemas.openxmlformats.org/officeDocument/2006/relationships/image" Target="../media/image12.png"/><Relationship Id="rId5" Type="http://schemas.microsoft.com/office/2007/relationships/hdphoto" Target="../media/hdphoto2.wdp"/><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8.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7CD8166-1E9F-D350-7052-A091973449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074" y="1845424"/>
            <a:ext cx="10807778" cy="6079375"/>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162F60EC-9753-77DC-8B35-EFD9971C5334}"/>
              </a:ext>
            </a:extLst>
          </p:cNvPr>
          <p:cNvPicPr>
            <a:picLocks noChangeAspect="1"/>
          </p:cNvPicPr>
          <p:nvPr/>
        </p:nvPicPr>
        <p:blipFill>
          <a:blip r:embed="rId3"/>
          <a:stretch>
            <a:fillRect/>
          </a:stretch>
        </p:blipFill>
        <p:spPr>
          <a:xfrm>
            <a:off x="637148" y="775628"/>
            <a:ext cx="11554852" cy="1688732"/>
          </a:xfrm>
          <a:prstGeom prst="rect">
            <a:avLst/>
          </a:prstGeom>
        </p:spPr>
      </p:pic>
    </p:spTree>
    <p:extLst>
      <p:ext uri="{BB962C8B-B14F-4D97-AF65-F5344CB8AC3E}">
        <p14:creationId xmlns:p14="http://schemas.microsoft.com/office/powerpoint/2010/main" val="1716857738"/>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B7568-C2D2-F5A4-ABDE-3432C8CF1566}"/>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882421" y="1195634"/>
            <a:ext cx="10450370" cy="5355068"/>
          </a:xfrm>
          <a:prstGeom prst="rect">
            <a:avLst/>
          </a:prstGeom>
        </p:spPr>
      </p:pic>
      <p:grpSp>
        <p:nvGrpSpPr>
          <p:cNvPr id="7" name="Group 6">
            <a:extLst>
              <a:ext uri="{FF2B5EF4-FFF2-40B4-BE49-F238E27FC236}">
                <a16:creationId xmlns:a16="http://schemas.microsoft.com/office/drawing/2014/main" id="{28D58754-A244-28FF-7A9A-407D9BF759AF}"/>
              </a:ext>
            </a:extLst>
          </p:cNvPr>
          <p:cNvGrpSpPr/>
          <p:nvPr/>
        </p:nvGrpSpPr>
        <p:grpSpPr>
          <a:xfrm>
            <a:off x="3328619" y="74363"/>
            <a:ext cx="5534765" cy="1880905"/>
            <a:chOff x="2897796" y="93756"/>
            <a:chExt cx="6196137" cy="1880905"/>
          </a:xfrm>
        </p:grpSpPr>
        <p:pic>
          <p:nvPicPr>
            <p:cNvPr id="8" name="Picture 7">
              <a:extLst>
                <a:ext uri="{FF2B5EF4-FFF2-40B4-BE49-F238E27FC236}">
                  <a16:creationId xmlns:a16="http://schemas.microsoft.com/office/drawing/2014/main" id="{2CE1892D-18AC-20EE-AE69-6D74E6E02DB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897796" y="93756"/>
              <a:ext cx="6196137" cy="1786333"/>
            </a:xfrm>
            <a:prstGeom prst="rect">
              <a:avLst/>
            </a:prstGeom>
          </p:spPr>
        </p:pic>
        <p:sp>
          <p:nvSpPr>
            <p:cNvPr id="9" name="TextBox 8">
              <a:extLst>
                <a:ext uri="{FF2B5EF4-FFF2-40B4-BE49-F238E27FC236}">
                  <a16:creationId xmlns:a16="http://schemas.microsoft.com/office/drawing/2014/main" id="{55C56E8B-378C-2DED-04FB-383BC8EAC988}"/>
                </a:ext>
              </a:extLst>
            </p:cNvPr>
            <p:cNvSpPr txBox="1"/>
            <p:nvPr/>
          </p:nvSpPr>
          <p:spPr>
            <a:xfrm>
              <a:off x="4506912" y="958998"/>
              <a:ext cx="305801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CHUẨN BỊ</a:t>
              </a:r>
              <a:endParaRPr kumimoji="0" lang="en-US"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p:txBody>
        </p:sp>
      </p:grpSp>
      <p:sp>
        <p:nvSpPr>
          <p:cNvPr id="10" name="Rectangle 9">
            <a:extLst>
              <a:ext uri="{FF2B5EF4-FFF2-40B4-BE49-F238E27FC236}">
                <a16:creationId xmlns:a16="http://schemas.microsoft.com/office/drawing/2014/main" id="{8EC814F9-5B83-3A24-D974-9444EC0F4737}"/>
              </a:ext>
            </a:extLst>
          </p:cNvPr>
          <p:cNvSpPr/>
          <p:nvPr/>
        </p:nvSpPr>
        <p:spPr>
          <a:xfrm>
            <a:off x="1569021" y="1955268"/>
            <a:ext cx="9053958" cy="1446550"/>
          </a:xfrm>
          <a:prstGeom prst="rect">
            <a:avLst/>
          </a:prstGeom>
          <a:noFill/>
        </p:spPr>
        <p:txBody>
          <a:bodyPr wrap="square" lIns="91440" tIns="45720" rIns="91440" bIns="45720">
            <a:spAutoFit/>
          </a:bodyPr>
          <a:lstStyle/>
          <a:p>
            <a:pPr lvl="0"/>
            <a:r>
              <a:rPr lang="vi-VN" sz="4400">
                <a:ln w="0">
                  <a:solidFill>
                    <a:prstClr val="black"/>
                  </a:solidFill>
                </a:ln>
                <a:solidFill>
                  <a:prstClr val="black"/>
                </a:solidFill>
              </a:rPr>
              <a:t>Muối tinh, đường, tiêu bột;</a:t>
            </a:r>
            <a:r>
              <a:rPr lang="en-US" sz="4400">
                <a:ln w="0">
                  <a:solidFill>
                    <a:prstClr val="black"/>
                  </a:solidFill>
                </a:ln>
                <a:solidFill>
                  <a:prstClr val="black"/>
                </a:solidFill>
              </a:rPr>
              <a:t> </a:t>
            </a:r>
            <a:r>
              <a:rPr lang="vi-VN" sz="4400">
                <a:ln w="0">
                  <a:solidFill>
                    <a:prstClr val="black"/>
                  </a:solidFill>
                </a:ln>
                <a:solidFill>
                  <a:prstClr val="black"/>
                </a:solidFill>
              </a:rPr>
              <a:t>một thìa nhỏ; một đĩa sâu lòng (hình 1).</a:t>
            </a:r>
          </a:p>
        </p:txBody>
      </p:sp>
      <p:pic>
        <p:nvPicPr>
          <p:cNvPr id="5" name="Picture 4">
            <a:extLst>
              <a:ext uri="{FF2B5EF4-FFF2-40B4-BE49-F238E27FC236}">
                <a16:creationId xmlns:a16="http://schemas.microsoft.com/office/drawing/2014/main" id="{4F64A2B5-BCD4-91D3-CFF5-3B7611ADAED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3569" y="3496390"/>
            <a:ext cx="3929382" cy="2282887"/>
          </a:xfrm>
          <a:prstGeom prst="rect">
            <a:avLst/>
          </a:prstGeom>
        </p:spPr>
      </p:pic>
    </p:spTree>
    <p:extLst>
      <p:ext uri="{BB962C8B-B14F-4D97-AF65-F5344CB8AC3E}">
        <p14:creationId xmlns:p14="http://schemas.microsoft.com/office/powerpoint/2010/main" val="3715408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80">
                                          <p:stCondLst>
                                            <p:cond delay="0"/>
                                          </p:stCondLst>
                                        </p:cTn>
                                        <p:tgtEl>
                                          <p:spTgt spid="10">
                                            <p:txEl>
                                              <p:pRg st="0" end="0"/>
                                            </p:txEl>
                                          </p:spTgt>
                                        </p:tgtEl>
                                      </p:cBhvr>
                                    </p:animEffect>
                                    <p:anim calcmode="lin" valueType="num">
                                      <p:cBhvr>
                                        <p:cTn id="8"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0" end="0"/>
                                            </p:txEl>
                                          </p:spTgt>
                                        </p:tgtEl>
                                      </p:cBhvr>
                                      <p:to x="100000" y="60000"/>
                                    </p:animScale>
                                    <p:animScale>
                                      <p:cBhvr>
                                        <p:cTn id="14" dur="166" decel="50000">
                                          <p:stCondLst>
                                            <p:cond delay="676"/>
                                          </p:stCondLst>
                                        </p:cTn>
                                        <p:tgtEl>
                                          <p:spTgt spid="10">
                                            <p:txEl>
                                              <p:pRg st="0" end="0"/>
                                            </p:txEl>
                                          </p:spTgt>
                                        </p:tgtEl>
                                      </p:cBhvr>
                                      <p:to x="100000" y="100000"/>
                                    </p:animScale>
                                    <p:animScale>
                                      <p:cBhvr>
                                        <p:cTn id="15" dur="26">
                                          <p:stCondLst>
                                            <p:cond delay="1312"/>
                                          </p:stCondLst>
                                        </p:cTn>
                                        <p:tgtEl>
                                          <p:spTgt spid="10">
                                            <p:txEl>
                                              <p:pRg st="0" end="0"/>
                                            </p:txEl>
                                          </p:spTgt>
                                        </p:tgtEl>
                                      </p:cBhvr>
                                      <p:to x="100000" y="80000"/>
                                    </p:animScale>
                                    <p:animScale>
                                      <p:cBhvr>
                                        <p:cTn id="16" dur="166" decel="50000">
                                          <p:stCondLst>
                                            <p:cond delay="1338"/>
                                          </p:stCondLst>
                                        </p:cTn>
                                        <p:tgtEl>
                                          <p:spTgt spid="10">
                                            <p:txEl>
                                              <p:pRg st="0" end="0"/>
                                            </p:txEl>
                                          </p:spTgt>
                                        </p:tgtEl>
                                      </p:cBhvr>
                                      <p:to x="100000" y="100000"/>
                                    </p:animScale>
                                    <p:animScale>
                                      <p:cBhvr>
                                        <p:cTn id="17" dur="26">
                                          <p:stCondLst>
                                            <p:cond delay="1642"/>
                                          </p:stCondLst>
                                        </p:cTn>
                                        <p:tgtEl>
                                          <p:spTgt spid="10">
                                            <p:txEl>
                                              <p:pRg st="0" end="0"/>
                                            </p:txEl>
                                          </p:spTgt>
                                        </p:tgtEl>
                                      </p:cBhvr>
                                      <p:to x="100000" y="90000"/>
                                    </p:animScale>
                                    <p:animScale>
                                      <p:cBhvr>
                                        <p:cTn id="18" dur="166" decel="50000">
                                          <p:stCondLst>
                                            <p:cond delay="1668"/>
                                          </p:stCondLst>
                                        </p:cTn>
                                        <p:tgtEl>
                                          <p:spTgt spid="10">
                                            <p:txEl>
                                              <p:pRg st="0" end="0"/>
                                            </p:txEl>
                                          </p:spTgt>
                                        </p:tgtEl>
                                      </p:cBhvr>
                                      <p:to x="100000" y="100000"/>
                                    </p:animScale>
                                    <p:animScale>
                                      <p:cBhvr>
                                        <p:cTn id="19" dur="26">
                                          <p:stCondLst>
                                            <p:cond delay="1808"/>
                                          </p:stCondLst>
                                        </p:cTn>
                                        <p:tgtEl>
                                          <p:spTgt spid="10">
                                            <p:txEl>
                                              <p:pRg st="0" end="0"/>
                                            </p:txEl>
                                          </p:spTgt>
                                        </p:tgtEl>
                                      </p:cBhvr>
                                      <p:to x="100000" y="95000"/>
                                    </p:animScale>
                                    <p:animScale>
                                      <p:cBhvr>
                                        <p:cTn id="20" dur="166" decel="50000">
                                          <p:stCondLst>
                                            <p:cond delay="1834"/>
                                          </p:stCondLst>
                                        </p:cTn>
                                        <p:tgtEl>
                                          <p:spTgt spid="10">
                                            <p:txEl>
                                              <p:pRg st="0" end="0"/>
                                            </p:txEl>
                                          </p:spTgt>
                                        </p:tgtEl>
                                      </p:cBhvr>
                                      <p:to x="100000" y="100000"/>
                                    </p:animScale>
                                  </p:childTnLst>
                                </p:cTn>
                              </p:par>
                              <p:par>
                                <p:cTn id="21" presetID="16" presetClass="entr" presetSubtype="2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B7568-C2D2-F5A4-ABDE-3432C8CF1566}"/>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329785" y="1195634"/>
            <a:ext cx="11632366" cy="5025900"/>
          </a:xfrm>
          <a:prstGeom prst="rect">
            <a:avLst/>
          </a:prstGeom>
        </p:spPr>
      </p:pic>
      <p:grpSp>
        <p:nvGrpSpPr>
          <p:cNvPr id="7" name="Group 6">
            <a:extLst>
              <a:ext uri="{FF2B5EF4-FFF2-40B4-BE49-F238E27FC236}">
                <a16:creationId xmlns:a16="http://schemas.microsoft.com/office/drawing/2014/main" id="{28D58754-A244-28FF-7A9A-407D9BF759AF}"/>
              </a:ext>
            </a:extLst>
          </p:cNvPr>
          <p:cNvGrpSpPr/>
          <p:nvPr/>
        </p:nvGrpSpPr>
        <p:grpSpPr>
          <a:xfrm>
            <a:off x="3328619" y="74363"/>
            <a:ext cx="5534765" cy="1786333"/>
            <a:chOff x="2897796" y="93756"/>
            <a:chExt cx="6196137" cy="1786333"/>
          </a:xfrm>
        </p:grpSpPr>
        <p:pic>
          <p:nvPicPr>
            <p:cNvPr id="8" name="Picture 7">
              <a:extLst>
                <a:ext uri="{FF2B5EF4-FFF2-40B4-BE49-F238E27FC236}">
                  <a16:creationId xmlns:a16="http://schemas.microsoft.com/office/drawing/2014/main" id="{2CE1892D-18AC-20EE-AE69-6D74E6E02DB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897796" y="93756"/>
              <a:ext cx="6196137" cy="1786333"/>
            </a:xfrm>
            <a:prstGeom prst="rect">
              <a:avLst/>
            </a:prstGeom>
          </p:spPr>
        </p:pic>
        <p:sp>
          <p:nvSpPr>
            <p:cNvPr id="9" name="TextBox 8">
              <a:extLst>
                <a:ext uri="{FF2B5EF4-FFF2-40B4-BE49-F238E27FC236}">
                  <a16:creationId xmlns:a16="http://schemas.microsoft.com/office/drawing/2014/main" id="{55C56E8B-378C-2DED-04FB-383BC8EAC988}"/>
                </a:ext>
              </a:extLst>
            </p:cNvPr>
            <p:cNvSpPr txBox="1"/>
            <p:nvPr/>
          </p:nvSpPr>
          <p:spPr>
            <a:xfrm>
              <a:off x="4258315" y="864426"/>
              <a:ext cx="372454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THỰC HIỆN</a:t>
              </a:r>
              <a:endParaRPr kumimoji="0" lang="en-US"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p:txBody>
        </p:sp>
      </p:grpSp>
      <p:sp>
        <p:nvSpPr>
          <p:cNvPr id="10" name="Rectangle 9">
            <a:extLst>
              <a:ext uri="{FF2B5EF4-FFF2-40B4-BE49-F238E27FC236}">
                <a16:creationId xmlns:a16="http://schemas.microsoft.com/office/drawing/2014/main" id="{8EC814F9-5B83-3A24-D974-9444EC0F4737}"/>
              </a:ext>
            </a:extLst>
          </p:cNvPr>
          <p:cNvSpPr/>
          <p:nvPr/>
        </p:nvSpPr>
        <p:spPr>
          <a:xfrm>
            <a:off x="4407108" y="1934298"/>
            <a:ext cx="7145567" cy="3046988"/>
          </a:xfrm>
          <a:prstGeom prst="rect">
            <a:avLst/>
          </a:prstGeom>
          <a:noFill/>
        </p:spPr>
        <p:txBody>
          <a:bodyPr wrap="square" lIns="91440" tIns="45720" rIns="91440" bIns="45720">
            <a:spAutoFit/>
          </a:bodyPr>
          <a:lstStyle/>
          <a:p>
            <a:pPr algn="just"/>
            <a:r>
              <a:rPr lang="vi-VN" sz="3200">
                <a:solidFill>
                  <a:sysClr val="windowText" lastClr="000000"/>
                </a:solidFill>
                <a:latin typeface="Times New Roman" panose="02020603050405020304" pitchFamily="18" charset="0"/>
                <a:cs typeface="Times New Roman" panose="02020603050405020304" pitchFamily="18" charset="0"/>
              </a:rPr>
              <a:t>■ Dùng thìa lấy riêng từng chất cho vào đĩa</a:t>
            </a:r>
            <a:r>
              <a:rPr lang="en-US" sz="3200">
                <a:solidFill>
                  <a:sysClr val="windowText" lastClr="000000"/>
                </a:solidFill>
                <a:latin typeface="Times New Roman" panose="02020603050405020304" pitchFamily="18" charset="0"/>
                <a:cs typeface="Times New Roman" panose="02020603050405020304" pitchFamily="18" charset="0"/>
              </a:rPr>
              <a:t> </a:t>
            </a:r>
            <a:r>
              <a:rPr lang="vi-VN" sz="3200">
                <a:solidFill>
                  <a:sysClr val="windowText" lastClr="000000"/>
                </a:solidFill>
                <a:latin typeface="Times New Roman" panose="02020603050405020304" pitchFamily="18" charset="0"/>
                <a:cs typeface="Times New Roman" panose="02020603050405020304" pitchFamily="18" charset="0"/>
              </a:rPr>
              <a:t>(hình 2).</a:t>
            </a:r>
          </a:p>
          <a:p>
            <a:pPr algn="just"/>
            <a:r>
              <a:rPr lang="vi-VN" sz="3200">
                <a:solidFill>
                  <a:sysClr val="windowText" lastClr="000000"/>
                </a:solidFill>
                <a:latin typeface="Times New Roman" panose="02020603050405020304" pitchFamily="18" charset="0"/>
                <a:cs typeface="Times New Roman" panose="02020603050405020304" pitchFamily="18" charset="0"/>
              </a:rPr>
              <a:t>■ Trộn đều các chất thu được hỗn hợp gia vị</a:t>
            </a:r>
            <a:r>
              <a:rPr lang="en-US" sz="3200">
                <a:solidFill>
                  <a:sysClr val="windowText" lastClr="000000"/>
                </a:solidFill>
                <a:latin typeface="Times New Roman" panose="02020603050405020304" pitchFamily="18" charset="0"/>
                <a:cs typeface="Times New Roman" panose="02020603050405020304" pitchFamily="18" charset="0"/>
              </a:rPr>
              <a:t> </a:t>
            </a:r>
            <a:r>
              <a:rPr lang="vi-VN" sz="3200">
                <a:solidFill>
                  <a:sysClr val="windowText" lastClr="000000"/>
                </a:solidFill>
                <a:latin typeface="Times New Roman" panose="02020603050405020304" pitchFamily="18" charset="0"/>
                <a:cs typeface="Times New Roman" panose="02020603050405020304" pitchFamily="18" charset="0"/>
              </a:rPr>
              <a:t>(hình 3). (Mỗi chất trong hỗn hợp còn được</a:t>
            </a:r>
            <a:r>
              <a:rPr lang="en-US" sz="3200">
                <a:solidFill>
                  <a:sysClr val="windowText" lastClr="000000"/>
                </a:solidFill>
                <a:latin typeface="Times New Roman" panose="02020603050405020304" pitchFamily="18" charset="0"/>
                <a:cs typeface="Times New Roman" panose="02020603050405020304" pitchFamily="18" charset="0"/>
              </a:rPr>
              <a:t> </a:t>
            </a:r>
            <a:r>
              <a:rPr lang="vi-VN" sz="3200">
                <a:solidFill>
                  <a:sysClr val="windowText" lastClr="000000"/>
                </a:solidFill>
                <a:latin typeface="Times New Roman" panose="02020603050405020304" pitchFamily="18" charset="0"/>
                <a:cs typeface="Times New Roman" panose="02020603050405020304" pitchFamily="18" charset="0"/>
              </a:rPr>
              <a:t>gọi là một thành phần.)</a:t>
            </a:r>
          </a:p>
          <a:p>
            <a:pPr algn="just"/>
            <a:r>
              <a:rPr lang="vi-VN" sz="3200">
                <a:solidFill>
                  <a:sysClr val="windowText" lastClr="000000"/>
                </a:solidFill>
                <a:latin typeface="Times New Roman" panose="02020603050405020304" pitchFamily="18" charset="0"/>
                <a:cs typeface="Times New Roman" panose="02020603050405020304" pitchFamily="18" charset="0"/>
              </a:rPr>
              <a:t>■ Nếm hỗn hợp gia vị vừa được tạo thành.</a:t>
            </a:r>
            <a:endParaRPr lang="vi-VN" sz="3200">
              <a:ln w="28575">
                <a:solidFill>
                  <a:prstClr val="black"/>
                </a:solidFill>
              </a:ln>
              <a:solidFill>
                <a:sysClr val="windowText" lastClr="000000"/>
              </a:solidFill>
            </a:endParaRPr>
          </a:p>
        </p:txBody>
      </p:sp>
      <p:pic>
        <p:nvPicPr>
          <p:cNvPr id="4" name="Picture 3">
            <a:extLst>
              <a:ext uri="{FF2B5EF4-FFF2-40B4-BE49-F238E27FC236}">
                <a16:creationId xmlns:a16="http://schemas.microsoft.com/office/drawing/2014/main" id="{C5981F4A-9FA5-0FB9-44D7-1425C97AEEF1}"/>
              </a:ext>
            </a:extLst>
          </p:cNvPr>
          <p:cNvPicPr>
            <a:picLocks noChangeAspect="1"/>
          </p:cNvPicPr>
          <p:nvPr/>
        </p:nvPicPr>
        <p:blipFill>
          <a:blip r:embed="rId6"/>
          <a:stretch>
            <a:fillRect/>
          </a:stretch>
        </p:blipFill>
        <p:spPr>
          <a:xfrm>
            <a:off x="793811" y="1985282"/>
            <a:ext cx="3613297" cy="1806210"/>
          </a:xfrm>
          <a:prstGeom prst="rect">
            <a:avLst/>
          </a:prstGeom>
        </p:spPr>
      </p:pic>
      <p:pic>
        <p:nvPicPr>
          <p:cNvPr id="11" name="Picture 10">
            <a:extLst>
              <a:ext uri="{FF2B5EF4-FFF2-40B4-BE49-F238E27FC236}">
                <a16:creationId xmlns:a16="http://schemas.microsoft.com/office/drawing/2014/main" id="{8A6C2186-0EBA-9721-481D-8EFFD55080A3}"/>
              </a:ext>
            </a:extLst>
          </p:cNvPr>
          <p:cNvPicPr>
            <a:picLocks noChangeAspect="1"/>
          </p:cNvPicPr>
          <p:nvPr/>
        </p:nvPicPr>
        <p:blipFill>
          <a:blip r:embed="rId7"/>
          <a:stretch>
            <a:fillRect/>
          </a:stretch>
        </p:blipFill>
        <p:spPr>
          <a:xfrm>
            <a:off x="707641" y="3985743"/>
            <a:ext cx="3708893" cy="1676623"/>
          </a:xfrm>
          <a:prstGeom prst="rect">
            <a:avLst/>
          </a:prstGeom>
        </p:spPr>
      </p:pic>
    </p:spTree>
    <p:extLst>
      <p:ext uri="{BB962C8B-B14F-4D97-AF65-F5344CB8AC3E}">
        <p14:creationId xmlns:p14="http://schemas.microsoft.com/office/powerpoint/2010/main" val="3405765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animEffect transition="in" filter="barn(inVertical)">
                                      <p:cBhvr>
                                        <p:cTn id="16" dur="500"/>
                                        <p:tgtEl>
                                          <p:spTgt spid="10">
                                            <p:txEl>
                                              <p:pRg st="1" end="1"/>
                                            </p:txEl>
                                          </p:spTgt>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Effect transition="in" filter="barn(inVertical)">
                                      <p:cBhvr>
                                        <p:cTn id="25"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CF6568E-83B5-F1D6-E9AA-0EE4A7AC5BE2}"/>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169653" y="1273382"/>
            <a:ext cx="10606882"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Thảo luận: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Hỗn hợp gia vị trên có những chất nào</a:t>
            </a:r>
            <a:r>
              <a:rPr kumimoji="0" lang="en-US"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và có vị gì? </a:t>
            </a:r>
            <a:endParaRPr kumimoji="0" lang="en-US"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So sánh vị của hỗn hợp đó</a:t>
            </a:r>
            <a:r>
              <a:rPr kumimoji="0" lang="en-US"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với</a:t>
            </a:r>
            <a:r>
              <a:rPr kumimoji="0" lang="en-US"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3600" b="0" i="0"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vị của từng chất ban đầu.</a:t>
            </a:r>
          </a:p>
        </p:txBody>
      </p:sp>
      <p:pic>
        <p:nvPicPr>
          <p:cNvPr id="8" name="Picture 7">
            <a:extLst>
              <a:ext uri="{FF2B5EF4-FFF2-40B4-BE49-F238E27FC236}">
                <a16:creationId xmlns:a16="http://schemas.microsoft.com/office/drawing/2014/main" id="{CDCEE52E-EB8D-DB2F-53D9-C712AD0A46B0}"/>
              </a:ext>
            </a:extLst>
          </p:cNvPr>
          <p:cNvPicPr>
            <a:picLocks noChangeAspect="1"/>
          </p:cNvPicPr>
          <p:nvPr/>
        </p:nvPicPr>
        <p:blipFill>
          <a:blip r:embed="rId2"/>
          <a:stretch>
            <a:fillRect/>
          </a:stretch>
        </p:blipFill>
        <p:spPr>
          <a:xfrm>
            <a:off x="1169653" y="3498528"/>
            <a:ext cx="4266920" cy="2132942"/>
          </a:xfrm>
          <a:prstGeom prst="rect">
            <a:avLst/>
          </a:prstGeom>
        </p:spPr>
      </p:pic>
      <p:pic>
        <p:nvPicPr>
          <p:cNvPr id="9" name="Picture 8">
            <a:extLst>
              <a:ext uri="{FF2B5EF4-FFF2-40B4-BE49-F238E27FC236}">
                <a16:creationId xmlns:a16="http://schemas.microsoft.com/office/drawing/2014/main" id="{720A0BE3-D7E2-782D-83D1-4C04AD0EA182}"/>
              </a:ext>
            </a:extLst>
          </p:cNvPr>
          <p:cNvPicPr>
            <a:picLocks noChangeAspect="1"/>
          </p:cNvPicPr>
          <p:nvPr/>
        </p:nvPicPr>
        <p:blipFill>
          <a:blip r:embed="rId3"/>
          <a:stretch>
            <a:fillRect/>
          </a:stretch>
        </p:blipFill>
        <p:spPr>
          <a:xfrm>
            <a:off x="6793130" y="3604704"/>
            <a:ext cx="4379809" cy="1979914"/>
          </a:xfrm>
          <a:prstGeom prst="rect">
            <a:avLst/>
          </a:prstGeom>
        </p:spPr>
      </p:pic>
    </p:spTree>
    <p:extLst>
      <p:ext uri="{BB962C8B-B14F-4D97-AF65-F5344CB8AC3E}">
        <p14:creationId xmlns:p14="http://schemas.microsoft.com/office/powerpoint/2010/main" val="1609256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LIP 1_HỖN HỢP">
            <a:hlinkClick r:id="" action="ppaction://media"/>
            <a:extLst>
              <a:ext uri="{FF2B5EF4-FFF2-40B4-BE49-F238E27FC236}">
                <a16:creationId xmlns:a16="http://schemas.microsoft.com/office/drawing/2014/main" id="{43924616-F32C-BB83-F852-6AE677056F1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15908" b="16563"/>
          <a:stretch/>
        </p:blipFill>
        <p:spPr>
          <a:xfrm>
            <a:off x="1147823" y="486459"/>
            <a:ext cx="9953741" cy="5882810"/>
          </a:xfrm>
          <a:prstGeom prst="rect">
            <a:avLst/>
          </a:prstGeom>
        </p:spPr>
      </p:pic>
    </p:spTree>
    <p:extLst>
      <p:ext uri="{BB962C8B-B14F-4D97-AF65-F5344CB8AC3E}">
        <p14:creationId xmlns:p14="http://schemas.microsoft.com/office/powerpoint/2010/main" val="918901776"/>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1620140" y="2454437"/>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7070786" y="2438233"/>
            <a:ext cx="2560320" cy="4135120"/>
          </a:xfrm>
          <a:prstGeom prst="rect">
            <a:avLst/>
          </a:prstGeom>
          <a:effectLst>
            <a:outerShdw blurRad="63500" sx="102000" sy="102000" algn="ctr" rotWithShape="0">
              <a:prstClr val="black">
                <a:alpha val="40000"/>
              </a:prstClr>
            </a:outerShdw>
          </a:effectLst>
        </p:spPr>
      </p:pic>
      <p:grpSp>
        <p:nvGrpSpPr>
          <p:cNvPr id="16" name="Group 15">
            <a:extLst>
              <a:ext uri="{FF2B5EF4-FFF2-40B4-BE49-F238E27FC236}">
                <a16:creationId xmlns:a16="http://schemas.microsoft.com/office/drawing/2014/main" id="{7561F34F-F15C-2C57-E799-A2EF851E266D}"/>
              </a:ext>
            </a:extLst>
          </p:cNvPr>
          <p:cNvGrpSpPr/>
          <p:nvPr/>
        </p:nvGrpSpPr>
        <p:grpSpPr>
          <a:xfrm>
            <a:off x="2599820" y="891362"/>
            <a:ext cx="5925687" cy="1563075"/>
            <a:chOff x="4231998" y="1007832"/>
            <a:chExt cx="6100548" cy="1837612"/>
          </a:xfrm>
        </p:grpSpPr>
        <p:pic>
          <p:nvPicPr>
            <p:cNvPr id="17" name="Picture 16" descr="Shape, rectangle&#10;&#10;Description automatically generated">
              <a:extLst>
                <a:ext uri="{FF2B5EF4-FFF2-40B4-BE49-F238E27FC236}">
                  <a16:creationId xmlns:a16="http://schemas.microsoft.com/office/drawing/2014/main" id="{DF1543B6-DC9B-C017-E0AB-19F0FE1863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0692" y="1007832"/>
              <a:ext cx="4915580" cy="1837612"/>
            </a:xfrm>
            <a:prstGeom prst="rect">
              <a:avLst/>
            </a:prstGeom>
          </p:spPr>
        </p:pic>
        <p:sp>
          <p:nvSpPr>
            <p:cNvPr id="18" name="TextBox 17">
              <a:extLst>
                <a:ext uri="{FF2B5EF4-FFF2-40B4-BE49-F238E27FC236}">
                  <a16:creationId xmlns:a16="http://schemas.microsoft.com/office/drawing/2014/main" id="{170BCE00-ACFE-3C57-F5FB-9913F2961C0E}"/>
                </a:ext>
              </a:extLst>
            </p:cNvPr>
            <p:cNvSpPr txBox="1"/>
            <p:nvPr/>
          </p:nvSpPr>
          <p:spPr>
            <a:xfrm>
              <a:off x="4231998" y="1320086"/>
              <a:ext cx="6100548" cy="11940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CHIA SẺ</a:t>
              </a:r>
              <a:endParaRPr kumimoji="0" lang="en-US" sz="6000" b="0" i="0" u="none" strike="noStrike" kern="1200" cap="none" spc="0" normalizeH="0" baseline="0" noProof="0" dirty="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endParaRPr>
            </a:p>
          </p:txBody>
        </p:sp>
      </p:grpSp>
    </p:spTree>
    <p:extLst>
      <p:ext uri="{BB962C8B-B14F-4D97-AF65-F5344CB8AC3E}">
        <p14:creationId xmlns:p14="http://schemas.microsoft.com/office/powerpoint/2010/main" val="22319929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7849593-F1B9-8D1C-1C11-A59B9E6D9212}"/>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60CC3BB-0E6E-1F16-9A0F-ECD32E4C53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7263" y="639606"/>
            <a:ext cx="2695768" cy="1566184"/>
          </a:xfrm>
          <a:prstGeom prst="rect">
            <a:avLst/>
          </a:prstGeom>
        </p:spPr>
      </p:pic>
      <p:sp>
        <p:nvSpPr>
          <p:cNvPr id="6" name="Rectangle 5">
            <a:extLst>
              <a:ext uri="{FF2B5EF4-FFF2-40B4-BE49-F238E27FC236}">
                <a16:creationId xmlns:a16="http://schemas.microsoft.com/office/drawing/2014/main" id="{7AB829A3-FBB4-897E-1C25-72516829928D}"/>
              </a:ext>
            </a:extLst>
          </p:cNvPr>
          <p:cNvSpPr/>
          <p:nvPr/>
        </p:nvSpPr>
        <p:spPr>
          <a:xfrm>
            <a:off x="1007263" y="2286399"/>
            <a:ext cx="10606882" cy="1938992"/>
          </a:xfrm>
          <a:prstGeom prst="rect">
            <a:avLst/>
          </a:prstGeom>
        </p:spPr>
        <p:txBody>
          <a:bodyPr wrap="square">
            <a:spAutoFit/>
          </a:bodyPr>
          <a:lstStyle/>
          <a:p>
            <a:pPr lvl="0" algn="just">
              <a:defRPr/>
            </a:pPr>
            <a:r>
              <a:rPr lang="vi-VN" sz="4000">
                <a:latin typeface="Times New Roman" panose="02020603050405020304" pitchFamily="18" charset="0"/>
                <a:cs typeface="Times New Roman" panose="02020603050405020304" pitchFamily="18" charset="0"/>
              </a:rPr>
              <a:t>Ở thí nghiệm 1a, hỗn hợp gia vị có những chất nào và có vị gì? So sánh vị của hỗn hợp đó với vị của từng chất ban đầu.</a:t>
            </a:r>
            <a:endParaRPr kumimoji="0" lang="vi-VN" sz="4000" b="0" i="0" strike="noStrike" kern="1200" cap="none" spc="0" normalizeH="0" baseline="0" noProof="0">
              <a:ln>
                <a:noFill/>
              </a:ln>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231FEC4A-B333-65B7-74CD-D0C7523BE345}"/>
              </a:ext>
            </a:extLst>
          </p:cNvPr>
          <p:cNvPicPr>
            <a:picLocks noChangeAspect="1"/>
          </p:cNvPicPr>
          <p:nvPr/>
        </p:nvPicPr>
        <p:blipFill>
          <a:blip r:embed="rId3"/>
          <a:stretch>
            <a:fillRect/>
          </a:stretch>
        </p:blipFill>
        <p:spPr>
          <a:xfrm>
            <a:off x="4134151" y="621698"/>
            <a:ext cx="2927339" cy="1463314"/>
          </a:xfrm>
          <a:prstGeom prst="rect">
            <a:avLst/>
          </a:prstGeom>
        </p:spPr>
      </p:pic>
      <p:pic>
        <p:nvPicPr>
          <p:cNvPr id="3" name="Picture 2">
            <a:extLst>
              <a:ext uri="{FF2B5EF4-FFF2-40B4-BE49-F238E27FC236}">
                <a16:creationId xmlns:a16="http://schemas.microsoft.com/office/drawing/2014/main" id="{214CEF30-F636-494F-7831-AA0CDFD6DC6E}"/>
              </a:ext>
            </a:extLst>
          </p:cNvPr>
          <p:cNvPicPr>
            <a:picLocks noChangeAspect="1"/>
          </p:cNvPicPr>
          <p:nvPr/>
        </p:nvPicPr>
        <p:blipFill>
          <a:blip r:embed="rId4"/>
          <a:stretch>
            <a:fillRect/>
          </a:stretch>
        </p:blipFill>
        <p:spPr>
          <a:xfrm>
            <a:off x="7819664" y="682281"/>
            <a:ext cx="3004786" cy="1358328"/>
          </a:xfrm>
          <a:prstGeom prst="rect">
            <a:avLst/>
          </a:prstGeom>
        </p:spPr>
      </p:pic>
      <p:sp>
        <p:nvSpPr>
          <p:cNvPr id="7" name="Rectangle 6">
            <a:extLst>
              <a:ext uri="{FF2B5EF4-FFF2-40B4-BE49-F238E27FC236}">
                <a16:creationId xmlns:a16="http://schemas.microsoft.com/office/drawing/2014/main" id="{F69ACD1E-1DDA-9824-3D41-CC87EB0C7C0C}"/>
              </a:ext>
            </a:extLst>
          </p:cNvPr>
          <p:cNvSpPr/>
          <p:nvPr/>
        </p:nvSpPr>
        <p:spPr>
          <a:xfrm>
            <a:off x="1007263" y="4123549"/>
            <a:ext cx="10606882" cy="2554545"/>
          </a:xfrm>
          <a:prstGeom prst="rect">
            <a:avLst/>
          </a:prstGeom>
        </p:spPr>
        <p:txBody>
          <a:bodyPr wrap="square">
            <a:spAutoFit/>
          </a:bodyPr>
          <a:lstStyle/>
          <a:p>
            <a:pPr lvl="0" algn="just">
              <a:defRPr/>
            </a:pPr>
            <a:r>
              <a:rPr lang="vi-VN" sz="4000">
                <a:solidFill>
                  <a:srgbClr val="FF0000"/>
                </a:solidFill>
                <a:latin typeface="Times New Roman" panose="02020603050405020304" pitchFamily="18" charset="0"/>
                <a:cs typeface="Times New Roman" panose="02020603050405020304" pitchFamily="18" charset="0"/>
              </a:rPr>
              <a:t>Hỗn hợp gia vị có những chất: muối, đường và tiêu bột. Hỗn hợp có vị mặn của muối, ngọt của đường và cay của tiêu bột. Vị của hỗn hợp không thay đổi với vị của từng chất ban đầu.</a:t>
            </a:r>
            <a:endParaRPr kumimoji="0" lang="vi-VN" sz="4000" b="0" i="0" strike="noStrike" kern="1200" cap="none" spc="0" normalizeH="0" baseline="0" noProof="0">
              <a:ln>
                <a:noFill/>
              </a:ln>
              <a:solidFill>
                <a:srgbClr val="00B05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0489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3AF1626-947F-E145-59A1-8261343F8ACC}"/>
              </a:ext>
            </a:extLst>
          </p:cNvPr>
          <p:cNvGrpSpPr/>
          <p:nvPr/>
        </p:nvGrpSpPr>
        <p:grpSpPr>
          <a:xfrm>
            <a:off x="1928193" y="2098542"/>
            <a:ext cx="7226878" cy="2285811"/>
            <a:chOff x="1928193" y="2098542"/>
            <a:chExt cx="7226878" cy="2285811"/>
          </a:xfrm>
        </p:grpSpPr>
        <p:pic>
          <p:nvPicPr>
            <p:cNvPr id="6" name="Picture 5">
              <a:extLst>
                <a:ext uri="{FF2B5EF4-FFF2-40B4-BE49-F238E27FC236}">
                  <a16:creationId xmlns:a16="http://schemas.microsoft.com/office/drawing/2014/main" id="{CB52EE19-B3B8-A2FC-BCB9-5A4CAD4C478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rot="277403">
              <a:off x="1928193" y="2098542"/>
              <a:ext cx="7226878" cy="2285811"/>
            </a:xfrm>
            <a:prstGeom prst="rect">
              <a:avLst/>
            </a:prstGeom>
          </p:spPr>
        </p:pic>
        <p:sp>
          <p:nvSpPr>
            <p:cNvPr id="10" name="Rectangle 9">
              <a:extLst>
                <a:ext uri="{FF2B5EF4-FFF2-40B4-BE49-F238E27FC236}">
                  <a16:creationId xmlns:a16="http://schemas.microsoft.com/office/drawing/2014/main" id="{8EC814F9-5B83-3A24-D974-9444EC0F4737}"/>
                </a:ext>
              </a:extLst>
            </p:cNvPr>
            <p:cNvSpPr/>
            <p:nvPr/>
          </p:nvSpPr>
          <p:spPr>
            <a:xfrm>
              <a:off x="2180988" y="2595116"/>
              <a:ext cx="6353420"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w="19050">
                    <a:solidFill>
                      <a:prstClr val="black"/>
                    </a:solidFill>
                  </a:ln>
                  <a:solidFill>
                    <a:prstClr val="black"/>
                  </a:solidFill>
                  <a:effectLst/>
                  <a:uLnTx/>
                  <a:uFillTx/>
                  <a:latin typeface="Arial" panose="020B0604020202020204" pitchFamily="34" charset="0"/>
                  <a:ea typeface="+mn-ea"/>
                  <a:cs typeface="+mn-cs"/>
                </a:rPr>
                <a:t>Tạo hỗn hợp nước – cát</a:t>
              </a:r>
            </a:p>
          </p:txBody>
        </p:sp>
      </p:grpSp>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grpSp>
        <p:nvGrpSpPr>
          <p:cNvPr id="16" name="Group 15">
            <a:extLst>
              <a:ext uri="{FF2B5EF4-FFF2-40B4-BE49-F238E27FC236}">
                <a16:creationId xmlns:a16="http://schemas.microsoft.com/office/drawing/2014/main" id="{7561F34F-F15C-2C57-E799-A2EF851E266D}"/>
              </a:ext>
            </a:extLst>
          </p:cNvPr>
          <p:cNvGrpSpPr/>
          <p:nvPr/>
        </p:nvGrpSpPr>
        <p:grpSpPr>
          <a:xfrm>
            <a:off x="3133156" y="247921"/>
            <a:ext cx="5925687" cy="1563075"/>
            <a:chOff x="4231998" y="1007832"/>
            <a:chExt cx="6100548" cy="1837612"/>
          </a:xfrm>
        </p:grpSpPr>
        <p:pic>
          <p:nvPicPr>
            <p:cNvPr id="17" name="Picture 16" descr="Shape, rectangle&#10;&#10;Description automatically generated">
              <a:extLst>
                <a:ext uri="{FF2B5EF4-FFF2-40B4-BE49-F238E27FC236}">
                  <a16:creationId xmlns:a16="http://schemas.microsoft.com/office/drawing/2014/main" id="{DF1543B6-DC9B-C017-E0AB-19F0FE1863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1998" y="1007832"/>
              <a:ext cx="6100547" cy="1837612"/>
            </a:xfrm>
            <a:prstGeom prst="rect">
              <a:avLst/>
            </a:prstGeom>
          </p:spPr>
        </p:pic>
        <p:sp>
          <p:nvSpPr>
            <p:cNvPr id="18" name="TextBox 17">
              <a:extLst>
                <a:ext uri="{FF2B5EF4-FFF2-40B4-BE49-F238E27FC236}">
                  <a16:creationId xmlns:a16="http://schemas.microsoft.com/office/drawing/2014/main" id="{170BCE00-ACFE-3C57-F5FB-9913F2961C0E}"/>
                </a:ext>
              </a:extLst>
            </p:cNvPr>
            <p:cNvSpPr txBox="1"/>
            <p:nvPr/>
          </p:nvSpPr>
          <p:spPr>
            <a:xfrm>
              <a:off x="4231998" y="1320086"/>
              <a:ext cx="6100548" cy="11940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Thí nghiệm 1</a:t>
              </a:r>
              <a:r>
                <a:rPr kumimoji="0" lang="en-US"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B</a:t>
              </a:r>
              <a:r>
                <a:rPr kumimoji="0" lang="vi-VN"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a:t>
              </a:r>
              <a:endParaRPr kumimoji="0" lang="en-US" sz="6000" b="0" i="0" u="none" strike="noStrike" kern="1200" cap="none" spc="0" normalizeH="0" baseline="0" noProof="0" dirty="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endParaRPr>
            </a:p>
          </p:txBody>
        </p:sp>
      </p:grpSp>
    </p:spTree>
    <p:extLst>
      <p:ext uri="{BB962C8B-B14F-4D97-AF65-F5344CB8AC3E}">
        <p14:creationId xmlns:p14="http://schemas.microsoft.com/office/powerpoint/2010/main" val="2709023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B7568-C2D2-F5A4-ABDE-3432C8CF1566}"/>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882421" y="1195634"/>
            <a:ext cx="10450370" cy="5355068"/>
          </a:xfrm>
          <a:prstGeom prst="rect">
            <a:avLst/>
          </a:prstGeom>
        </p:spPr>
      </p:pic>
      <p:grpSp>
        <p:nvGrpSpPr>
          <p:cNvPr id="7" name="Group 6">
            <a:extLst>
              <a:ext uri="{FF2B5EF4-FFF2-40B4-BE49-F238E27FC236}">
                <a16:creationId xmlns:a16="http://schemas.microsoft.com/office/drawing/2014/main" id="{28D58754-A244-28FF-7A9A-407D9BF759AF}"/>
              </a:ext>
            </a:extLst>
          </p:cNvPr>
          <p:cNvGrpSpPr/>
          <p:nvPr/>
        </p:nvGrpSpPr>
        <p:grpSpPr>
          <a:xfrm>
            <a:off x="3328619" y="74363"/>
            <a:ext cx="5534765" cy="1880905"/>
            <a:chOff x="2897796" y="93756"/>
            <a:chExt cx="6196137" cy="1880905"/>
          </a:xfrm>
        </p:grpSpPr>
        <p:pic>
          <p:nvPicPr>
            <p:cNvPr id="8" name="Picture 7">
              <a:extLst>
                <a:ext uri="{FF2B5EF4-FFF2-40B4-BE49-F238E27FC236}">
                  <a16:creationId xmlns:a16="http://schemas.microsoft.com/office/drawing/2014/main" id="{2CE1892D-18AC-20EE-AE69-6D74E6E02DB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897796" y="93756"/>
              <a:ext cx="6196137" cy="1786333"/>
            </a:xfrm>
            <a:prstGeom prst="rect">
              <a:avLst/>
            </a:prstGeom>
          </p:spPr>
        </p:pic>
        <p:sp>
          <p:nvSpPr>
            <p:cNvPr id="9" name="TextBox 8">
              <a:extLst>
                <a:ext uri="{FF2B5EF4-FFF2-40B4-BE49-F238E27FC236}">
                  <a16:creationId xmlns:a16="http://schemas.microsoft.com/office/drawing/2014/main" id="{55C56E8B-378C-2DED-04FB-383BC8EAC988}"/>
                </a:ext>
              </a:extLst>
            </p:cNvPr>
            <p:cNvSpPr txBox="1"/>
            <p:nvPr/>
          </p:nvSpPr>
          <p:spPr>
            <a:xfrm>
              <a:off x="4506912" y="958998"/>
              <a:ext cx="305801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CHUẨN BỊ</a:t>
              </a:r>
              <a:endParaRPr kumimoji="0" lang="en-US"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p:txBody>
        </p:sp>
      </p:grpSp>
      <p:sp>
        <p:nvSpPr>
          <p:cNvPr id="10" name="Rectangle 9">
            <a:extLst>
              <a:ext uri="{FF2B5EF4-FFF2-40B4-BE49-F238E27FC236}">
                <a16:creationId xmlns:a16="http://schemas.microsoft.com/office/drawing/2014/main" id="{8EC814F9-5B83-3A24-D974-9444EC0F4737}"/>
              </a:ext>
            </a:extLst>
          </p:cNvPr>
          <p:cNvSpPr/>
          <p:nvPr/>
        </p:nvSpPr>
        <p:spPr>
          <a:xfrm>
            <a:off x="1569021" y="1955268"/>
            <a:ext cx="9053958" cy="2123658"/>
          </a:xfrm>
          <a:prstGeom prst="rect">
            <a:avLst/>
          </a:prstGeom>
          <a:noFill/>
        </p:spPr>
        <p:txBody>
          <a:bodyPr wrap="square" lIns="91440" tIns="45720" rIns="91440" bIns="45720">
            <a:spAutoFit/>
          </a:bodyPr>
          <a:lstStyle/>
          <a:p>
            <a:pPr lvl="0"/>
            <a:r>
              <a:rPr lang="vi-VN" sz="4400">
                <a:ln w="0">
                  <a:solidFill>
                    <a:prstClr val="black"/>
                  </a:solidFill>
                </a:ln>
                <a:solidFill>
                  <a:prstClr val="black"/>
                </a:solidFill>
              </a:rPr>
              <a:t>■ Cát sạch.</a:t>
            </a:r>
          </a:p>
          <a:p>
            <a:pPr lvl="0"/>
            <a:r>
              <a:rPr lang="vi-VN" sz="4400">
                <a:ln w="0">
                  <a:solidFill>
                    <a:prstClr val="black"/>
                  </a:solidFill>
                </a:ln>
                <a:solidFill>
                  <a:prstClr val="black"/>
                </a:solidFill>
              </a:rPr>
              <a:t>■ Thìa nhỏ.</a:t>
            </a:r>
          </a:p>
          <a:p>
            <a:pPr lvl="0"/>
            <a:r>
              <a:rPr lang="vi-VN" sz="4400">
                <a:ln w="0">
                  <a:solidFill>
                    <a:prstClr val="black"/>
                  </a:solidFill>
                </a:ln>
                <a:solidFill>
                  <a:prstClr val="black"/>
                </a:solidFill>
              </a:rPr>
              <a:t>■ Nửa cốc nước.</a:t>
            </a:r>
            <a:endParaRPr kumimoji="0" lang="vi-VN" sz="4400" b="0" i="0" u="none" strike="noStrike" kern="1200" cap="none" spc="0" normalizeH="0" baseline="0" noProof="0">
              <a:ln w="0">
                <a:solidFill>
                  <a:prstClr val="black"/>
                </a:solidFill>
              </a:ln>
              <a:solidFill>
                <a:prstClr val="black"/>
              </a:solidFill>
              <a:effectLst/>
              <a:uLnTx/>
              <a:uFillTx/>
              <a:latin typeface="Arial" panose="020B0604020202020204" pitchFamily="34" charset="0"/>
              <a:ea typeface="+mn-ea"/>
              <a:cs typeface="+mn-cs"/>
            </a:endParaRPr>
          </a:p>
        </p:txBody>
      </p:sp>
      <p:pic>
        <p:nvPicPr>
          <p:cNvPr id="1026" name="Picture 2" descr="Động Cát Bộ Sưu Tập Đống - Cát PNG png tải về - Miễn phí trong suốt Cát png  Tải về.">
            <a:extLst>
              <a:ext uri="{FF2B5EF4-FFF2-40B4-BE49-F238E27FC236}">
                <a16:creationId xmlns:a16="http://schemas.microsoft.com/office/drawing/2014/main" id="{A5E5AB86-A1B4-62BD-DF72-D2D8F5F6FE1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624020" y="1659655"/>
            <a:ext cx="3295650" cy="1390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Tập Tin Png Mockup Cốc Nước PNG , Nước, Thủy Tinh, Kim Loại PNG  trong suốt và Vector để tải xuống miễn phí">
            <a:extLst>
              <a:ext uri="{FF2B5EF4-FFF2-40B4-BE49-F238E27FC236}">
                <a16:creationId xmlns:a16="http://schemas.microsoft.com/office/drawing/2014/main" id="{9920CF54-9F09-CA05-9DC0-449445FF2DA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99321" y="4078926"/>
            <a:ext cx="2123658" cy="21236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Thìa Bạc PNG, Vector, PSD, và biểu tượng để tải về miễn phí |  pngtree">
            <a:extLst>
              <a:ext uri="{FF2B5EF4-FFF2-40B4-BE49-F238E27FC236}">
                <a16:creationId xmlns:a16="http://schemas.microsoft.com/office/drawing/2014/main" id="{AFBB7FF8-4182-2182-25A3-B3382E35238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70321" y="2725938"/>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1238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80">
                                          <p:stCondLst>
                                            <p:cond delay="0"/>
                                          </p:stCondLst>
                                        </p:cTn>
                                        <p:tgtEl>
                                          <p:spTgt spid="10">
                                            <p:txEl>
                                              <p:pRg st="0" end="0"/>
                                            </p:txEl>
                                          </p:spTgt>
                                        </p:tgtEl>
                                      </p:cBhvr>
                                    </p:animEffect>
                                    <p:anim calcmode="lin" valueType="num">
                                      <p:cBhvr>
                                        <p:cTn id="8"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0" end="0"/>
                                            </p:txEl>
                                          </p:spTgt>
                                        </p:tgtEl>
                                      </p:cBhvr>
                                      <p:to x="100000" y="60000"/>
                                    </p:animScale>
                                    <p:animScale>
                                      <p:cBhvr>
                                        <p:cTn id="14" dur="166" decel="50000">
                                          <p:stCondLst>
                                            <p:cond delay="676"/>
                                          </p:stCondLst>
                                        </p:cTn>
                                        <p:tgtEl>
                                          <p:spTgt spid="10">
                                            <p:txEl>
                                              <p:pRg st="0" end="0"/>
                                            </p:txEl>
                                          </p:spTgt>
                                        </p:tgtEl>
                                      </p:cBhvr>
                                      <p:to x="100000" y="100000"/>
                                    </p:animScale>
                                    <p:animScale>
                                      <p:cBhvr>
                                        <p:cTn id="15" dur="26">
                                          <p:stCondLst>
                                            <p:cond delay="1312"/>
                                          </p:stCondLst>
                                        </p:cTn>
                                        <p:tgtEl>
                                          <p:spTgt spid="10">
                                            <p:txEl>
                                              <p:pRg st="0" end="0"/>
                                            </p:txEl>
                                          </p:spTgt>
                                        </p:tgtEl>
                                      </p:cBhvr>
                                      <p:to x="100000" y="80000"/>
                                    </p:animScale>
                                    <p:animScale>
                                      <p:cBhvr>
                                        <p:cTn id="16" dur="166" decel="50000">
                                          <p:stCondLst>
                                            <p:cond delay="1338"/>
                                          </p:stCondLst>
                                        </p:cTn>
                                        <p:tgtEl>
                                          <p:spTgt spid="10">
                                            <p:txEl>
                                              <p:pRg st="0" end="0"/>
                                            </p:txEl>
                                          </p:spTgt>
                                        </p:tgtEl>
                                      </p:cBhvr>
                                      <p:to x="100000" y="100000"/>
                                    </p:animScale>
                                    <p:animScale>
                                      <p:cBhvr>
                                        <p:cTn id="17" dur="26">
                                          <p:stCondLst>
                                            <p:cond delay="1642"/>
                                          </p:stCondLst>
                                        </p:cTn>
                                        <p:tgtEl>
                                          <p:spTgt spid="10">
                                            <p:txEl>
                                              <p:pRg st="0" end="0"/>
                                            </p:txEl>
                                          </p:spTgt>
                                        </p:tgtEl>
                                      </p:cBhvr>
                                      <p:to x="100000" y="90000"/>
                                    </p:animScale>
                                    <p:animScale>
                                      <p:cBhvr>
                                        <p:cTn id="18" dur="166" decel="50000">
                                          <p:stCondLst>
                                            <p:cond delay="1668"/>
                                          </p:stCondLst>
                                        </p:cTn>
                                        <p:tgtEl>
                                          <p:spTgt spid="10">
                                            <p:txEl>
                                              <p:pRg st="0" end="0"/>
                                            </p:txEl>
                                          </p:spTgt>
                                        </p:tgtEl>
                                      </p:cBhvr>
                                      <p:to x="100000" y="100000"/>
                                    </p:animScale>
                                    <p:animScale>
                                      <p:cBhvr>
                                        <p:cTn id="19" dur="26">
                                          <p:stCondLst>
                                            <p:cond delay="1808"/>
                                          </p:stCondLst>
                                        </p:cTn>
                                        <p:tgtEl>
                                          <p:spTgt spid="10">
                                            <p:txEl>
                                              <p:pRg st="0" end="0"/>
                                            </p:txEl>
                                          </p:spTgt>
                                        </p:tgtEl>
                                      </p:cBhvr>
                                      <p:to x="100000" y="95000"/>
                                    </p:animScale>
                                    <p:animScale>
                                      <p:cBhvr>
                                        <p:cTn id="20" dur="166" decel="50000">
                                          <p:stCondLst>
                                            <p:cond delay="1834"/>
                                          </p:stCondLst>
                                        </p:cTn>
                                        <p:tgtEl>
                                          <p:spTgt spid="10">
                                            <p:txEl>
                                              <p:pRg st="0" end="0"/>
                                            </p:txEl>
                                          </p:spTgt>
                                        </p:tgtEl>
                                      </p:cBhvr>
                                      <p:to x="100000" y="100000"/>
                                    </p:animScale>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wipe(down)">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Effect transition="in" filter="wipe(down)">
                                      <p:cBhvr>
                                        <p:cTn id="29" dur="580">
                                          <p:stCondLst>
                                            <p:cond delay="0"/>
                                          </p:stCondLst>
                                        </p:cTn>
                                        <p:tgtEl>
                                          <p:spTgt spid="10">
                                            <p:txEl>
                                              <p:pRg st="1" end="1"/>
                                            </p:txEl>
                                          </p:spTgt>
                                        </p:tgtEl>
                                      </p:cBhvr>
                                    </p:animEffect>
                                    <p:anim calcmode="lin" valueType="num">
                                      <p:cBhvr>
                                        <p:cTn id="30" dur="1822" tmFilter="0,0; 0.14,0.36; 0.43,0.73; 0.71,0.91; 1.0,1.0">
                                          <p:stCondLst>
                                            <p:cond delay="0"/>
                                          </p:stCondLst>
                                        </p:cTn>
                                        <p:tgtEl>
                                          <p:spTgt spid="10">
                                            <p:txEl>
                                              <p:pRg st="1" end="1"/>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0">
                                            <p:txEl>
                                              <p:pRg st="1" end="1"/>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0">
                                            <p:txEl>
                                              <p:pRg st="1" end="1"/>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0">
                                            <p:txEl>
                                              <p:pRg st="1" end="1"/>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0">
                                            <p:txEl>
                                              <p:pRg st="1" end="1"/>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10">
                                            <p:txEl>
                                              <p:pRg st="1" end="1"/>
                                            </p:txEl>
                                          </p:spTgt>
                                        </p:tgtEl>
                                      </p:cBhvr>
                                      <p:to x="100000" y="60000"/>
                                    </p:animScale>
                                    <p:animScale>
                                      <p:cBhvr>
                                        <p:cTn id="36" dur="166" decel="50000">
                                          <p:stCondLst>
                                            <p:cond delay="676"/>
                                          </p:stCondLst>
                                        </p:cTn>
                                        <p:tgtEl>
                                          <p:spTgt spid="10">
                                            <p:txEl>
                                              <p:pRg st="1" end="1"/>
                                            </p:txEl>
                                          </p:spTgt>
                                        </p:tgtEl>
                                      </p:cBhvr>
                                      <p:to x="100000" y="100000"/>
                                    </p:animScale>
                                    <p:animScale>
                                      <p:cBhvr>
                                        <p:cTn id="37" dur="26">
                                          <p:stCondLst>
                                            <p:cond delay="1312"/>
                                          </p:stCondLst>
                                        </p:cTn>
                                        <p:tgtEl>
                                          <p:spTgt spid="10">
                                            <p:txEl>
                                              <p:pRg st="1" end="1"/>
                                            </p:txEl>
                                          </p:spTgt>
                                        </p:tgtEl>
                                      </p:cBhvr>
                                      <p:to x="100000" y="80000"/>
                                    </p:animScale>
                                    <p:animScale>
                                      <p:cBhvr>
                                        <p:cTn id="38" dur="166" decel="50000">
                                          <p:stCondLst>
                                            <p:cond delay="1338"/>
                                          </p:stCondLst>
                                        </p:cTn>
                                        <p:tgtEl>
                                          <p:spTgt spid="10">
                                            <p:txEl>
                                              <p:pRg st="1" end="1"/>
                                            </p:txEl>
                                          </p:spTgt>
                                        </p:tgtEl>
                                      </p:cBhvr>
                                      <p:to x="100000" y="100000"/>
                                    </p:animScale>
                                    <p:animScale>
                                      <p:cBhvr>
                                        <p:cTn id="39" dur="26">
                                          <p:stCondLst>
                                            <p:cond delay="1642"/>
                                          </p:stCondLst>
                                        </p:cTn>
                                        <p:tgtEl>
                                          <p:spTgt spid="10">
                                            <p:txEl>
                                              <p:pRg st="1" end="1"/>
                                            </p:txEl>
                                          </p:spTgt>
                                        </p:tgtEl>
                                      </p:cBhvr>
                                      <p:to x="100000" y="90000"/>
                                    </p:animScale>
                                    <p:animScale>
                                      <p:cBhvr>
                                        <p:cTn id="40" dur="166" decel="50000">
                                          <p:stCondLst>
                                            <p:cond delay="1668"/>
                                          </p:stCondLst>
                                        </p:cTn>
                                        <p:tgtEl>
                                          <p:spTgt spid="10">
                                            <p:txEl>
                                              <p:pRg st="1" end="1"/>
                                            </p:txEl>
                                          </p:spTgt>
                                        </p:tgtEl>
                                      </p:cBhvr>
                                      <p:to x="100000" y="100000"/>
                                    </p:animScale>
                                    <p:animScale>
                                      <p:cBhvr>
                                        <p:cTn id="41" dur="26">
                                          <p:stCondLst>
                                            <p:cond delay="1808"/>
                                          </p:stCondLst>
                                        </p:cTn>
                                        <p:tgtEl>
                                          <p:spTgt spid="10">
                                            <p:txEl>
                                              <p:pRg st="1" end="1"/>
                                            </p:txEl>
                                          </p:spTgt>
                                        </p:tgtEl>
                                      </p:cBhvr>
                                      <p:to x="100000" y="95000"/>
                                    </p:animScale>
                                    <p:animScale>
                                      <p:cBhvr>
                                        <p:cTn id="42" dur="166" decel="50000">
                                          <p:stCondLst>
                                            <p:cond delay="1834"/>
                                          </p:stCondLst>
                                        </p:cTn>
                                        <p:tgtEl>
                                          <p:spTgt spid="10">
                                            <p:txEl>
                                              <p:pRg st="1" end="1"/>
                                            </p:txEl>
                                          </p:spTgt>
                                        </p:tgtEl>
                                      </p:cBhvr>
                                      <p:to x="100000" y="100000"/>
                                    </p:animScale>
                                  </p:childTnLst>
                                </p:cTn>
                              </p:par>
                              <p:par>
                                <p:cTn id="43" presetID="22" presetClass="entr" presetSubtype="4" fill="hold" nodeType="withEffect">
                                  <p:stCondLst>
                                    <p:cond delay="0"/>
                                  </p:stCondLst>
                                  <p:childTnLst>
                                    <p:set>
                                      <p:cBhvr>
                                        <p:cTn id="44" dur="1" fill="hold">
                                          <p:stCondLst>
                                            <p:cond delay="0"/>
                                          </p:stCondLst>
                                        </p:cTn>
                                        <p:tgtEl>
                                          <p:spTgt spid="1030"/>
                                        </p:tgtEl>
                                        <p:attrNameLst>
                                          <p:attrName>style.visibility</p:attrName>
                                        </p:attrNameLst>
                                      </p:cBhvr>
                                      <p:to>
                                        <p:strVal val="visible"/>
                                      </p:to>
                                    </p:set>
                                    <p:animEffect transition="in" filter="wipe(down)">
                                      <p:cBhvr>
                                        <p:cTn id="45" dur="500"/>
                                        <p:tgtEl>
                                          <p:spTgt spid="1030"/>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10">
                                            <p:txEl>
                                              <p:pRg st="2" end="2"/>
                                            </p:txEl>
                                          </p:spTgt>
                                        </p:tgtEl>
                                        <p:attrNameLst>
                                          <p:attrName>style.visibility</p:attrName>
                                        </p:attrNameLst>
                                      </p:cBhvr>
                                      <p:to>
                                        <p:strVal val="visible"/>
                                      </p:to>
                                    </p:set>
                                    <p:animEffect transition="in" filter="wipe(down)">
                                      <p:cBhvr>
                                        <p:cTn id="50" dur="580">
                                          <p:stCondLst>
                                            <p:cond delay="0"/>
                                          </p:stCondLst>
                                        </p:cTn>
                                        <p:tgtEl>
                                          <p:spTgt spid="10">
                                            <p:txEl>
                                              <p:pRg st="2" end="2"/>
                                            </p:txEl>
                                          </p:spTgt>
                                        </p:tgtEl>
                                      </p:cBhvr>
                                    </p:animEffect>
                                    <p:anim calcmode="lin" valueType="num">
                                      <p:cBhvr>
                                        <p:cTn id="51"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10">
                                            <p:txEl>
                                              <p:pRg st="2" end="2"/>
                                            </p:txEl>
                                          </p:spTgt>
                                        </p:tgtEl>
                                      </p:cBhvr>
                                      <p:to x="100000" y="60000"/>
                                    </p:animScale>
                                    <p:animScale>
                                      <p:cBhvr>
                                        <p:cTn id="57" dur="166" decel="50000">
                                          <p:stCondLst>
                                            <p:cond delay="676"/>
                                          </p:stCondLst>
                                        </p:cTn>
                                        <p:tgtEl>
                                          <p:spTgt spid="10">
                                            <p:txEl>
                                              <p:pRg st="2" end="2"/>
                                            </p:txEl>
                                          </p:spTgt>
                                        </p:tgtEl>
                                      </p:cBhvr>
                                      <p:to x="100000" y="100000"/>
                                    </p:animScale>
                                    <p:animScale>
                                      <p:cBhvr>
                                        <p:cTn id="58" dur="26">
                                          <p:stCondLst>
                                            <p:cond delay="1312"/>
                                          </p:stCondLst>
                                        </p:cTn>
                                        <p:tgtEl>
                                          <p:spTgt spid="10">
                                            <p:txEl>
                                              <p:pRg st="2" end="2"/>
                                            </p:txEl>
                                          </p:spTgt>
                                        </p:tgtEl>
                                      </p:cBhvr>
                                      <p:to x="100000" y="80000"/>
                                    </p:animScale>
                                    <p:animScale>
                                      <p:cBhvr>
                                        <p:cTn id="59" dur="166" decel="50000">
                                          <p:stCondLst>
                                            <p:cond delay="1338"/>
                                          </p:stCondLst>
                                        </p:cTn>
                                        <p:tgtEl>
                                          <p:spTgt spid="10">
                                            <p:txEl>
                                              <p:pRg st="2" end="2"/>
                                            </p:txEl>
                                          </p:spTgt>
                                        </p:tgtEl>
                                      </p:cBhvr>
                                      <p:to x="100000" y="100000"/>
                                    </p:animScale>
                                    <p:animScale>
                                      <p:cBhvr>
                                        <p:cTn id="60" dur="26">
                                          <p:stCondLst>
                                            <p:cond delay="1642"/>
                                          </p:stCondLst>
                                        </p:cTn>
                                        <p:tgtEl>
                                          <p:spTgt spid="10">
                                            <p:txEl>
                                              <p:pRg st="2" end="2"/>
                                            </p:txEl>
                                          </p:spTgt>
                                        </p:tgtEl>
                                      </p:cBhvr>
                                      <p:to x="100000" y="90000"/>
                                    </p:animScale>
                                    <p:animScale>
                                      <p:cBhvr>
                                        <p:cTn id="61" dur="166" decel="50000">
                                          <p:stCondLst>
                                            <p:cond delay="1668"/>
                                          </p:stCondLst>
                                        </p:cTn>
                                        <p:tgtEl>
                                          <p:spTgt spid="10">
                                            <p:txEl>
                                              <p:pRg st="2" end="2"/>
                                            </p:txEl>
                                          </p:spTgt>
                                        </p:tgtEl>
                                      </p:cBhvr>
                                      <p:to x="100000" y="100000"/>
                                    </p:animScale>
                                    <p:animScale>
                                      <p:cBhvr>
                                        <p:cTn id="62" dur="26">
                                          <p:stCondLst>
                                            <p:cond delay="1808"/>
                                          </p:stCondLst>
                                        </p:cTn>
                                        <p:tgtEl>
                                          <p:spTgt spid="10">
                                            <p:txEl>
                                              <p:pRg st="2" end="2"/>
                                            </p:txEl>
                                          </p:spTgt>
                                        </p:tgtEl>
                                      </p:cBhvr>
                                      <p:to x="100000" y="95000"/>
                                    </p:animScale>
                                    <p:animScale>
                                      <p:cBhvr>
                                        <p:cTn id="63" dur="166" decel="50000">
                                          <p:stCondLst>
                                            <p:cond delay="1834"/>
                                          </p:stCondLst>
                                        </p:cTn>
                                        <p:tgtEl>
                                          <p:spTgt spid="10">
                                            <p:txEl>
                                              <p:pRg st="2" end="2"/>
                                            </p:txEl>
                                          </p:spTgt>
                                        </p:tgtEl>
                                      </p:cBhvr>
                                      <p:to x="100000" y="100000"/>
                                    </p:animScale>
                                  </p:childTnLst>
                                </p:cTn>
                              </p:par>
                              <p:par>
                                <p:cTn id="64" presetID="22" presetClass="entr" presetSubtype="4" fill="hold" nodeType="withEffect">
                                  <p:stCondLst>
                                    <p:cond delay="0"/>
                                  </p:stCondLst>
                                  <p:childTnLst>
                                    <p:set>
                                      <p:cBhvr>
                                        <p:cTn id="65" dur="1" fill="hold">
                                          <p:stCondLst>
                                            <p:cond delay="0"/>
                                          </p:stCondLst>
                                        </p:cTn>
                                        <p:tgtEl>
                                          <p:spTgt spid="1028"/>
                                        </p:tgtEl>
                                        <p:attrNameLst>
                                          <p:attrName>style.visibility</p:attrName>
                                        </p:attrNameLst>
                                      </p:cBhvr>
                                      <p:to>
                                        <p:strVal val="visible"/>
                                      </p:to>
                                    </p:set>
                                    <p:animEffect transition="in" filter="wipe(down)">
                                      <p:cBhvr>
                                        <p:cTn id="6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B7568-C2D2-F5A4-ABDE-3432C8CF1566}"/>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329785" y="1195634"/>
            <a:ext cx="11632366" cy="5025900"/>
          </a:xfrm>
          <a:prstGeom prst="rect">
            <a:avLst/>
          </a:prstGeom>
        </p:spPr>
      </p:pic>
      <p:grpSp>
        <p:nvGrpSpPr>
          <p:cNvPr id="7" name="Group 6">
            <a:extLst>
              <a:ext uri="{FF2B5EF4-FFF2-40B4-BE49-F238E27FC236}">
                <a16:creationId xmlns:a16="http://schemas.microsoft.com/office/drawing/2014/main" id="{28D58754-A244-28FF-7A9A-407D9BF759AF}"/>
              </a:ext>
            </a:extLst>
          </p:cNvPr>
          <p:cNvGrpSpPr/>
          <p:nvPr/>
        </p:nvGrpSpPr>
        <p:grpSpPr>
          <a:xfrm>
            <a:off x="3328619" y="74363"/>
            <a:ext cx="5534765" cy="1786333"/>
            <a:chOff x="2897796" y="93756"/>
            <a:chExt cx="6196137" cy="1786333"/>
          </a:xfrm>
        </p:grpSpPr>
        <p:pic>
          <p:nvPicPr>
            <p:cNvPr id="8" name="Picture 7">
              <a:extLst>
                <a:ext uri="{FF2B5EF4-FFF2-40B4-BE49-F238E27FC236}">
                  <a16:creationId xmlns:a16="http://schemas.microsoft.com/office/drawing/2014/main" id="{2CE1892D-18AC-20EE-AE69-6D74E6E02DB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897796" y="93756"/>
              <a:ext cx="6196137" cy="1786333"/>
            </a:xfrm>
            <a:prstGeom prst="rect">
              <a:avLst/>
            </a:prstGeom>
          </p:spPr>
        </p:pic>
        <p:sp>
          <p:nvSpPr>
            <p:cNvPr id="9" name="TextBox 8">
              <a:extLst>
                <a:ext uri="{FF2B5EF4-FFF2-40B4-BE49-F238E27FC236}">
                  <a16:creationId xmlns:a16="http://schemas.microsoft.com/office/drawing/2014/main" id="{55C56E8B-378C-2DED-04FB-383BC8EAC988}"/>
                </a:ext>
              </a:extLst>
            </p:cNvPr>
            <p:cNvSpPr txBox="1"/>
            <p:nvPr/>
          </p:nvSpPr>
          <p:spPr>
            <a:xfrm>
              <a:off x="4258315" y="864426"/>
              <a:ext cx="372454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THỰC HIỆN</a:t>
              </a:r>
              <a:endParaRPr kumimoji="0" lang="en-US"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p:txBody>
        </p:sp>
      </p:grpSp>
      <p:sp>
        <p:nvSpPr>
          <p:cNvPr id="10" name="Rectangle 9">
            <a:extLst>
              <a:ext uri="{FF2B5EF4-FFF2-40B4-BE49-F238E27FC236}">
                <a16:creationId xmlns:a16="http://schemas.microsoft.com/office/drawing/2014/main" id="{8EC814F9-5B83-3A24-D974-9444EC0F4737}"/>
              </a:ext>
            </a:extLst>
          </p:cNvPr>
          <p:cNvSpPr/>
          <p:nvPr/>
        </p:nvSpPr>
        <p:spPr>
          <a:xfrm>
            <a:off x="4407108" y="1860696"/>
            <a:ext cx="7145567" cy="3539430"/>
          </a:xfrm>
          <a:prstGeom prst="rect">
            <a:avLst/>
          </a:prstGeom>
          <a:noFill/>
        </p:spPr>
        <p:txBody>
          <a:bodyPr wrap="square" lIns="91440" tIns="45720" rIns="91440" bIns="45720">
            <a:spAutoFit/>
          </a:bodyPr>
          <a:lstStyle/>
          <a:p>
            <a:pPr lvl="0" algn="just"/>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r>
              <a:rPr lang="vi-VN" sz="3200">
                <a:solidFill>
                  <a:sysClr val="windowText" lastClr="000000"/>
                </a:solidFill>
                <a:latin typeface="Times New Roman" panose="02020603050405020304" pitchFamily="18" charset="0"/>
                <a:cs typeface="Times New Roman" panose="02020603050405020304" pitchFamily="18" charset="0"/>
              </a:rPr>
              <a:t>■ Lấy một thìa cát cho vào cốc (hình 4).</a:t>
            </a:r>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endParaRPr lang="vi-VN" sz="3200">
              <a:solidFill>
                <a:sysClr val="windowText" lastClr="000000"/>
              </a:solidFill>
              <a:latin typeface="Times New Roman" panose="02020603050405020304" pitchFamily="18" charset="0"/>
              <a:cs typeface="Times New Roman" panose="02020603050405020304" pitchFamily="18" charset="0"/>
            </a:endParaRPr>
          </a:p>
          <a:p>
            <a:pPr lvl="0" algn="just"/>
            <a:r>
              <a:rPr lang="vi-VN" sz="3200">
                <a:solidFill>
                  <a:sysClr val="windowText" lastClr="000000"/>
                </a:solidFill>
                <a:latin typeface="Times New Roman" panose="02020603050405020304" pitchFamily="18" charset="0"/>
                <a:cs typeface="Times New Roman" panose="02020603050405020304" pitchFamily="18" charset="0"/>
              </a:rPr>
              <a:t>■ Khuấy nhẹ (hình 5).</a:t>
            </a:r>
            <a:endParaRPr kumimoji="0" lang="vi-VN" sz="3200" b="0" i="0" u="none" strike="noStrike" kern="1200" cap="none" spc="0" normalizeH="0" baseline="0" noProof="0">
              <a:ln w="28575">
                <a:solidFill>
                  <a:prstClr val="black"/>
                </a:solidFill>
              </a:ln>
              <a:solidFill>
                <a:sysClr val="windowText" lastClr="000000"/>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E7E9FC50-5027-4C77-6411-D9C53E013063}"/>
              </a:ext>
            </a:extLst>
          </p:cNvPr>
          <p:cNvPicPr>
            <a:picLocks noChangeAspect="1"/>
          </p:cNvPicPr>
          <p:nvPr/>
        </p:nvPicPr>
        <p:blipFill>
          <a:blip r:embed="rId6"/>
          <a:stretch>
            <a:fillRect/>
          </a:stretch>
        </p:blipFill>
        <p:spPr>
          <a:xfrm>
            <a:off x="1027778" y="1994084"/>
            <a:ext cx="2969854" cy="3429000"/>
          </a:xfrm>
          <a:prstGeom prst="rect">
            <a:avLst/>
          </a:prstGeom>
        </p:spPr>
      </p:pic>
    </p:spTree>
    <p:extLst>
      <p:ext uri="{BB962C8B-B14F-4D97-AF65-F5344CB8AC3E}">
        <p14:creationId xmlns:p14="http://schemas.microsoft.com/office/powerpoint/2010/main" val="2827084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arn(inVertical)">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6" end="6"/>
                                            </p:txEl>
                                          </p:spTgt>
                                        </p:tgtEl>
                                        <p:attrNameLst>
                                          <p:attrName>style.visibility</p:attrName>
                                        </p:attrNameLst>
                                      </p:cBhvr>
                                      <p:to>
                                        <p:strVal val="visible"/>
                                      </p:to>
                                    </p:set>
                                    <p:animEffect transition="in" filter="barn(inVertical)">
                                      <p:cBhvr>
                                        <p:cTn id="12"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CF6568E-83B5-F1D6-E9AA-0EE4A7AC5BE2}"/>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213927" y="660659"/>
            <a:ext cx="10606882" cy="31700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Thảo luận: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Em có nhìn thấy từng chất trong hỗn hợp</a:t>
            </a:r>
            <a:r>
              <a:rPr kumimoji="0" lang="en-US"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vừa tạo thành không?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So sánh màu sắc của các chất trong hỗn hợp tạo thành với</a:t>
            </a:r>
            <a:r>
              <a:rPr kumimoji="0" lang="en-US"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màu sắc của các chất ban đầu.</a:t>
            </a:r>
          </a:p>
        </p:txBody>
      </p:sp>
      <p:pic>
        <p:nvPicPr>
          <p:cNvPr id="2" name="Picture 1">
            <a:extLst>
              <a:ext uri="{FF2B5EF4-FFF2-40B4-BE49-F238E27FC236}">
                <a16:creationId xmlns:a16="http://schemas.microsoft.com/office/drawing/2014/main" id="{600EA08C-40A0-04AD-DFBD-507E56F0C33C}"/>
              </a:ext>
            </a:extLst>
          </p:cNvPr>
          <p:cNvPicPr>
            <a:picLocks noChangeAspect="1"/>
          </p:cNvPicPr>
          <p:nvPr/>
        </p:nvPicPr>
        <p:blipFill rotWithShape="1">
          <a:blip r:embed="rId2"/>
          <a:srcRect b="52833"/>
          <a:stretch/>
        </p:blipFill>
        <p:spPr>
          <a:xfrm>
            <a:off x="2574353" y="4265646"/>
            <a:ext cx="2969854" cy="1617340"/>
          </a:xfrm>
          <a:prstGeom prst="rect">
            <a:avLst/>
          </a:prstGeom>
        </p:spPr>
      </p:pic>
      <p:pic>
        <p:nvPicPr>
          <p:cNvPr id="3" name="Picture 2">
            <a:extLst>
              <a:ext uri="{FF2B5EF4-FFF2-40B4-BE49-F238E27FC236}">
                <a16:creationId xmlns:a16="http://schemas.microsoft.com/office/drawing/2014/main" id="{FD9BB4C9-B8C1-EF98-EEC3-0ADBA7A4230C}"/>
              </a:ext>
            </a:extLst>
          </p:cNvPr>
          <p:cNvPicPr>
            <a:picLocks noChangeAspect="1"/>
          </p:cNvPicPr>
          <p:nvPr/>
        </p:nvPicPr>
        <p:blipFill rotWithShape="1">
          <a:blip r:embed="rId2"/>
          <a:srcRect l="-4247" t="50000" r="4247" b="2833"/>
          <a:stretch/>
        </p:blipFill>
        <p:spPr>
          <a:xfrm>
            <a:off x="7057356" y="4265646"/>
            <a:ext cx="2969854" cy="1617340"/>
          </a:xfrm>
          <a:prstGeom prst="rect">
            <a:avLst/>
          </a:prstGeom>
        </p:spPr>
      </p:pic>
    </p:spTree>
    <p:extLst>
      <p:ext uri="{BB962C8B-B14F-4D97-AF65-F5344CB8AC3E}">
        <p14:creationId xmlns:p14="http://schemas.microsoft.com/office/powerpoint/2010/main" val="203315143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2773669" y="0"/>
            <a:ext cx="7614514" cy="1338551"/>
          </a:xfrm>
          <a:prstGeom prst="rect">
            <a:avLst/>
          </a:prstGeom>
        </p:spPr>
      </p:pic>
      <p:pic>
        <p:nvPicPr>
          <p:cNvPr id="3" name="Join_file_084516279">
            <a:hlinkClick r:id="" action="ppaction://media"/>
            <a:extLst>
              <a:ext uri="{FF2B5EF4-FFF2-40B4-BE49-F238E27FC236}">
                <a16:creationId xmlns:a16="http://schemas.microsoft.com/office/drawing/2014/main" id="{9E3E884C-8B42-7D8C-6368-07151DC0B67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93713" y="1149363"/>
            <a:ext cx="7604574" cy="5519449"/>
          </a:xfrm>
          <a:prstGeom prst="rect">
            <a:avLst/>
          </a:prstGeom>
        </p:spPr>
      </p:pic>
    </p:spTree>
    <p:extLst>
      <p:ext uri="{BB962C8B-B14F-4D97-AF65-F5344CB8AC3E}">
        <p14:creationId xmlns:p14="http://schemas.microsoft.com/office/powerpoint/2010/main" val="19141245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grpSp>
        <p:nvGrpSpPr>
          <p:cNvPr id="16" name="Group 15">
            <a:extLst>
              <a:ext uri="{FF2B5EF4-FFF2-40B4-BE49-F238E27FC236}">
                <a16:creationId xmlns:a16="http://schemas.microsoft.com/office/drawing/2014/main" id="{7561F34F-F15C-2C57-E799-A2EF851E266D}"/>
              </a:ext>
            </a:extLst>
          </p:cNvPr>
          <p:cNvGrpSpPr/>
          <p:nvPr/>
        </p:nvGrpSpPr>
        <p:grpSpPr>
          <a:xfrm>
            <a:off x="2880907" y="3256189"/>
            <a:ext cx="5925687" cy="1563075"/>
            <a:chOff x="4231998" y="1007832"/>
            <a:chExt cx="6100548" cy="1837612"/>
          </a:xfrm>
        </p:grpSpPr>
        <p:pic>
          <p:nvPicPr>
            <p:cNvPr id="17" name="Picture 16" descr="Shape, rectangle&#10;&#10;Description automatically generated">
              <a:extLst>
                <a:ext uri="{FF2B5EF4-FFF2-40B4-BE49-F238E27FC236}">
                  <a16:creationId xmlns:a16="http://schemas.microsoft.com/office/drawing/2014/main" id="{DF1543B6-DC9B-C017-E0AB-19F0FE1863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0692" y="1007832"/>
              <a:ext cx="4915580" cy="1837612"/>
            </a:xfrm>
            <a:prstGeom prst="rect">
              <a:avLst/>
            </a:prstGeom>
          </p:spPr>
        </p:pic>
        <p:sp>
          <p:nvSpPr>
            <p:cNvPr id="18" name="TextBox 17">
              <a:extLst>
                <a:ext uri="{FF2B5EF4-FFF2-40B4-BE49-F238E27FC236}">
                  <a16:creationId xmlns:a16="http://schemas.microsoft.com/office/drawing/2014/main" id="{170BCE00-ACFE-3C57-F5FB-9913F2961C0E}"/>
                </a:ext>
              </a:extLst>
            </p:cNvPr>
            <p:cNvSpPr txBox="1"/>
            <p:nvPr/>
          </p:nvSpPr>
          <p:spPr>
            <a:xfrm>
              <a:off x="4231998" y="1320086"/>
              <a:ext cx="6100548" cy="11940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CHIA SẺ</a:t>
              </a:r>
              <a:endParaRPr kumimoji="0" lang="en-US" sz="6000" b="0" i="0" u="none" strike="noStrike" kern="1200" cap="none" spc="0" normalizeH="0" baseline="0" noProof="0" dirty="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endParaRPr>
            </a:p>
          </p:txBody>
        </p:sp>
      </p:grpSp>
    </p:spTree>
    <p:extLst>
      <p:ext uri="{BB962C8B-B14F-4D97-AF65-F5344CB8AC3E}">
        <p14:creationId xmlns:p14="http://schemas.microsoft.com/office/powerpoint/2010/main" val="37305642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7849593-F1B9-8D1C-1C11-A59B9E6D9212}"/>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7AB829A3-FBB4-897E-1C25-72516829928D}"/>
              </a:ext>
            </a:extLst>
          </p:cNvPr>
          <p:cNvSpPr/>
          <p:nvPr/>
        </p:nvSpPr>
        <p:spPr>
          <a:xfrm>
            <a:off x="1007263" y="2233957"/>
            <a:ext cx="10606882" cy="2554545"/>
          </a:xfrm>
          <a:prstGeom prst="rect">
            <a:avLst/>
          </a:prstGeom>
        </p:spPr>
        <p:txBody>
          <a:bodyPr wrap="square">
            <a:spAutoFit/>
          </a:bodyPr>
          <a:lstStyle/>
          <a:p>
            <a:pPr lvl="0" algn="just">
              <a:defRPr/>
            </a:pPr>
            <a:r>
              <a:rPr lang="vi-VN" sz="4000">
                <a:solidFill>
                  <a:prstClr val="black"/>
                </a:solidFill>
                <a:latin typeface="Times New Roman" panose="02020603050405020304" pitchFamily="18" charset="0"/>
                <a:cs typeface="Times New Roman" panose="02020603050405020304" pitchFamily="18" charset="0"/>
              </a:rPr>
              <a:t>Ở thí nghiệm 1b, em có nhìn thấy từng chất trong hỗn hợp vừa tạo thành không? So sánh màu sắc của các chất trong hỗn hợp tạo thành với màu sắc của các chất ban đầu.</a:t>
            </a:r>
            <a:endParaRPr kumimoji="0" lang="vi-VN" sz="4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F69ACD1E-1DDA-9824-3D41-CC87EB0C7C0C}"/>
              </a:ext>
            </a:extLst>
          </p:cNvPr>
          <p:cNvSpPr/>
          <p:nvPr/>
        </p:nvSpPr>
        <p:spPr>
          <a:xfrm>
            <a:off x="1213927" y="4705539"/>
            <a:ext cx="10606882" cy="1938992"/>
          </a:xfrm>
          <a:prstGeom prst="rect">
            <a:avLst/>
          </a:prstGeom>
        </p:spPr>
        <p:txBody>
          <a:bodyPr wrap="square">
            <a:spAutoFit/>
          </a:bodyPr>
          <a:lstStyle/>
          <a:p>
            <a:pPr lvl="0" algn="just">
              <a:defRPr/>
            </a:pPr>
            <a:r>
              <a:rPr lang="vi-VN" sz="4000">
                <a:solidFill>
                  <a:srgbClr val="FF0000"/>
                </a:solidFill>
                <a:latin typeface="Times New Roman" panose="02020603050405020304" pitchFamily="18" charset="0"/>
                <a:cs typeface="Times New Roman" panose="02020603050405020304" pitchFamily="18" charset="0"/>
              </a:rPr>
              <a:t>Trong hỗn hợp nước – cát, vẫn nhìn rõ nước và cát. Màu sắc của các chất trong hỗn hợp lúc này vẫn giống màu sắc của các chất ban đầu.</a:t>
            </a:r>
            <a:endParaRPr kumimoji="0" lang="vi-VN" sz="4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a:extLst>
              <a:ext uri="{FF2B5EF4-FFF2-40B4-BE49-F238E27FC236}">
                <a16:creationId xmlns:a16="http://schemas.microsoft.com/office/drawing/2014/main" id="{7B5A2F67-97B6-05C9-58BD-6EDF636C9495}"/>
              </a:ext>
            </a:extLst>
          </p:cNvPr>
          <p:cNvPicPr>
            <a:picLocks noChangeAspect="1"/>
          </p:cNvPicPr>
          <p:nvPr/>
        </p:nvPicPr>
        <p:blipFill rotWithShape="1">
          <a:blip r:embed="rId2"/>
          <a:srcRect b="52833"/>
          <a:stretch/>
        </p:blipFill>
        <p:spPr>
          <a:xfrm>
            <a:off x="2416697" y="616617"/>
            <a:ext cx="2969854" cy="1617340"/>
          </a:xfrm>
          <a:prstGeom prst="rect">
            <a:avLst/>
          </a:prstGeom>
        </p:spPr>
      </p:pic>
      <p:pic>
        <p:nvPicPr>
          <p:cNvPr id="9" name="Picture 8">
            <a:extLst>
              <a:ext uri="{FF2B5EF4-FFF2-40B4-BE49-F238E27FC236}">
                <a16:creationId xmlns:a16="http://schemas.microsoft.com/office/drawing/2014/main" id="{5BB3AAB9-7B27-D48E-E6A5-52EE68CF29B3}"/>
              </a:ext>
            </a:extLst>
          </p:cNvPr>
          <p:cNvPicPr>
            <a:picLocks noChangeAspect="1"/>
          </p:cNvPicPr>
          <p:nvPr/>
        </p:nvPicPr>
        <p:blipFill rotWithShape="1">
          <a:blip r:embed="rId2"/>
          <a:srcRect l="-4247" t="50000" r="4247" b="2833"/>
          <a:stretch/>
        </p:blipFill>
        <p:spPr>
          <a:xfrm>
            <a:off x="6899700" y="616617"/>
            <a:ext cx="2969854" cy="1617340"/>
          </a:xfrm>
          <a:prstGeom prst="rect">
            <a:avLst/>
          </a:prstGeom>
        </p:spPr>
      </p:pic>
    </p:spTree>
    <p:extLst>
      <p:ext uri="{BB962C8B-B14F-4D97-AF65-F5344CB8AC3E}">
        <p14:creationId xmlns:p14="http://schemas.microsoft.com/office/powerpoint/2010/main" val="2017455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D9624DBB-0132-A612-EA5F-5A08D8B83032}"/>
              </a:ext>
            </a:extLst>
          </p:cNvPr>
          <p:cNvSpPr txBox="1"/>
          <p:nvPr/>
        </p:nvSpPr>
        <p:spPr>
          <a:xfrm>
            <a:off x="3898232" y="1432131"/>
            <a:ext cx="7988967" cy="1754326"/>
          </a:xfrm>
          <a:prstGeom prst="rect">
            <a:avLst/>
          </a:prstGeom>
          <a:noFill/>
        </p:spPr>
        <p:txBody>
          <a:bodyPr wrap="square" rtlCol="0">
            <a:spAutoFit/>
          </a:bodyPr>
          <a:lstStyle/>
          <a:p>
            <a:pPr lvl="0" algn="ctr">
              <a:defRPr/>
            </a:pPr>
            <a:r>
              <a:rPr lang="vi-VN" sz="5400">
                <a:solidFill>
                  <a:srgbClr val="C00000"/>
                </a:solidFill>
                <a:cs typeface="Arial" panose="020B0604020202020204" pitchFamily="34" charset="0"/>
              </a:rPr>
              <a:t>Theo em, hỗn hợp được tạo thành khi nào?</a:t>
            </a:r>
            <a:endParaRPr kumimoji="0" lang="vi-VN" sz="5400" b="0"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028" name="Picture 4" descr="Dung dịch là gì? Khối lượng dung dịch giảm tăng khi nào? - Công Ty Thu mua  phế liệu Giá Cao 24h">
            <a:extLst>
              <a:ext uri="{FF2B5EF4-FFF2-40B4-BE49-F238E27FC236}">
                <a16:creationId xmlns:a16="http://schemas.microsoft.com/office/drawing/2014/main" id="{F9917FD6-D464-2D7B-7C85-60689C3A99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0806" y="3186457"/>
            <a:ext cx="514905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709CF04-DE4E-689B-0057-4128EE3EEB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377" b="89857" l="7993" r="89876">
                        <a14:foregroundMark x1="23446" y1="34865" x2="23446" y2="34865"/>
                        <a14:foregroundMark x1="29130" y1="13629" x2="29130" y2="13629"/>
                        <a14:foregroundMark x1="19361" y1="45483" x2="19361" y2="45483"/>
                        <a14:foregroundMark x1="34281" y1="44532" x2="34281" y2="44532"/>
                        <a14:foregroundMark x1="37833" y1="45483" x2="37833" y2="45483"/>
                        <a14:foregroundMark x1="37300" y1="45483" x2="37300" y2="45483"/>
                        <a14:foregroundMark x1="36945" y1="46434" x2="36945" y2="46434"/>
                        <a14:foregroundMark x1="36412" y1="46910" x2="35524" y2="49762"/>
                        <a14:foregroundMark x1="78153" y1="16799" x2="78153" y2="16799"/>
                        <a14:foregroundMark x1="76021" y1="23296" x2="76021" y2="23296"/>
                        <a14:foregroundMark x1="27176" y1="21078" x2="27176" y2="21078"/>
                        <a14:foregroundMark x1="81528" y1="38669" x2="81528" y2="38669"/>
                        <a14:foregroundMark x1="81172" y1="41997" x2="81172" y2="41997"/>
                      </a14:backgroundRemoval>
                    </a14:imgEffect>
                  </a14:imgLayer>
                </a14:imgProps>
              </a:ext>
              <a:ext uri="{28A0092B-C50C-407E-A947-70E740481C1C}">
                <a14:useLocalDpi xmlns:a14="http://schemas.microsoft.com/office/drawing/2010/main" val="0"/>
              </a:ext>
            </a:extLst>
          </a:blip>
          <a:stretch>
            <a:fillRect/>
          </a:stretch>
        </p:blipFill>
        <p:spPr>
          <a:xfrm>
            <a:off x="-265195" y="1277882"/>
            <a:ext cx="5149057" cy="5770968"/>
          </a:xfrm>
          <a:prstGeom prst="rect">
            <a:avLst/>
          </a:prstGeom>
        </p:spPr>
      </p:pic>
    </p:spTree>
    <p:extLst>
      <p:ext uri="{BB962C8B-B14F-4D97-AF65-F5344CB8AC3E}">
        <p14:creationId xmlns:p14="http://schemas.microsoft.com/office/powerpoint/2010/main" val="35734026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192001" y="407135"/>
            <a:ext cx="9808001" cy="5814399"/>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6" name="组合 12">
            <a:extLst>
              <a:ext uri="{FF2B5EF4-FFF2-40B4-BE49-F238E27FC236}">
                <a16:creationId xmlns:a16="http://schemas.microsoft.com/office/drawing/2014/main" id="{C90CA037-0C51-EDA7-A7B9-1FEC9B708A4E}"/>
              </a:ext>
            </a:extLst>
          </p:cNvPr>
          <p:cNvGrpSpPr/>
          <p:nvPr/>
        </p:nvGrpSpPr>
        <p:grpSpPr>
          <a:xfrm>
            <a:off x="2728617" y="0"/>
            <a:ext cx="6792074" cy="6669757"/>
            <a:chOff x="2682240" y="163056"/>
            <a:chExt cx="7045515" cy="6640860"/>
          </a:xfrm>
        </p:grpSpPr>
        <p:sp>
          <p:nvSpPr>
            <p:cNvPr id="7" name="弧形 5">
              <a:extLst>
                <a:ext uri="{FF2B5EF4-FFF2-40B4-BE49-F238E27FC236}">
                  <a16:creationId xmlns:a16="http://schemas.microsoft.com/office/drawing/2014/main" id="{6908695A-718B-ABA1-2387-B98D7BECE233}"/>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09D9BE88-88A0-C6E3-9B40-4B8A56D3EF40}"/>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B94EC9BD-A10C-7B9E-D7A9-D0BB59B4EEB5}"/>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1" name="弧形 9">
              <a:extLst>
                <a:ext uri="{FF2B5EF4-FFF2-40B4-BE49-F238E27FC236}">
                  <a16:creationId xmlns:a16="http://schemas.microsoft.com/office/drawing/2014/main" id="{1843E0CF-DA9C-1141-6C2E-B24240FB0A7F}"/>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2" name="椭圆 10">
              <a:extLst>
                <a:ext uri="{FF2B5EF4-FFF2-40B4-BE49-F238E27FC236}">
                  <a16:creationId xmlns:a16="http://schemas.microsoft.com/office/drawing/2014/main" id="{1BC9E9F3-6FA7-F7B6-2495-E4B70839E6DA}"/>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3" name="椭圆 11">
              <a:extLst>
                <a:ext uri="{FF2B5EF4-FFF2-40B4-BE49-F238E27FC236}">
                  <a16:creationId xmlns:a16="http://schemas.microsoft.com/office/drawing/2014/main" id="{A0595100-4DD0-7470-9AF9-EAE1F8CDEBA6}"/>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10" name="TextBox 9">
            <a:extLst>
              <a:ext uri="{FF2B5EF4-FFF2-40B4-BE49-F238E27FC236}">
                <a16:creationId xmlns:a16="http://schemas.microsoft.com/office/drawing/2014/main" id="{F7D5BC8A-226A-6198-3618-A47C96D0DB98}"/>
              </a:ext>
            </a:extLst>
          </p:cNvPr>
          <p:cNvSpPr txBox="1"/>
          <p:nvPr/>
        </p:nvSpPr>
        <p:spPr>
          <a:xfrm>
            <a:off x="2215753" y="1118791"/>
            <a:ext cx="8089544" cy="3785652"/>
          </a:xfrm>
          <a:prstGeom prst="rect">
            <a:avLst/>
          </a:prstGeom>
          <a:noFill/>
        </p:spPr>
        <p:txBody>
          <a:bodyPr wrap="square" rtlCol="0">
            <a:spAutoFit/>
          </a:bodyPr>
          <a:lstStyle/>
          <a:p>
            <a:pPr lvl="1" algn="just">
              <a:spcBef>
                <a:spcPts val="615"/>
              </a:spcBef>
              <a:buSzPts val="1100"/>
              <a:tabLst>
                <a:tab pos="405130" algn="l"/>
              </a:tabLst>
            </a:pPr>
            <a:r>
              <a:rPr lang="vi-VN" sz="4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Hỗn hợp được tạo thành khi hai hay nhiều chất trộn lẫn vào nhau. Trong hỗn hợp, mỗi chất giữ nguyên tính chất của nó.</a:t>
            </a:r>
            <a:endParaRPr kumimoji="0" lang="en-US" sz="7200" b="0" u="none" strike="noStrike" kern="1200" cap="none" spc="0" normalizeH="0" baseline="0" noProof="0">
              <a:ln>
                <a:noFill/>
              </a:ln>
              <a:solidFill>
                <a:srgbClr val="C00000"/>
              </a:solidFill>
              <a:effectLst/>
              <a:uLnTx/>
              <a:uFillTx/>
              <a:latin typeface="Calibri" panose="020F0502020204030204"/>
            </a:endParaRPr>
          </a:p>
        </p:txBody>
      </p:sp>
    </p:spTree>
    <p:extLst>
      <p:ext uri="{BB962C8B-B14F-4D97-AF65-F5344CB8AC3E}">
        <p14:creationId xmlns:p14="http://schemas.microsoft.com/office/powerpoint/2010/main" val="1093677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par>
                          <p:cTn id="24" fill="hold">
                            <p:stCondLst>
                              <p:cond delay="2000"/>
                            </p:stCondLst>
                            <p:childTnLst>
                              <p:par>
                                <p:cTn id="25" presetID="31"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9624DBB-0132-A612-EA5F-5A08D8B83032}"/>
              </a:ext>
            </a:extLst>
          </p:cNvPr>
          <p:cNvSpPr txBox="1"/>
          <p:nvPr/>
        </p:nvSpPr>
        <p:spPr>
          <a:xfrm>
            <a:off x="3898232" y="1432131"/>
            <a:ext cx="7988967" cy="1754326"/>
          </a:xfrm>
          <a:prstGeom prst="rect">
            <a:avLst/>
          </a:prstGeom>
          <a:noFill/>
        </p:spPr>
        <p:txBody>
          <a:bodyPr wrap="square" rtlCol="0">
            <a:spAutoFit/>
          </a:bodyPr>
          <a:lstStyle/>
          <a:p>
            <a:pPr lvl="0" algn="ctr">
              <a:defRPr/>
            </a:pPr>
            <a:r>
              <a:rPr lang="vi-VN" sz="5400">
                <a:solidFill>
                  <a:srgbClr val="C00000"/>
                </a:solidFill>
                <a:cs typeface="Arial" panose="020B0604020202020204" pitchFamily="34" charset="0"/>
              </a:rPr>
              <a:t>Đố em:</a:t>
            </a:r>
            <a:r>
              <a:rPr lang="vi-VN" sz="5400">
                <a:cs typeface="Arial" panose="020B0604020202020204" pitchFamily="34" charset="0"/>
              </a:rPr>
              <a:t> Đất có phải là hỗn hợp không? Vì sao?</a:t>
            </a:r>
            <a:endParaRPr lang="vi-VN" sz="5400">
              <a:latin typeface="Arial" panose="020B0604020202020204" pitchFamily="34" charset="0"/>
              <a:cs typeface="Arial" panose="020B0604020202020204" pitchFamily="34" charset="0"/>
            </a:endParaRPr>
          </a:p>
        </p:txBody>
      </p:sp>
      <p:pic>
        <p:nvPicPr>
          <p:cNvPr id="1028" name="Picture 4" descr="Dung dịch là gì? Khối lượng dung dịch giảm tăng khi nào? - Công Ty Thu mua  phế liệu Giá Cao 24h">
            <a:extLst>
              <a:ext uri="{FF2B5EF4-FFF2-40B4-BE49-F238E27FC236}">
                <a16:creationId xmlns:a16="http://schemas.microsoft.com/office/drawing/2014/main" id="{F9917FD6-D464-2D7B-7C85-60689C3A99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0806" y="3186457"/>
            <a:ext cx="514905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709CF04-DE4E-689B-0057-4128EE3EEB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377" b="89857" l="7993" r="89876">
                        <a14:foregroundMark x1="23446" y1="34865" x2="23446" y2="34865"/>
                        <a14:foregroundMark x1="29130" y1="13629" x2="29130" y2="13629"/>
                        <a14:foregroundMark x1="19361" y1="45483" x2="19361" y2="45483"/>
                        <a14:foregroundMark x1="34281" y1="44532" x2="34281" y2="44532"/>
                        <a14:foregroundMark x1="37833" y1="45483" x2="37833" y2="45483"/>
                        <a14:foregroundMark x1="37300" y1="45483" x2="37300" y2="45483"/>
                        <a14:foregroundMark x1="36945" y1="46434" x2="36945" y2="46434"/>
                        <a14:foregroundMark x1="36412" y1="46910" x2="35524" y2="49762"/>
                        <a14:foregroundMark x1="78153" y1="16799" x2="78153" y2="16799"/>
                        <a14:foregroundMark x1="76021" y1="23296" x2="76021" y2="23296"/>
                        <a14:foregroundMark x1="27176" y1="21078" x2="27176" y2="21078"/>
                        <a14:foregroundMark x1="81528" y1="38669" x2="81528" y2="38669"/>
                        <a14:foregroundMark x1="81172" y1="41997" x2="81172" y2="41997"/>
                      </a14:backgroundRemoval>
                    </a14:imgEffect>
                  </a14:imgLayer>
                </a14:imgProps>
              </a:ext>
              <a:ext uri="{28A0092B-C50C-407E-A947-70E740481C1C}">
                <a14:useLocalDpi xmlns:a14="http://schemas.microsoft.com/office/drawing/2010/main" val="0"/>
              </a:ext>
            </a:extLst>
          </a:blip>
          <a:stretch>
            <a:fillRect/>
          </a:stretch>
        </p:blipFill>
        <p:spPr>
          <a:xfrm>
            <a:off x="-265195" y="1277882"/>
            <a:ext cx="5149057" cy="5770968"/>
          </a:xfrm>
          <a:prstGeom prst="rect">
            <a:avLst/>
          </a:prstGeom>
        </p:spPr>
      </p:pic>
    </p:spTree>
    <p:extLst>
      <p:ext uri="{BB962C8B-B14F-4D97-AF65-F5344CB8AC3E}">
        <p14:creationId xmlns:p14="http://schemas.microsoft.com/office/powerpoint/2010/main" val="3675974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9624DBB-0132-A612-EA5F-5A08D8B83032}"/>
              </a:ext>
            </a:extLst>
          </p:cNvPr>
          <p:cNvSpPr txBox="1"/>
          <p:nvPr/>
        </p:nvSpPr>
        <p:spPr>
          <a:xfrm>
            <a:off x="776606" y="738164"/>
            <a:ext cx="10988566" cy="2308324"/>
          </a:xfrm>
          <a:prstGeom prst="rect">
            <a:avLst/>
          </a:prstGeom>
          <a:noFill/>
        </p:spPr>
        <p:txBody>
          <a:bodyPr wrap="square" rtlCol="0">
            <a:spAutoFit/>
          </a:bodyPr>
          <a:lstStyle/>
          <a:p>
            <a:pPr lvl="0" algn="ctr">
              <a:defRPr/>
            </a:pPr>
            <a:r>
              <a:rPr lang="vi-VN" sz="4800">
                <a:solidFill>
                  <a:srgbClr val="C00000"/>
                </a:solidFill>
                <a:cs typeface="Arial" panose="020B0604020202020204" pitchFamily="34" charset="0"/>
              </a:rPr>
              <a:t>Đất là một </a:t>
            </a:r>
            <a:r>
              <a:rPr lang="vi-VN" sz="4800">
                <a:solidFill>
                  <a:sysClr val="windowText" lastClr="000000"/>
                </a:solidFill>
                <a:cs typeface="Arial" panose="020B0604020202020204" pitchFamily="34" charset="0"/>
              </a:rPr>
              <a:t>hỗn hợp</a:t>
            </a:r>
            <a:r>
              <a:rPr lang="vi-VN" sz="4800">
                <a:solidFill>
                  <a:srgbClr val="C00000"/>
                </a:solidFill>
                <a:cs typeface="Arial" panose="020B0604020202020204" pitchFamily="34" charset="0"/>
              </a:rPr>
              <a:t>. Vì đất có chứa nhiều chất khác nhau như chất khoáng, chất mùn, không khí, nước ….</a:t>
            </a:r>
            <a:endParaRPr kumimoji="0" lang="vi-VN" sz="4800" b="0" i="0" u="none" strike="noStrike" kern="1200" cap="none" spc="0" normalizeH="0" baseline="0" noProof="0">
              <a:ln>
                <a:noFill/>
              </a:ln>
              <a:solidFill>
                <a:srgbClr val="C00000"/>
              </a:solidFill>
              <a:effectLst/>
              <a:uLnTx/>
              <a:uFillTx/>
              <a:latin typeface="Arial" panose="020B0604020202020204" pitchFamily="34" charset="0"/>
              <a:cs typeface="Arial" panose="020B0604020202020204" pitchFamily="34" charset="0"/>
            </a:endParaRPr>
          </a:p>
        </p:txBody>
      </p:sp>
      <p:pic>
        <p:nvPicPr>
          <p:cNvPr id="1026" name="Picture 2" descr="Hình ảnh Cây Non Mọc Từ đất PNG , Thực Vật, Sự Phát Triển, Lá Cây PNG trong  suốt và Vector để tải xuống miễn phí">
            <a:extLst>
              <a:ext uri="{FF2B5EF4-FFF2-40B4-BE49-F238E27FC236}">
                <a16:creationId xmlns:a16="http://schemas.microsoft.com/office/drawing/2014/main" id="{C90379B7-DA32-5207-1878-E27807E6E5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669" y="2277374"/>
            <a:ext cx="5009300" cy="500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2021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3">
            <a:extLst>
              <a:ext uri="{FF2B5EF4-FFF2-40B4-BE49-F238E27FC236}">
                <a16:creationId xmlns:a16="http://schemas.microsoft.com/office/drawing/2014/main" id="{D323F955-F32F-71C6-BC6B-D5A2A20304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V="1">
            <a:off x="0" y="1058643"/>
            <a:ext cx="12192000" cy="2118360"/>
          </a:xfrm>
          <a:prstGeom prst="rect">
            <a:avLst/>
          </a:prstGeom>
        </p:spPr>
      </p:pic>
      <p:sp>
        <p:nvSpPr>
          <p:cNvPr id="4" name="TextBox 20">
            <a:extLst>
              <a:ext uri="{FF2B5EF4-FFF2-40B4-BE49-F238E27FC236}">
                <a16:creationId xmlns:a16="http://schemas.microsoft.com/office/drawing/2014/main" id="{8DAF2C15-4FD4-B110-B393-95EFB248BA8D}"/>
              </a:ext>
            </a:extLst>
          </p:cNvPr>
          <p:cNvSpPr txBox="1"/>
          <p:nvPr/>
        </p:nvSpPr>
        <p:spPr>
          <a:xfrm>
            <a:off x="1099476" y="2136031"/>
            <a:ext cx="10472037" cy="556755"/>
          </a:xfrm>
          <a:prstGeom prst="rect">
            <a:avLst/>
          </a:prstGeom>
        </p:spPr>
        <p:txBody>
          <a:bodyPr lIns="0" tIns="0" rIns="0" bIns="0" rtlCol="0" anchor="t">
            <a:spAutoFit/>
          </a:bodyPr>
          <a:lstStyle/>
          <a:p>
            <a:pPr marL="0" marR="0" lvl="0" indent="0" algn="ctr" defTabSz="609630" rtl="0" eaLnBrk="1" fontAlgn="auto" latinLnBrk="0" hangingPunct="1">
              <a:lnSpc>
                <a:spcPts val="4160"/>
              </a:lnSpc>
              <a:spcBef>
                <a:spcPts val="0"/>
              </a:spcBef>
              <a:spcAft>
                <a:spcPts val="0"/>
              </a:spcAft>
              <a:buClrTx/>
              <a:buSzTx/>
              <a:buFontTx/>
              <a:buNone/>
              <a:tabLst/>
              <a:defRPr/>
            </a:pPr>
            <a:r>
              <a:rPr kumimoji="0" lang="en-US" sz="5867" b="0" i="0" u="none" strike="noStrike" kern="1200" cap="none" spc="103" normalizeH="0" baseline="0" noProof="0">
                <a:ln>
                  <a:noFill/>
                </a:ln>
                <a:solidFill>
                  <a:srgbClr val="9B6D55"/>
                </a:solidFill>
                <a:effectLst>
                  <a:glow rad="63500">
                    <a:srgbClr val="C0504D">
                      <a:satMod val="175000"/>
                      <a:alpha val="40000"/>
                    </a:srgbClr>
                  </a:glow>
                </a:effectLst>
                <a:uLnTx/>
                <a:uFillTx/>
                <a:latin typeface="iCiel Cadena" panose="02000503000000020004" pitchFamily="2" charset="0"/>
                <a:ea typeface="+mn-ea"/>
                <a:cs typeface="+mn-cs"/>
              </a:rPr>
              <a:t>KẾT LUẬN</a:t>
            </a:r>
          </a:p>
        </p:txBody>
      </p:sp>
      <p:sp>
        <p:nvSpPr>
          <p:cNvPr id="5" name="TextBox 4">
            <a:extLst>
              <a:ext uri="{FF2B5EF4-FFF2-40B4-BE49-F238E27FC236}">
                <a16:creationId xmlns:a16="http://schemas.microsoft.com/office/drawing/2014/main" id="{37590EA1-503F-D5AC-ABFC-8BAA45FD8681}"/>
              </a:ext>
            </a:extLst>
          </p:cNvPr>
          <p:cNvSpPr txBox="1"/>
          <p:nvPr/>
        </p:nvSpPr>
        <p:spPr>
          <a:xfrm>
            <a:off x="809712" y="3672612"/>
            <a:ext cx="7115205" cy="2042419"/>
          </a:xfrm>
          <a:prstGeom prst="rect">
            <a:avLst/>
          </a:prstGeom>
          <a:noFill/>
        </p:spPr>
        <p:txBody>
          <a:bodyPr wrap="square" rtlCol="0">
            <a:spAutoFit/>
          </a:bodyPr>
          <a:lstStyle/>
          <a:p>
            <a:pPr marL="0" marR="0" lvl="0" indent="0" algn="l" defTabSz="609630" rtl="0" eaLnBrk="1" fontAlgn="auto" latinLnBrk="0" hangingPunct="1">
              <a:lnSpc>
                <a:spcPct val="150000"/>
              </a:lnSpc>
              <a:spcBef>
                <a:spcPts val="0"/>
              </a:spcBef>
              <a:spcAft>
                <a:spcPts val="0"/>
              </a:spcAft>
              <a:buClrTx/>
              <a:buSzTx/>
              <a:buFontTx/>
              <a:buNone/>
              <a:tabLst/>
              <a:defRPr/>
            </a:pPr>
            <a:r>
              <a:rPr kumimoji="0" lang="en-US" sz="2933"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Hai hay nhiều chất trộn lẫn với nhau có thể tạo thành hỗn hợp. Trong hỗn hợp mỗi chất vẫn giữ nguyên tính chất của nó.</a:t>
            </a:r>
            <a:endParaRPr kumimoji="0" lang="en-GB" sz="2933"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095F9433-D332-CA7F-A75B-0F31D10F3A27}"/>
              </a:ext>
            </a:extLst>
          </p:cNvPr>
          <p:cNvPicPr>
            <a:picLocks noChangeAspect="1"/>
          </p:cNvPicPr>
          <p:nvPr/>
        </p:nvPicPr>
        <p:blipFill>
          <a:blip r:embed="rId4"/>
          <a:stretch>
            <a:fillRect/>
          </a:stretch>
        </p:blipFill>
        <p:spPr>
          <a:xfrm>
            <a:off x="8111387" y="3487357"/>
            <a:ext cx="3624307" cy="2718230"/>
          </a:xfrm>
          <a:prstGeom prst="rect">
            <a:avLst/>
          </a:prstGeom>
        </p:spPr>
      </p:pic>
    </p:spTree>
    <p:extLst>
      <p:ext uri="{BB962C8B-B14F-4D97-AF65-F5344CB8AC3E}">
        <p14:creationId xmlns:p14="http://schemas.microsoft.com/office/powerpoint/2010/main" val="40493531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192001" y="407135"/>
            <a:ext cx="9808001" cy="5814399"/>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6" name="组合 12">
            <a:extLst>
              <a:ext uri="{FF2B5EF4-FFF2-40B4-BE49-F238E27FC236}">
                <a16:creationId xmlns:a16="http://schemas.microsoft.com/office/drawing/2014/main" id="{C90CA037-0C51-EDA7-A7B9-1FEC9B708A4E}"/>
              </a:ext>
            </a:extLst>
          </p:cNvPr>
          <p:cNvGrpSpPr/>
          <p:nvPr/>
        </p:nvGrpSpPr>
        <p:grpSpPr>
          <a:xfrm>
            <a:off x="2728617" y="0"/>
            <a:ext cx="6792074" cy="6669757"/>
            <a:chOff x="2682240" y="163056"/>
            <a:chExt cx="7045515" cy="6640860"/>
          </a:xfrm>
        </p:grpSpPr>
        <p:sp>
          <p:nvSpPr>
            <p:cNvPr id="7" name="弧形 5">
              <a:extLst>
                <a:ext uri="{FF2B5EF4-FFF2-40B4-BE49-F238E27FC236}">
                  <a16:creationId xmlns:a16="http://schemas.microsoft.com/office/drawing/2014/main" id="{6908695A-718B-ABA1-2387-B98D7BECE233}"/>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09D9BE88-88A0-C6E3-9B40-4B8A56D3EF40}"/>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B94EC9BD-A10C-7B9E-D7A9-D0BB59B4EEB5}"/>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1" name="弧形 9">
              <a:extLst>
                <a:ext uri="{FF2B5EF4-FFF2-40B4-BE49-F238E27FC236}">
                  <a16:creationId xmlns:a16="http://schemas.microsoft.com/office/drawing/2014/main" id="{1843E0CF-DA9C-1141-6C2E-B24240FB0A7F}"/>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2" name="椭圆 10">
              <a:extLst>
                <a:ext uri="{FF2B5EF4-FFF2-40B4-BE49-F238E27FC236}">
                  <a16:creationId xmlns:a16="http://schemas.microsoft.com/office/drawing/2014/main" id="{1BC9E9F3-6FA7-F7B6-2495-E4B70839E6DA}"/>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3" name="椭圆 11">
              <a:extLst>
                <a:ext uri="{FF2B5EF4-FFF2-40B4-BE49-F238E27FC236}">
                  <a16:creationId xmlns:a16="http://schemas.microsoft.com/office/drawing/2014/main" id="{A0595100-4DD0-7470-9AF9-EAE1F8CDEBA6}"/>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10" name="TextBox 9">
            <a:extLst>
              <a:ext uri="{FF2B5EF4-FFF2-40B4-BE49-F238E27FC236}">
                <a16:creationId xmlns:a16="http://schemas.microsoft.com/office/drawing/2014/main" id="{F7D5BC8A-226A-6198-3618-A47C96D0DB98}"/>
              </a:ext>
            </a:extLst>
          </p:cNvPr>
          <p:cNvSpPr txBox="1"/>
          <p:nvPr/>
        </p:nvSpPr>
        <p:spPr>
          <a:xfrm>
            <a:off x="1955326" y="1507859"/>
            <a:ext cx="8089544" cy="3046988"/>
          </a:xfrm>
          <a:prstGeom prst="rect">
            <a:avLst/>
          </a:prstGeom>
          <a:noFill/>
        </p:spPr>
        <p:txBody>
          <a:bodyPr wrap="square" rtlCol="0">
            <a:spAutoFit/>
          </a:bodyPr>
          <a:lstStyle/>
          <a:p>
            <a:pPr lvl="1" algn="ctr">
              <a:spcBef>
                <a:spcPts val="615"/>
              </a:spcBef>
              <a:buSzPts val="1100"/>
              <a:tabLst>
                <a:tab pos="405130" algn="l"/>
              </a:tabLst>
            </a:pPr>
            <a:r>
              <a:rPr lang="vi-VN" sz="4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Hỗn hợp không chỉ do chất rắn tạo thành mà còn được tạo nên từ các chất lỏng, chất khí. </a:t>
            </a:r>
            <a:endParaRPr kumimoji="0" lang="en-US" sz="72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974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par>
                          <p:cTn id="24" fill="hold">
                            <p:stCondLst>
                              <p:cond delay="2000"/>
                            </p:stCondLst>
                            <p:childTnLst>
                              <p:par>
                                <p:cTn id="25" presetID="31"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D9624DBB-0132-A612-EA5F-5A08D8B83032}"/>
              </a:ext>
            </a:extLst>
          </p:cNvPr>
          <p:cNvSpPr txBox="1"/>
          <p:nvPr/>
        </p:nvSpPr>
        <p:spPr>
          <a:xfrm>
            <a:off x="690092" y="889843"/>
            <a:ext cx="10878206" cy="5078313"/>
          </a:xfrm>
          <a:prstGeom prst="rect">
            <a:avLst/>
          </a:prstGeom>
          <a:noFill/>
        </p:spPr>
        <p:txBody>
          <a:bodyPr wrap="square" rtlCol="0">
            <a:spAutoFit/>
          </a:bodyPr>
          <a:lstStyle/>
          <a:p>
            <a:pPr lvl="0" algn="just">
              <a:defRPr/>
            </a:pPr>
            <a:r>
              <a:rPr lang="en-US" sz="5400" b="1" u="sng">
                <a:solidFill>
                  <a:srgbClr val="00B0F0"/>
                </a:solidFill>
                <a:cs typeface="Arial" panose="020B0604020202020204" pitchFamily="34" charset="0"/>
              </a:rPr>
              <a:t>Ví dụ:</a:t>
            </a:r>
          </a:p>
          <a:p>
            <a:pPr lvl="0" algn="just">
              <a:defRPr/>
            </a:pPr>
            <a:r>
              <a:rPr lang="vi-VN" sz="5400">
                <a:cs typeface="Arial" panose="020B0604020202020204" pitchFamily="34" charset="0"/>
              </a:rPr>
              <a:t>+ </a:t>
            </a:r>
            <a:r>
              <a:rPr lang="vi-VN" sz="5400">
                <a:solidFill>
                  <a:srgbClr val="FF0000"/>
                </a:solidFill>
                <a:cs typeface="Arial" panose="020B0604020202020204" pitchFamily="34" charset="0"/>
              </a:rPr>
              <a:t>Máu</a:t>
            </a:r>
            <a:r>
              <a:rPr lang="vi-VN" sz="5400">
                <a:cs typeface="Arial" panose="020B0604020202020204" pitchFamily="34" charset="0"/>
              </a:rPr>
              <a:t> là một hỗn hợp gồm nhiều thành phần như huyết tương, hồng cầu,…</a:t>
            </a:r>
          </a:p>
          <a:p>
            <a:pPr lvl="0" algn="just">
              <a:defRPr/>
            </a:pPr>
            <a:r>
              <a:rPr lang="vi-VN" sz="5400">
                <a:cs typeface="Arial" panose="020B0604020202020204" pitchFamily="34" charset="0"/>
              </a:rPr>
              <a:t>+ </a:t>
            </a:r>
            <a:r>
              <a:rPr lang="vi-VN" sz="5400">
                <a:solidFill>
                  <a:srgbClr val="FF0000"/>
                </a:solidFill>
                <a:cs typeface="Arial" panose="020B0604020202020204" pitchFamily="34" charset="0"/>
              </a:rPr>
              <a:t>Không khí</a:t>
            </a:r>
            <a:r>
              <a:rPr lang="vi-VN" sz="5400">
                <a:cs typeface="Arial" panose="020B0604020202020204" pitchFamily="34" charset="0"/>
              </a:rPr>
              <a:t> mà chúng ta thở là hỗn hợp của các</a:t>
            </a:r>
            <a:r>
              <a:rPr lang="en-US" sz="5400">
                <a:cs typeface="Arial" panose="020B0604020202020204" pitchFamily="34" charset="0"/>
              </a:rPr>
              <a:t> </a:t>
            </a:r>
            <a:r>
              <a:rPr lang="vi-VN" sz="5400">
                <a:cs typeface="Arial" panose="020B0604020202020204" pitchFamily="34" charset="0"/>
              </a:rPr>
              <a:t>khí ô–xi, ni–tơ,…</a:t>
            </a:r>
          </a:p>
        </p:txBody>
      </p:sp>
    </p:spTree>
    <p:extLst>
      <p:ext uri="{BB962C8B-B14F-4D97-AF65-F5344CB8AC3E}">
        <p14:creationId xmlns:p14="http://schemas.microsoft.com/office/powerpoint/2010/main" val="237459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246715" y="1494404"/>
            <a:ext cx="9808001" cy="5025900"/>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3" name="TextBox 2">
            <a:extLst>
              <a:ext uri="{FF2B5EF4-FFF2-40B4-BE49-F238E27FC236}">
                <a16:creationId xmlns:a16="http://schemas.microsoft.com/office/drawing/2014/main" id="{C82C782A-D7F6-A806-2A76-3C687EC9F112}"/>
              </a:ext>
            </a:extLst>
          </p:cNvPr>
          <p:cNvSpPr txBox="1"/>
          <p:nvPr/>
        </p:nvSpPr>
        <p:spPr>
          <a:xfrm>
            <a:off x="2797863" y="2537723"/>
            <a:ext cx="7229006"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sng" strike="noStrike" kern="1200" cap="none" spc="0" normalizeH="0" baseline="0" noProof="0">
                <a:ln>
                  <a:noFill/>
                </a:ln>
                <a:solidFill>
                  <a:srgbClr val="FF0000"/>
                </a:solidFill>
                <a:effectLst/>
                <a:uLnTx/>
                <a:uFillTx/>
                <a:latin typeface="Calibri" panose="020F0502020204030204"/>
                <a:ea typeface="+mn-ea"/>
                <a:cs typeface="+mn-cs"/>
              </a:rPr>
              <a:t>Hoạt động 2</a:t>
            </a:r>
          </a:p>
          <a:p>
            <a:pPr lvl="0" algn="ctr"/>
            <a:r>
              <a:rPr lang="en-US" sz="6600" b="1">
                <a:solidFill>
                  <a:srgbClr val="FF0000"/>
                </a:solidFill>
              </a:rPr>
              <a:t>Tìm hiểu dung dịch  </a:t>
            </a:r>
            <a:endParaRPr kumimoji="0" lang="en-US" sz="66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76992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B7077E2-162A-8BB5-5D74-A96CA0DAC9C8}"/>
              </a:ext>
            </a:extLst>
          </p:cNvPr>
          <p:cNvSpPr/>
          <p:nvPr/>
        </p:nvSpPr>
        <p:spPr>
          <a:xfrm>
            <a:off x="509666" y="179882"/>
            <a:ext cx="11287593" cy="596608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69622" y="589814"/>
            <a:ext cx="9652756" cy="1828386"/>
          </a:xfrm>
          <a:prstGeom prst="rect">
            <a:avLst/>
          </a:prstGeom>
          <a:noFill/>
        </p:spPr>
        <p:txBody>
          <a:bodyPr wrap="square" rtlCol="0">
            <a:spAutoFit/>
          </a:bodyPr>
          <a:lstStyle/>
          <a:p>
            <a:pPr lvl="0" algn="ctr">
              <a:lnSpc>
                <a:spcPct val="150000"/>
              </a:lnSpc>
              <a:defRPr/>
            </a:pPr>
            <a:r>
              <a:rPr lang="vi-VN" sz="4000">
                <a:solidFill>
                  <a:srgbClr val="002060"/>
                </a:solidFill>
                <a:latin typeface="Times New Roman" panose="02020603050405020304" pitchFamily="18" charset="0"/>
                <a:cs typeface="Times New Roman" panose="02020603050405020304" pitchFamily="18" charset="0"/>
              </a:rPr>
              <a:t>Em đã bao giờ pha nước muối để súc miệng chưa? Em pha nước muối như thế nào?</a:t>
            </a:r>
            <a:endParaRPr kumimoji="0" lang="en-GB" sz="4000" b="0" i="0" u="none" strike="noStrike" kern="1200" cap="none" spc="0" normalizeH="0" baseline="0" noProof="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6189EB1-3AB8-29F6-D939-50C6B613E3EC}"/>
              </a:ext>
            </a:extLst>
          </p:cNvPr>
          <p:cNvPicPr>
            <a:picLocks noChangeAspect="1"/>
          </p:cNvPicPr>
          <p:nvPr/>
        </p:nvPicPr>
        <p:blipFill rotWithShape="1">
          <a:blip r:embed="rId3" cstate="print">
            <a:clrChange>
              <a:clrFrom>
                <a:srgbClr val="828BC4"/>
              </a:clrFrom>
              <a:clrTo>
                <a:srgbClr val="828BC4">
                  <a:alpha val="0"/>
                </a:srgbClr>
              </a:clrTo>
            </a:clrChange>
            <a:extLst>
              <a:ext uri="{BEBA8EAE-BF5A-486C-A8C5-ECC9F3942E4B}">
                <a14:imgProps xmlns:a14="http://schemas.microsoft.com/office/drawing/2010/main">
                  <a14:imgLayer r:embed="rId4">
                    <a14:imgEffect>
                      <a14:backgroundRemoval t="3231" b="51858" l="63719" r="85948"/>
                    </a14:imgEffect>
                  </a14:imgLayer>
                </a14:imgProps>
              </a:ext>
              <a:ext uri="{28A0092B-C50C-407E-A947-70E740481C1C}">
                <a14:useLocalDpi xmlns:a14="http://schemas.microsoft.com/office/drawing/2010/main" val="0"/>
              </a:ext>
            </a:extLst>
          </a:blip>
          <a:srcRect l="60973" t="2889" r="11251" b="50000"/>
          <a:stretch/>
        </p:blipFill>
        <p:spPr>
          <a:xfrm>
            <a:off x="2674550" y="2635222"/>
            <a:ext cx="2589404" cy="3293722"/>
          </a:xfrm>
          <a:prstGeom prst="rect">
            <a:avLst/>
          </a:prstGeom>
          <a:effectLst>
            <a:outerShdw blurRad="63500" sx="102000" sy="102000" algn="ctr" rotWithShape="0">
              <a:prstClr val="black">
                <a:alpha val="40000"/>
              </a:prstClr>
            </a:outerShdw>
          </a:effectLst>
        </p:spPr>
      </p:pic>
      <p:pic>
        <p:nvPicPr>
          <p:cNvPr id="4" name="图片 32">
            <a:extLst>
              <a:ext uri="{FF2B5EF4-FFF2-40B4-BE49-F238E27FC236}">
                <a16:creationId xmlns:a16="http://schemas.microsoft.com/office/drawing/2014/main" id="{D57EB087-0E69-8A60-2A20-25075D6B734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6434"/>
          <a:stretch/>
        </p:blipFill>
        <p:spPr>
          <a:xfrm>
            <a:off x="5561577" y="2590991"/>
            <a:ext cx="4047341" cy="3382183"/>
          </a:xfrm>
          <a:prstGeom prst="rect">
            <a:avLst/>
          </a:prstGeom>
        </p:spPr>
      </p:pic>
    </p:spTree>
    <p:extLst>
      <p:ext uri="{BB962C8B-B14F-4D97-AF65-F5344CB8AC3E}">
        <p14:creationId xmlns:p14="http://schemas.microsoft.com/office/powerpoint/2010/main" val="39352199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3AF1626-947F-E145-59A1-8261343F8ACC}"/>
              </a:ext>
            </a:extLst>
          </p:cNvPr>
          <p:cNvGrpSpPr/>
          <p:nvPr/>
        </p:nvGrpSpPr>
        <p:grpSpPr>
          <a:xfrm>
            <a:off x="1928193" y="2098542"/>
            <a:ext cx="7226878" cy="2285811"/>
            <a:chOff x="1928193" y="2098542"/>
            <a:chExt cx="7226878" cy="2285811"/>
          </a:xfrm>
        </p:grpSpPr>
        <p:pic>
          <p:nvPicPr>
            <p:cNvPr id="6" name="Picture 5">
              <a:extLst>
                <a:ext uri="{FF2B5EF4-FFF2-40B4-BE49-F238E27FC236}">
                  <a16:creationId xmlns:a16="http://schemas.microsoft.com/office/drawing/2014/main" id="{CB52EE19-B3B8-A2FC-BCB9-5A4CAD4C478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rot="277403">
              <a:off x="1928193" y="2098542"/>
              <a:ext cx="7226878" cy="2285811"/>
            </a:xfrm>
            <a:prstGeom prst="rect">
              <a:avLst/>
            </a:prstGeom>
          </p:spPr>
        </p:pic>
        <p:sp>
          <p:nvSpPr>
            <p:cNvPr id="10" name="Rectangle 9">
              <a:extLst>
                <a:ext uri="{FF2B5EF4-FFF2-40B4-BE49-F238E27FC236}">
                  <a16:creationId xmlns:a16="http://schemas.microsoft.com/office/drawing/2014/main" id="{8EC814F9-5B83-3A24-D974-9444EC0F4737}"/>
                </a:ext>
              </a:extLst>
            </p:cNvPr>
            <p:cNvSpPr/>
            <p:nvPr/>
          </p:nvSpPr>
          <p:spPr>
            <a:xfrm>
              <a:off x="2180988" y="2512192"/>
              <a:ext cx="6353420"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w="19050">
                    <a:solidFill>
                      <a:prstClr val="black"/>
                    </a:solidFill>
                  </a:ln>
                  <a:solidFill>
                    <a:prstClr val="black"/>
                  </a:solidFill>
                  <a:effectLst/>
                  <a:uLnTx/>
                  <a:uFillTx/>
                  <a:latin typeface="Arial" panose="020B0604020202020204" pitchFamily="34" charset="0"/>
                  <a:ea typeface="+mn-ea"/>
                  <a:cs typeface="+mn-cs"/>
                </a:rPr>
                <a:t>Tạo dung dịch </a:t>
              </a:r>
              <a:endParaRPr kumimoji="0" lang="en-US" sz="4400" b="0" i="0" u="none" strike="noStrike" kern="1200" cap="none" spc="0" normalizeH="0" baseline="0" noProof="0">
                <a:ln w="19050">
                  <a:solidFill>
                    <a:prstClr val="black"/>
                  </a:solidFill>
                </a:ln>
                <a:solidFill>
                  <a:prstClr val="black"/>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a:ln w="19050">
                    <a:solidFill>
                      <a:prstClr val="black"/>
                    </a:solidFill>
                  </a:ln>
                  <a:solidFill>
                    <a:prstClr val="black"/>
                  </a:solidFill>
                  <a:effectLst/>
                  <a:uLnTx/>
                  <a:uFillTx/>
                  <a:latin typeface="Arial" panose="020B0604020202020204" pitchFamily="34" charset="0"/>
                  <a:ea typeface="+mn-ea"/>
                  <a:cs typeface="+mn-cs"/>
                </a:rPr>
                <a:t>nước đường</a:t>
              </a:r>
            </a:p>
          </p:txBody>
        </p:sp>
      </p:grpSp>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grpSp>
        <p:nvGrpSpPr>
          <p:cNvPr id="16" name="Group 15">
            <a:extLst>
              <a:ext uri="{FF2B5EF4-FFF2-40B4-BE49-F238E27FC236}">
                <a16:creationId xmlns:a16="http://schemas.microsoft.com/office/drawing/2014/main" id="{7561F34F-F15C-2C57-E799-A2EF851E266D}"/>
              </a:ext>
            </a:extLst>
          </p:cNvPr>
          <p:cNvGrpSpPr/>
          <p:nvPr/>
        </p:nvGrpSpPr>
        <p:grpSpPr>
          <a:xfrm>
            <a:off x="3133156" y="247921"/>
            <a:ext cx="5925687" cy="1563075"/>
            <a:chOff x="4231998" y="1007832"/>
            <a:chExt cx="6100548" cy="1837612"/>
          </a:xfrm>
        </p:grpSpPr>
        <p:pic>
          <p:nvPicPr>
            <p:cNvPr id="17" name="Picture 16" descr="Shape, rectangle&#10;&#10;Description automatically generated">
              <a:extLst>
                <a:ext uri="{FF2B5EF4-FFF2-40B4-BE49-F238E27FC236}">
                  <a16:creationId xmlns:a16="http://schemas.microsoft.com/office/drawing/2014/main" id="{DF1543B6-DC9B-C017-E0AB-19F0FE1863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1998" y="1007832"/>
              <a:ext cx="6100547" cy="1837612"/>
            </a:xfrm>
            <a:prstGeom prst="rect">
              <a:avLst/>
            </a:prstGeom>
          </p:spPr>
        </p:pic>
        <p:sp>
          <p:nvSpPr>
            <p:cNvPr id="18" name="TextBox 17">
              <a:extLst>
                <a:ext uri="{FF2B5EF4-FFF2-40B4-BE49-F238E27FC236}">
                  <a16:creationId xmlns:a16="http://schemas.microsoft.com/office/drawing/2014/main" id="{170BCE00-ACFE-3C57-F5FB-9913F2961C0E}"/>
                </a:ext>
              </a:extLst>
            </p:cNvPr>
            <p:cNvSpPr txBox="1"/>
            <p:nvPr/>
          </p:nvSpPr>
          <p:spPr>
            <a:xfrm>
              <a:off x="4231998" y="1320086"/>
              <a:ext cx="6100548" cy="11940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Thí nghiệm </a:t>
              </a:r>
              <a:r>
                <a:rPr kumimoji="0" lang="en-US"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2</a:t>
              </a:r>
              <a:endParaRPr kumimoji="0" lang="en-US" sz="6000" b="0" i="0" u="none" strike="noStrike" kern="1200" cap="none" spc="0" normalizeH="0" baseline="0" noProof="0" dirty="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endParaRPr>
            </a:p>
          </p:txBody>
        </p:sp>
      </p:grpSp>
    </p:spTree>
    <p:extLst>
      <p:ext uri="{BB962C8B-B14F-4D97-AF65-F5344CB8AC3E}">
        <p14:creationId xmlns:p14="http://schemas.microsoft.com/office/powerpoint/2010/main" val="33341098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B7568-C2D2-F5A4-ABDE-3432C8CF1566}"/>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882421" y="1195634"/>
            <a:ext cx="10450370" cy="5355068"/>
          </a:xfrm>
          <a:prstGeom prst="rect">
            <a:avLst/>
          </a:prstGeom>
        </p:spPr>
      </p:pic>
      <p:grpSp>
        <p:nvGrpSpPr>
          <p:cNvPr id="7" name="Group 6">
            <a:extLst>
              <a:ext uri="{FF2B5EF4-FFF2-40B4-BE49-F238E27FC236}">
                <a16:creationId xmlns:a16="http://schemas.microsoft.com/office/drawing/2014/main" id="{28D58754-A244-28FF-7A9A-407D9BF759AF}"/>
              </a:ext>
            </a:extLst>
          </p:cNvPr>
          <p:cNvGrpSpPr/>
          <p:nvPr/>
        </p:nvGrpSpPr>
        <p:grpSpPr>
          <a:xfrm>
            <a:off x="3328619" y="74363"/>
            <a:ext cx="5534765" cy="1880905"/>
            <a:chOff x="2897796" y="93756"/>
            <a:chExt cx="6196137" cy="1880905"/>
          </a:xfrm>
        </p:grpSpPr>
        <p:pic>
          <p:nvPicPr>
            <p:cNvPr id="8" name="Picture 7">
              <a:extLst>
                <a:ext uri="{FF2B5EF4-FFF2-40B4-BE49-F238E27FC236}">
                  <a16:creationId xmlns:a16="http://schemas.microsoft.com/office/drawing/2014/main" id="{2CE1892D-18AC-20EE-AE69-6D74E6E02DB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897796" y="93756"/>
              <a:ext cx="6196137" cy="1786333"/>
            </a:xfrm>
            <a:prstGeom prst="rect">
              <a:avLst/>
            </a:prstGeom>
          </p:spPr>
        </p:pic>
        <p:sp>
          <p:nvSpPr>
            <p:cNvPr id="9" name="TextBox 8">
              <a:extLst>
                <a:ext uri="{FF2B5EF4-FFF2-40B4-BE49-F238E27FC236}">
                  <a16:creationId xmlns:a16="http://schemas.microsoft.com/office/drawing/2014/main" id="{55C56E8B-378C-2DED-04FB-383BC8EAC988}"/>
                </a:ext>
              </a:extLst>
            </p:cNvPr>
            <p:cNvSpPr txBox="1"/>
            <p:nvPr/>
          </p:nvSpPr>
          <p:spPr>
            <a:xfrm>
              <a:off x="4506912" y="958998"/>
              <a:ext cx="305801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CHUẨN BỊ</a:t>
              </a:r>
              <a:endParaRPr kumimoji="0" lang="en-US"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p:txBody>
        </p:sp>
      </p:grpSp>
      <p:sp>
        <p:nvSpPr>
          <p:cNvPr id="10" name="Rectangle 9">
            <a:extLst>
              <a:ext uri="{FF2B5EF4-FFF2-40B4-BE49-F238E27FC236}">
                <a16:creationId xmlns:a16="http://schemas.microsoft.com/office/drawing/2014/main" id="{8EC814F9-5B83-3A24-D974-9444EC0F4737}"/>
              </a:ext>
            </a:extLst>
          </p:cNvPr>
          <p:cNvSpPr/>
          <p:nvPr/>
        </p:nvSpPr>
        <p:spPr>
          <a:xfrm>
            <a:off x="1569021" y="1955268"/>
            <a:ext cx="9053958" cy="2123658"/>
          </a:xfrm>
          <a:prstGeom prst="rect">
            <a:avLst/>
          </a:prstGeom>
          <a:noFill/>
        </p:spPr>
        <p:txBody>
          <a:bodyPr wrap="square" lIns="91440" tIns="45720" rIns="91440" bIns="45720">
            <a:spAutoFit/>
          </a:bodyPr>
          <a:lstStyle/>
          <a:p>
            <a:pPr lvl="0"/>
            <a:r>
              <a:rPr lang="vi-VN" sz="4400">
                <a:ln w="0">
                  <a:solidFill>
                    <a:prstClr val="black"/>
                  </a:solidFill>
                </a:ln>
                <a:solidFill>
                  <a:prstClr val="black"/>
                </a:solidFill>
              </a:rPr>
              <a:t>■</a:t>
            </a:r>
            <a:r>
              <a:rPr lang="en-US" sz="4400">
                <a:ln w="0">
                  <a:solidFill>
                    <a:prstClr val="black"/>
                  </a:solidFill>
                </a:ln>
                <a:solidFill>
                  <a:prstClr val="black"/>
                </a:solidFill>
              </a:rPr>
              <a:t> </a:t>
            </a:r>
            <a:r>
              <a:rPr lang="vi-VN" sz="4400">
                <a:ln w="0">
                  <a:solidFill>
                    <a:prstClr val="black"/>
                  </a:solidFill>
                </a:ln>
                <a:solidFill>
                  <a:prstClr val="black"/>
                </a:solidFill>
              </a:rPr>
              <a:t>Đường trắng.</a:t>
            </a:r>
          </a:p>
          <a:p>
            <a:pPr lvl="0"/>
            <a:r>
              <a:rPr lang="vi-VN" sz="4400">
                <a:ln w="0">
                  <a:solidFill>
                    <a:prstClr val="black"/>
                  </a:solidFill>
                </a:ln>
                <a:solidFill>
                  <a:prstClr val="black"/>
                </a:solidFill>
              </a:rPr>
              <a:t>■ Thìa nhỏ.</a:t>
            </a:r>
          </a:p>
          <a:p>
            <a:pPr lvl="0"/>
            <a:r>
              <a:rPr lang="vi-VN" sz="4400">
                <a:ln w="0">
                  <a:solidFill>
                    <a:prstClr val="black"/>
                  </a:solidFill>
                </a:ln>
                <a:solidFill>
                  <a:prstClr val="black"/>
                </a:solidFill>
              </a:rPr>
              <a:t>■ Nửa cốc nước.</a:t>
            </a:r>
            <a:endParaRPr kumimoji="0" lang="vi-VN" sz="4400" b="0" i="0" u="none" strike="noStrike" kern="1200" cap="none" spc="0" normalizeH="0" baseline="0" noProof="0">
              <a:ln w="0">
                <a:solidFill>
                  <a:prstClr val="black"/>
                </a:solidFill>
              </a:ln>
              <a:solidFill>
                <a:prstClr val="black"/>
              </a:solidFill>
              <a:effectLst/>
              <a:uLnTx/>
              <a:uFillTx/>
              <a:latin typeface="Arial" panose="020B0604020202020204" pitchFamily="34" charset="0"/>
              <a:ea typeface="+mn-ea"/>
              <a:cs typeface="+mn-cs"/>
            </a:endParaRPr>
          </a:p>
        </p:txBody>
      </p:sp>
      <p:pic>
        <p:nvPicPr>
          <p:cNvPr id="1028" name="Picture 4" descr="Hình ảnh Tập Tin Png Mockup Cốc Nước PNG , Nước, Thủy Tinh, Kim Loại PNG  trong suốt và Vector để tải xuống miễn phí">
            <a:extLst>
              <a:ext uri="{FF2B5EF4-FFF2-40B4-BE49-F238E27FC236}">
                <a16:creationId xmlns:a16="http://schemas.microsoft.com/office/drawing/2014/main" id="{9920CF54-9F09-CA05-9DC0-449445FF2DA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9321" y="4078926"/>
            <a:ext cx="2123658" cy="21236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Thìa Bạc PNG, Vector, PSD, và biểu tượng để tải về miễn phí |  pngtree">
            <a:extLst>
              <a:ext uri="{FF2B5EF4-FFF2-40B4-BE49-F238E27FC236}">
                <a16:creationId xmlns:a16="http://schemas.microsoft.com/office/drawing/2014/main" id="{AFBB7FF8-4182-2182-25A3-B3382E3523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0321" y="2725938"/>
            <a:ext cx="3429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ình ảnh Nguyên Liệu Có Thể Mua Bán đường Cát Trắng PNG , đường Trắng, Thức  ăn Nguyên Tố, Yếu Tố Png PNG miễn phí tải tập tin PSDComment và Vector">
            <a:extLst>
              <a:ext uri="{FF2B5EF4-FFF2-40B4-BE49-F238E27FC236}">
                <a16:creationId xmlns:a16="http://schemas.microsoft.com/office/drawing/2014/main" id="{77F24700-E636-CB65-6CD0-9248B29E571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08308" y="1721736"/>
            <a:ext cx="2008404" cy="2008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2554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80">
                                          <p:stCondLst>
                                            <p:cond delay="0"/>
                                          </p:stCondLst>
                                        </p:cTn>
                                        <p:tgtEl>
                                          <p:spTgt spid="10">
                                            <p:txEl>
                                              <p:pRg st="0" end="0"/>
                                            </p:txEl>
                                          </p:spTgt>
                                        </p:tgtEl>
                                      </p:cBhvr>
                                    </p:animEffect>
                                    <p:anim calcmode="lin" valueType="num">
                                      <p:cBhvr>
                                        <p:cTn id="8"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0" end="0"/>
                                            </p:txEl>
                                          </p:spTgt>
                                        </p:tgtEl>
                                      </p:cBhvr>
                                      <p:to x="100000" y="60000"/>
                                    </p:animScale>
                                    <p:animScale>
                                      <p:cBhvr>
                                        <p:cTn id="14" dur="166" decel="50000">
                                          <p:stCondLst>
                                            <p:cond delay="676"/>
                                          </p:stCondLst>
                                        </p:cTn>
                                        <p:tgtEl>
                                          <p:spTgt spid="10">
                                            <p:txEl>
                                              <p:pRg st="0" end="0"/>
                                            </p:txEl>
                                          </p:spTgt>
                                        </p:tgtEl>
                                      </p:cBhvr>
                                      <p:to x="100000" y="100000"/>
                                    </p:animScale>
                                    <p:animScale>
                                      <p:cBhvr>
                                        <p:cTn id="15" dur="26">
                                          <p:stCondLst>
                                            <p:cond delay="1312"/>
                                          </p:stCondLst>
                                        </p:cTn>
                                        <p:tgtEl>
                                          <p:spTgt spid="10">
                                            <p:txEl>
                                              <p:pRg st="0" end="0"/>
                                            </p:txEl>
                                          </p:spTgt>
                                        </p:tgtEl>
                                      </p:cBhvr>
                                      <p:to x="100000" y="80000"/>
                                    </p:animScale>
                                    <p:animScale>
                                      <p:cBhvr>
                                        <p:cTn id="16" dur="166" decel="50000">
                                          <p:stCondLst>
                                            <p:cond delay="1338"/>
                                          </p:stCondLst>
                                        </p:cTn>
                                        <p:tgtEl>
                                          <p:spTgt spid="10">
                                            <p:txEl>
                                              <p:pRg st="0" end="0"/>
                                            </p:txEl>
                                          </p:spTgt>
                                        </p:tgtEl>
                                      </p:cBhvr>
                                      <p:to x="100000" y="100000"/>
                                    </p:animScale>
                                    <p:animScale>
                                      <p:cBhvr>
                                        <p:cTn id="17" dur="26">
                                          <p:stCondLst>
                                            <p:cond delay="1642"/>
                                          </p:stCondLst>
                                        </p:cTn>
                                        <p:tgtEl>
                                          <p:spTgt spid="10">
                                            <p:txEl>
                                              <p:pRg st="0" end="0"/>
                                            </p:txEl>
                                          </p:spTgt>
                                        </p:tgtEl>
                                      </p:cBhvr>
                                      <p:to x="100000" y="90000"/>
                                    </p:animScale>
                                    <p:animScale>
                                      <p:cBhvr>
                                        <p:cTn id="18" dur="166" decel="50000">
                                          <p:stCondLst>
                                            <p:cond delay="1668"/>
                                          </p:stCondLst>
                                        </p:cTn>
                                        <p:tgtEl>
                                          <p:spTgt spid="10">
                                            <p:txEl>
                                              <p:pRg st="0" end="0"/>
                                            </p:txEl>
                                          </p:spTgt>
                                        </p:tgtEl>
                                      </p:cBhvr>
                                      <p:to x="100000" y="100000"/>
                                    </p:animScale>
                                    <p:animScale>
                                      <p:cBhvr>
                                        <p:cTn id="19" dur="26">
                                          <p:stCondLst>
                                            <p:cond delay="1808"/>
                                          </p:stCondLst>
                                        </p:cTn>
                                        <p:tgtEl>
                                          <p:spTgt spid="10">
                                            <p:txEl>
                                              <p:pRg st="0" end="0"/>
                                            </p:txEl>
                                          </p:spTgt>
                                        </p:tgtEl>
                                      </p:cBhvr>
                                      <p:to x="100000" y="95000"/>
                                    </p:animScale>
                                    <p:animScale>
                                      <p:cBhvr>
                                        <p:cTn id="20" dur="166" decel="50000">
                                          <p:stCondLst>
                                            <p:cond delay="1834"/>
                                          </p:stCondLst>
                                        </p:cTn>
                                        <p:tgtEl>
                                          <p:spTgt spid="10">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wipe(down)">
                                      <p:cBhvr>
                                        <p:cTn id="25" dur="500"/>
                                        <p:tgtEl>
                                          <p:spTgt spid="2050"/>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0">
                                            <p:txEl>
                                              <p:pRg st="1" end="1"/>
                                            </p:txEl>
                                          </p:spTgt>
                                        </p:tgtEl>
                                        <p:attrNameLst>
                                          <p:attrName>style.visibility</p:attrName>
                                        </p:attrNameLst>
                                      </p:cBhvr>
                                      <p:to>
                                        <p:strVal val="visible"/>
                                      </p:to>
                                    </p:set>
                                    <p:animEffect transition="in" filter="wipe(down)">
                                      <p:cBhvr>
                                        <p:cTn id="30" dur="580">
                                          <p:stCondLst>
                                            <p:cond delay="0"/>
                                          </p:stCondLst>
                                        </p:cTn>
                                        <p:tgtEl>
                                          <p:spTgt spid="10">
                                            <p:txEl>
                                              <p:pRg st="1" end="1"/>
                                            </p:txEl>
                                          </p:spTgt>
                                        </p:tgtEl>
                                      </p:cBhvr>
                                    </p:animEffect>
                                    <p:anim calcmode="lin" valueType="num">
                                      <p:cBhvr>
                                        <p:cTn id="31" dur="1822" tmFilter="0,0; 0.14,0.36; 0.43,0.73; 0.71,0.91; 1.0,1.0">
                                          <p:stCondLst>
                                            <p:cond delay="0"/>
                                          </p:stCondLst>
                                        </p:cTn>
                                        <p:tgtEl>
                                          <p:spTgt spid="10">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0">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0">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0">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0">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10">
                                            <p:txEl>
                                              <p:pRg st="1" end="1"/>
                                            </p:txEl>
                                          </p:spTgt>
                                        </p:tgtEl>
                                      </p:cBhvr>
                                      <p:to x="100000" y="60000"/>
                                    </p:animScale>
                                    <p:animScale>
                                      <p:cBhvr>
                                        <p:cTn id="37" dur="166" decel="50000">
                                          <p:stCondLst>
                                            <p:cond delay="676"/>
                                          </p:stCondLst>
                                        </p:cTn>
                                        <p:tgtEl>
                                          <p:spTgt spid="10">
                                            <p:txEl>
                                              <p:pRg st="1" end="1"/>
                                            </p:txEl>
                                          </p:spTgt>
                                        </p:tgtEl>
                                      </p:cBhvr>
                                      <p:to x="100000" y="100000"/>
                                    </p:animScale>
                                    <p:animScale>
                                      <p:cBhvr>
                                        <p:cTn id="38" dur="26">
                                          <p:stCondLst>
                                            <p:cond delay="1312"/>
                                          </p:stCondLst>
                                        </p:cTn>
                                        <p:tgtEl>
                                          <p:spTgt spid="10">
                                            <p:txEl>
                                              <p:pRg st="1" end="1"/>
                                            </p:txEl>
                                          </p:spTgt>
                                        </p:tgtEl>
                                      </p:cBhvr>
                                      <p:to x="100000" y="80000"/>
                                    </p:animScale>
                                    <p:animScale>
                                      <p:cBhvr>
                                        <p:cTn id="39" dur="166" decel="50000">
                                          <p:stCondLst>
                                            <p:cond delay="1338"/>
                                          </p:stCondLst>
                                        </p:cTn>
                                        <p:tgtEl>
                                          <p:spTgt spid="10">
                                            <p:txEl>
                                              <p:pRg st="1" end="1"/>
                                            </p:txEl>
                                          </p:spTgt>
                                        </p:tgtEl>
                                      </p:cBhvr>
                                      <p:to x="100000" y="100000"/>
                                    </p:animScale>
                                    <p:animScale>
                                      <p:cBhvr>
                                        <p:cTn id="40" dur="26">
                                          <p:stCondLst>
                                            <p:cond delay="1642"/>
                                          </p:stCondLst>
                                        </p:cTn>
                                        <p:tgtEl>
                                          <p:spTgt spid="10">
                                            <p:txEl>
                                              <p:pRg st="1" end="1"/>
                                            </p:txEl>
                                          </p:spTgt>
                                        </p:tgtEl>
                                      </p:cBhvr>
                                      <p:to x="100000" y="90000"/>
                                    </p:animScale>
                                    <p:animScale>
                                      <p:cBhvr>
                                        <p:cTn id="41" dur="166" decel="50000">
                                          <p:stCondLst>
                                            <p:cond delay="1668"/>
                                          </p:stCondLst>
                                        </p:cTn>
                                        <p:tgtEl>
                                          <p:spTgt spid="10">
                                            <p:txEl>
                                              <p:pRg st="1" end="1"/>
                                            </p:txEl>
                                          </p:spTgt>
                                        </p:tgtEl>
                                      </p:cBhvr>
                                      <p:to x="100000" y="100000"/>
                                    </p:animScale>
                                    <p:animScale>
                                      <p:cBhvr>
                                        <p:cTn id="42" dur="26">
                                          <p:stCondLst>
                                            <p:cond delay="1808"/>
                                          </p:stCondLst>
                                        </p:cTn>
                                        <p:tgtEl>
                                          <p:spTgt spid="10">
                                            <p:txEl>
                                              <p:pRg st="1" end="1"/>
                                            </p:txEl>
                                          </p:spTgt>
                                        </p:tgtEl>
                                      </p:cBhvr>
                                      <p:to x="100000" y="95000"/>
                                    </p:animScale>
                                    <p:animScale>
                                      <p:cBhvr>
                                        <p:cTn id="43" dur="166" decel="50000">
                                          <p:stCondLst>
                                            <p:cond delay="1834"/>
                                          </p:stCondLst>
                                        </p:cTn>
                                        <p:tgtEl>
                                          <p:spTgt spid="10">
                                            <p:txEl>
                                              <p:pRg st="1" end="1"/>
                                            </p:txEl>
                                          </p:spTgt>
                                        </p:tgtEl>
                                      </p:cBhvr>
                                      <p:to x="100000" y="100000"/>
                                    </p:animScale>
                                  </p:childTnLst>
                                </p:cTn>
                              </p:par>
                              <p:par>
                                <p:cTn id="44" presetID="22" presetClass="entr" presetSubtype="4" fill="hold" nodeType="withEffect">
                                  <p:stCondLst>
                                    <p:cond delay="0"/>
                                  </p:stCondLst>
                                  <p:childTnLst>
                                    <p:set>
                                      <p:cBhvr>
                                        <p:cTn id="45" dur="1" fill="hold">
                                          <p:stCondLst>
                                            <p:cond delay="0"/>
                                          </p:stCondLst>
                                        </p:cTn>
                                        <p:tgtEl>
                                          <p:spTgt spid="1030"/>
                                        </p:tgtEl>
                                        <p:attrNameLst>
                                          <p:attrName>style.visibility</p:attrName>
                                        </p:attrNameLst>
                                      </p:cBhvr>
                                      <p:to>
                                        <p:strVal val="visible"/>
                                      </p:to>
                                    </p:set>
                                    <p:animEffect transition="in" filter="wipe(down)">
                                      <p:cBhvr>
                                        <p:cTn id="46" dur="500"/>
                                        <p:tgtEl>
                                          <p:spTgt spid="1030"/>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10">
                                            <p:txEl>
                                              <p:pRg st="2" end="2"/>
                                            </p:txEl>
                                          </p:spTgt>
                                        </p:tgtEl>
                                        <p:attrNameLst>
                                          <p:attrName>style.visibility</p:attrName>
                                        </p:attrNameLst>
                                      </p:cBhvr>
                                      <p:to>
                                        <p:strVal val="visible"/>
                                      </p:to>
                                    </p:set>
                                    <p:animEffect transition="in" filter="wipe(down)">
                                      <p:cBhvr>
                                        <p:cTn id="51" dur="580">
                                          <p:stCondLst>
                                            <p:cond delay="0"/>
                                          </p:stCondLst>
                                        </p:cTn>
                                        <p:tgtEl>
                                          <p:spTgt spid="10">
                                            <p:txEl>
                                              <p:pRg st="2" end="2"/>
                                            </p:txEl>
                                          </p:spTgt>
                                        </p:tgtEl>
                                      </p:cBhvr>
                                    </p:animEffect>
                                    <p:anim calcmode="lin" valueType="num">
                                      <p:cBhvr>
                                        <p:cTn id="52"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10">
                                            <p:txEl>
                                              <p:pRg st="2" end="2"/>
                                            </p:txEl>
                                          </p:spTgt>
                                        </p:tgtEl>
                                      </p:cBhvr>
                                      <p:to x="100000" y="60000"/>
                                    </p:animScale>
                                    <p:animScale>
                                      <p:cBhvr>
                                        <p:cTn id="58" dur="166" decel="50000">
                                          <p:stCondLst>
                                            <p:cond delay="676"/>
                                          </p:stCondLst>
                                        </p:cTn>
                                        <p:tgtEl>
                                          <p:spTgt spid="10">
                                            <p:txEl>
                                              <p:pRg st="2" end="2"/>
                                            </p:txEl>
                                          </p:spTgt>
                                        </p:tgtEl>
                                      </p:cBhvr>
                                      <p:to x="100000" y="100000"/>
                                    </p:animScale>
                                    <p:animScale>
                                      <p:cBhvr>
                                        <p:cTn id="59" dur="26">
                                          <p:stCondLst>
                                            <p:cond delay="1312"/>
                                          </p:stCondLst>
                                        </p:cTn>
                                        <p:tgtEl>
                                          <p:spTgt spid="10">
                                            <p:txEl>
                                              <p:pRg st="2" end="2"/>
                                            </p:txEl>
                                          </p:spTgt>
                                        </p:tgtEl>
                                      </p:cBhvr>
                                      <p:to x="100000" y="80000"/>
                                    </p:animScale>
                                    <p:animScale>
                                      <p:cBhvr>
                                        <p:cTn id="60" dur="166" decel="50000">
                                          <p:stCondLst>
                                            <p:cond delay="1338"/>
                                          </p:stCondLst>
                                        </p:cTn>
                                        <p:tgtEl>
                                          <p:spTgt spid="10">
                                            <p:txEl>
                                              <p:pRg st="2" end="2"/>
                                            </p:txEl>
                                          </p:spTgt>
                                        </p:tgtEl>
                                      </p:cBhvr>
                                      <p:to x="100000" y="100000"/>
                                    </p:animScale>
                                    <p:animScale>
                                      <p:cBhvr>
                                        <p:cTn id="61" dur="26">
                                          <p:stCondLst>
                                            <p:cond delay="1642"/>
                                          </p:stCondLst>
                                        </p:cTn>
                                        <p:tgtEl>
                                          <p:spTgt spid="10">
                                            <p:txEl>
                                              <p:pRg st="2" end="2"/>
                                            </p:txEl>
                                          </p:spTgt>
                                        </p:tgtEl>
                                      </p:cBhvr>
                                      <p:to x="100000" y="90000"/>
                                    </p:animScale>
                                    <p:animScale>
                                      <p:cBhvr>
                                        <p:cTn id="62" dur="166" decel="50000">
                                          <p:stCondLst>
                                            <p:cond delay="1668"/>
                                          </p:stCondLst>
                                        </p:cTn>
                                        <p:tgtEl>
                                          <p:spTgt spid="10">
                                            <p:txEl>
                                              <p:pRg st="2" end="2"/>
                                            </p:txEl>
                                          </p:spTgt>
                                        </p:tgtEl>
                                      </p:cBhvr>
                                      <p:to x="100000" y="100000"/>
                                    </p:animScale>
                                    <p:animScale>
                                      <p:cBhvr>
                                        <p:cTn id="63" dur="26">
                                          <p:stCondLst>
                                            <p:cond delay="1808"/>
                                          </p:stCondLst>
                                        </p:cTn>
                                        <p:tgtEl>
                                          <p:spTgt spid="10">
                                            <p:txEl>
                                              <p:pRg st="2" end="2"/>
                                            </p:txEl>
                                          </p:spTgt>
                                        </p:tgtEl>
                                      </p:cBhvr>
                                      <p:to x="100000" y="95000"/>
                                    </p:animScale>
                                    <p:animScale>
                                      <p:cBhvr>
                                        <p:cTn id="64" dur="166" decel="50000">
                                          <p:stCondLst>
                                            <p:cond delay="1834"/>
                                          </p:stCondLst>
                                        </p:cTn>
                                        <p:tgtEl>
                                          <p:spTgt spid="10">
                                            <p:txEl>
                                              <p:pRg st="2" end="2"/>
                                            </p:txEl>
                                          </p:spTgt>
                                        </p:tgtEl>
                                      </p:cBhvr>
                                      <p:to x="100000" y="100000"/>
                                    </p:animScale>
                                  </p:childTnLst>
                                </p:cTn>
                              </p:par>
                              <p:par>
                                <p:cTn id="65" presetID="22" presetClass="entr" presetSubtype="4" fill="hold" nodeType="withEffect">
                                  <p:stCondLst>
                                    <p:cond delay="0"/>
                                  </p:stCondLst>
                                  <p:childTnLst>
                                    <p:set>
                                      <p:cBhvr>
                                        <p:cTn id="66" dur="1" fill="hold">
                                          <p:stCondLst>
                                            <p:cond delay="0"/>
                                          </p:stCondLst>
                                        </p:cTn>
                                        <p:tgtEl>
                                          <p:spTgt spid="1028"/>
                                        </p:tgtEl>
                                        <p:attrNameLst>
                                          <p:attrName>style.visibility</p:attrName>
                                        </p:attrNameLst>
                                      </p:cBhvr>
                                      <p:to>
                                        <p:strVal val="visible"/>
                                      </p:to>
                                    </p:set>
                                    <p:animEffect transition="in" filter="wipe(down)">
                                      <p:cBhvr>
                                        <p:cTn id="6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7B7568-C2D2-F5A4-ABDE-3432C8CF1566}"/>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329785" y="1195634"/>
            <a:ext cx="11632366" cy="5025900"/>
          </a:xfrm>
          <a:prstGeom prst="rect">
            <a:avLst/>
          </a:prstGeom>
        </p:spPr>
      </p:pic>
      <p:grpSp>
        <p:nvGrpSpPr>
          <p:cNvPr id="7" name="Group 6">
            <a:extLst>
              <a:ext uri="{FF2B5EF4-FFF2-40B4-BE49-F238E27FC236}">
                <a16:creationId xmlns:a16="http://schemas.microsoft.com/office/drawing/2014/main" id="{28D58754-A244-28FF-7A9A-407D9BF759AF}"/>
              </a:ext>
            </a:extLst>
          </p:cNvPr>
          <p:cNvGrpSpPr/>
          <p:nvPr/>
        </p:nvGrpSpPr>
        <p:grpSpPr>
          <a:xfrm>
            <a:off x="3328619" y="74363"/>
            <a:ext cx="5534765" cy="1786333"/>
            <a:chOff x="2897796" y="93756"/>
            <a:chExt cx="6196137" cy="1786333"/>
          </a:xfrm>
        </p:grpSpPr>
        <p:pic>
          <p:nvPicPr>
            <p:cNvPr id="8" name="Picture 7">
              <a:extLst>
                <a:ext uri="{FF2B5EF4-FFF2-40B4-BE49-F238E27FC236}">
                  <a16:creationId xmlns:a16="http://schemas.microsoft.com/office/drawing/2014/main" id="{2CE1892D-18AC-20EE-AE69-6D74E6E02DB2}"/>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2897796" y="93756"/>
              <a:ext cx="6196137" cy="1786333"/>
            </a:xfrm>
            <a:prstGeom prst="rect">
              <a:avLst/>
            </a:prstGeom>
          </p:spPr>
        </p:pic>
        <p:sp>
          <p:nvSpPr>
            <p:cNvPr id="9" name="TextBox 8">
              <a:extLst>
                <a:ext uri="{FF2B5EF4-FFF2-40B4-BE49-F238E27FC236}">
                  <a16:creationId xmlns:a16="http://schemas.microsoft.com/office/drawing/2014/main" id="{55C56E8B-378C-2DED-04FB-383BC8EAC988}"/>
                </a:ext>
              </a:extLst>
            </p:cNvPr>
            <p:cNvSpPr txBox="1"/>
            <p:nvPr/>
          </p:nvSpPr>
          <p:spPr>
            <a:xfrm>
              <a:off x="4258315" y="864426"/>
              <a:ext cx="372454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rPr>
                <a:t>THỰC HIỆN</a:t>
              </a:r>
              <a:endParaRPr kumimoji="0" lang="en-US" sz="6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9Slide05 SVNClementine" panose="020F0502020204030203" pitchFamily="34" charset="0"/>
                <a:ea typeface="+mn-ea"/>
                <a:cs typeface="+mn-cs"/>
              </a:endParaRPr>
            </a:p>
          </p:txBody>
        </p:sp>
      </p:grpSp>
      <p:sp>
        <p:nvSpPr>
          <p:cNvPr id="10" name="Rectangle 9">
            <a:extLst>
              <a:ext uri="{FF2B5EF4-FFF2-40B4-BE49-F238E27FC236}">
                <a16:creationId xmlns:a16="http://schemas.microsoft.com/office/drawing/2014/main" id="{8EC814F9-5B83-3A24-D974-9444EC0F4737}"/>
              </a:ext>
            </a:extLst>
          </p:cNvPr>
          <p:cNvSpPr/>
          <p:nvPr/>
        </p:nvSpPr>
        <p:spPr>
          <a:xfrm>
            <a:off x="3855315" y="2024437"/>
            <a:ext cx="7145567" cy="3539430"/>
          </a:xfrm>
          <a:prstGeom prst="rect">
            <a:avLst/>
          </a:prstGeom>
          <a:noFill/>
        </p:spPr>
        <p:txBody>
          <a:bodyPr wrap="square" lIns="91440" tIns="45720" rIns="91440" bIns="45720">
            <a:spAutoFit/>
          </a:bodyPr>
          <a:lstStyle/>
          <a:p>
            <a:pPr lvl="0" algn="just"/>
            <a:r>
              <a:rPr lang="vi-VN" sz="3200">
                <a:solidFill>
                  <a:sysClr val="windowText" lastClr="000000"/>
                </a:solidFill>
                <a:latin typeface="Times New Roman" panose="02020603050405020304" pitchFamily="18" charset="0"/>
                <a:cs typeface="Times New Roman" panose="02020603050405020304" pitchFamily="18" charset="0"/>
              </a:rPr>
              <a:t>■ Lấy một thìa đường cho vào cốc </a:t>
            </a:r>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r>
              <a:rPr lang="vi-VN" sz="3200">
                <a:solidFill>
                  <a:sysClr val="windowText" lastClr="000000"/>
                </a:solidFill>
                <a:latin typeface="Times New Roman" panose="02020603050405020304" pitchFamily="18" charset="0"/>
                <a:cs typeface="Times New Roman" panose="02020603050405020304" pitchFamily="18" charset="0"/>
              </a:rPr>
              <a:t>(hình 6).</a:t>
            </a:r>
            <a:endParaRPr lang="en-US" sz="3200">
              <a:solidFill>
                <a:sysClr val="windowText" lastClr="000000"/>
              </a:solidFill>
              <a:latin typeface="Times New Roman" panose="02020603050405020304" pitchFamily="18" charset="0"/>
              <a:cs typeface="Times New Roman" panose="02020603050405020304" pitchFamily="18" charset="0"/>
            </a:endParaRPr>
          </a:p>
          <a:p>
            <a:pPr lvl="0" algn="just"/>
            <a:endParaRPr lang="vi-VN" sz="3200">
              <a:solidFill>
                <a:sysClr val="windowText" lastClr="000000"/>
              </a:solidFill>
              <a:latin typeface="Times New Roman" panose="02020603050405020304" pitchFamily="18" charset="0"/>
              <a:cs typeface="Times New Roman" panose="02020603050405020304" pitchFamily="18" charset="0"/>
            </a:endParaRPr>
          </a:p>
          <a:p>
            <a:pPr lvl="0" algn="just"/>
            <a:r>
              <a:rPr lang="vi-VN" sz="3200">
                <a:solidFill>
                  <a:sysClr val="windowText" lastClr="000000"/>
                </a:solidFill>
                <a:latin typeface="Times New Roman" panose="02020603050405020304" pitchFamily="18" charset="0"/>
                <a:cs typeface="Times New Roman" panose="02020603050405020304" pitchFamily="18" charset="0"/>
              </a:rPr>
              <a:t>■ Khuấy nhẹ cho đến khi đường tan hoàn toàn trong</a:t>
            </a:r>
            <a:r>
              <a:rPr lang="en-US" sz="3200">
                <a:solidFill>
                  <a:sysClr val="windowText" lastClr="000000"/>
                </a:solidFill>
                <a:latin typeface="Times New Roman" panose="02020603050405020304" pitchFamily="18" charset="0"/>
                <a:cs typeface="Times New Roman" panose="02020603050405020304" pitchFamily="18" charset="0"/>
              </a:rPr>
              <a:t> </a:t>
            </a:r>
            <a:r>
              <a:rPr lang="vi-VN" sz="3200">
                <a:solidFill>
                  <a:sysClr val="windowText" lastClr="000000"/>
                </a:solidFill>
                <a:latin typeface="Times New Roman" panose="02020603050405020304" pitchFamily="18" charset="0"/>
                <a:cs typeface="Times New Roman" panose="02020603050405020304" pitchFamily="18" charset="0"/>
              </a:rPr>
              <a:t>nước thành hỗn hợp đồng nhất (đường và nước</a:t>
            </a:r>
            <a:r>
              <a:rPr lang="en-US" sz="3200">
                <a:solidFill>
                  <a:sysClr val="windowText" lastClr="000000"/>
                </a:solidFill>
                <a:latin typeface="Times New Roman" panose="02020603050405020304" pitchFamily="18" charset="0"/>
                <a:cs typeface="Times New Roman" panose="02020603050405020304" pitchFamily="18" charset="0"/>
              </a:rPr>
              <a:t> </a:t>
            </a:r>
            <a:r>
              <a:rPr lang="vi-VN" sz="3200">
                <a:solidFill>
                  <a:sysClr val="windowText" lastClr="000000"/>
                </a:solidFill>
                <a:latin typeface="Times New Roman" panose="02020603050405020304" pitchFamily="18" charset="0"/>
                <a:cs typeface="Times New Roman" panose="02020603050405020304" pitchFamily="18" charset="0"/>
              </a:rPr>
              <a:t>phân bố đều vào nhau) (hình 7).</a:t>
            </a:r>
            <a:endParaRPr kumimoji="0" lang="vi-VN" sz="3200" b="0" i="0" u="none" strike="noStrike" kern="1200" cap="none" spc="0" normalizeH="0" baseline="0" noProof="0">
              <a:ln w="28575">
                <a:solidFill>
                  <a:prstClr val="black"/>
                </a:solidFill>
              </a:ln>
              <a:solidFill>
                <a:sysClr val="windowText" lastClr="000000"/>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F1483ADB-EFAD-44DF-0771-98102F155716}"/>
              </a:ext>
            </a:extLst>
          </p:cNvPr>
          <p:cNvPicPr>
            <a:picLocks noChangeAspect="1"/>
          </p:cNvPicPr>
          <p:nvPr/>
        </p:nvPicPr>
        <p:blipFill>
          <a:blip r:embed="rId6"/>
          <a:stretch>
            <a:fillRect/>
          </a:stretch>
        </p:blipFill>
        <p:spPr>
          <a:xfrm>
            <a:off x="1379293" y="1925938"/>
            <a:ext cx="1978308" cy="3736428"/>
          </a:xfrm>
          <a:prstGeom prst="rect">
            <a:avLst/>
          </a:prstGeom>
        </p:spPr>
      </p:pic>
    </p:spTree>
    <p:extLst>
      <p:ext uri="{BB962C8B-B14F-4D97-AF65-F5344CB8AC3E}">
        <p14:creationId xmlns:p14="http://schemas.microsoft.com/office/powerpoint/2010/main" val="312055463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CF6568E-83B5-F1D6-E9AA-0EE4A7AC5BE2}"/>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213927" y="660659"/>
            <a:ext cx="10606882" cy="31700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Thảo luận: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Em có nhìn thấy từng chất trong hỗn hợp</a:t>
            </a:r>
            <a:r>
              <a:rPr kumimoji="0" lang="en-US"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nước đường không?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Hỗn hợp trên gọi là dung dịch. Theo em, dung dịch được tạo thành</a:t>
            </a:r>
            <a:r>
              <a:rPr kumimoji="0" lang="en-US"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vi-VN" sz="40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khi nào?</a:t>
            </a:r>
          </a:p>
        </p:txBody>
      </p:sp>
      <p:pic>
        <p:nvPicPr>
          <p:cNvPr id="6" name="Picture 5">
            <a:extLst>
              <a:ext uri="{FF2B5EF4-FFF2-40B4-BE49-F238E27FC236}">
                <a16:creationId xmlns:a16="http://schemas.microsoft.com/office/drawing/2014/main" id="{B3DE9B0E-DE0C-B0DB-D21C-54471313D4B3}"/>
              </a:ext>
            </a:extLst>
          </p:cNvPr>
          <p:cNvPicPr>
            <a:picLocks noChangeAspect="1"/>
          </p:cNvPicPr>
          <p:nvPr/>
        </p:nvPicPr>
        <p:blipFill rotWithShape="1">
          <a:blip r:embed="rId2"/>
          <a:srcRect b="48563"/>
          <a:stretch/>
        </p:blipFill>
        <p:spPr>
          <a:xfrm>
            <a:off x="3413044" y="3830758"/>
            <a:ext cx="2541065" cy="2468611"/>
          </a:xfrm>
          <a:prstGeom prst="rect">
            <a:avLst/>
          </a:prstGeom>
        </p:spPr>
      </p:pic>
      <p:pic>
        <p:nvPicPr>
          <p:cNvPr id="7" name="Picture 6">
            <a:extLst>
              <a:ext uri="{FF2B5EF4-FFF2-40B4-BE49-F238E27FC236}">
                <a16:creationId xmlns:a16="http://schemas.microsoft.com/office/drawing/2014/main" id="{B68772AC-8A2D-C117-EE41-E27DF7A652F6}"/>
              </a:ext>
            </a:extLst>
          </p:cNvPr>
          <p:cNvPicPr>
            <a:picLocks noChangeAspect="1"/>
          </p:cNvPicPr>
          <p:nvPr/>
        </p:nvPicPr>
        <p:blipFill rotWithShape="1">
          <a:blip r:embed="rId2"/>
          <a:srcRect t="50497"/>
          <a:stretch/>
        </p:blipFill>
        <p:spPr>
          <a:xfrm>
            <a:off x="6375477" y="3866878"/>
            <a:ext cx="2541065" cy="2375823"/>
          </a:xfrm>
          <a:prstGeom prst="rect">
            <a:avLst/>
          </a:prstGeom>
        </p:spPr>
      </p:pic>
    </p:spTree>
    <p:extLst>
      <p:ext uri="{BB962C8B-B14F-4D97-AF65-F5344CB8AC3E}">
        <p14:creationId xmlns:p14="http://schemas.microsoft.com/office/powerpoint/2010/main" val="3486015782"/>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grpSp>
        <p:nvGrpSpPr>
          <p:cNvPr id="16" name="Group 15">
            <a:extLst>
              <a:ext uri="{FF2B5EF4-FFF2-40B4-BE49-F238E27FC236}">
                <a16:creationId xmlns:a16="http://schemas.microsoft.com/office/drawing/2014/main" id="{7561F34F-F15C-2C57-E799-A2EF851E266D}"/>
              </a:ext>
            </a:extLst>
          </p:cNvPr>
          <p:cNvGrpSpPr/>
          <p:nvPr/>
        </p:nvGrpSpPr>
        <p:grpSpPr>
          <a:xfrm>
            <a:off x="2896673" y="970189"/>
            <a:ext cx="5925687" cy="1563075"/>
            <a:chOff x="4231998" y="1007832"/>
            <a:chExt cx="6100548" cy="1837612"/>
          </a:xfrm>
        </p:grpSpPr>
        <p:pic>
          <p:nvPicPr>
            <p:cNvPr id="17" name="Picture 16" descr="Shape, rectangle&#10;&#10;Description automatically generated">
              <a:extLst>
                <a:ext uri="{FF2B5EF4-FFF2-40B4-BE49-F238E27FC236}">
                  <a16:creationId xmlns:a16="http://schemas.microsoft.com/office/drawing/2014/main" id="{DF1543B6-DC9B-C017-E0AB-19F0FE1863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0692" y="1007832"/>
              <a:ext cx="4915580" cy="1837612"/>
            </a:xfrm>
            <a:prstGeom prst="rect">
              <a:avLst/>
            </a:prstGeom>
          </p:spPr>
        </p:pic>
        <p:sp>
          <p:nvSpPr>
            <p:cNvPr id="18" name="TextBox 17">
              <a:extLst>
                <a:ext uri="{FF2B5EF4-FFF2-40B4-BE49-F238E27FC236}">
                  <a16:creationId xmlns:a16="http://schemas.microsoft.com/office/drawing/2014/main" id="{170BCE00-ACFE-3C57-F5FB-9913F2961C0E}"/>
                </a:ext>
              </a:extLst>
            </p:cNvPr>
            <p:cNvSpPr txBox="1"/>
            <p:nvPr/>
          </p:nvSpPr>
          <p:spPr>
            <a:xfrm>
              <a:off x="4231998" y="1320086"/>
              <a:ext cx="6100548" cy="11940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CHIA SẺ</a:t>
              </a:r>
              <a:endParaRPr kumimoji="0" lang="en-US" sz="6000" b="0" i="0" u="none" strike="noStrike" kern="1200" cap="none" spc="0" normalizeH="0" baseline="0" noProof="0" dirty="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endParaRPr>
            </a:p>
          </p:txBody>
        </p:sp>
      </p:grpSp>
    </p:spTree>
    <p:extLst>
      <p:ext uri="{BB962C8B-B14F-4D97-AF65-F5344CB8AC3E}">
        <p14:creationId xmlns:p14="http://schemas.microsoft.com/office/powerpoint/2010/main" val="19384878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7849593-F1B9-8D1C-1C11-A59B9E6D9212}"/>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7AB829A3-FBB4-897E-1C25-72516829928D}"/>
              </a:ext>
            </a:extLst>
          </p:cNvPr>
          <p:cNvSpPr/>
          <p:nvPr/>
        </p:nvSpPr>
        <p:spPr>
          <a:xfrm>
            <a:off x="1027763" y="3258254"/>
            <a:ext cx="10606882" cy="2862322"/>
          </a:xfrm>
          <a:prstGeom prst="rect">
            <a:avLst/>
          </a:prstGeom>
        </p:spPr>
        <p:txBody>
          <a:bodyPr wrap="square">
            <a:spAutoFit/>
          </a:bodyPr>
          <a:lstStyle/>
          <a:p>
            <a:pPr lvl="0" algn="just">
              <a:defRPr/>
            </a:pPr>
            <a:r>
              <a:rPr lang="vi-VN" sz="3600">
                <a:solidFill>
                  <a:srgbClr val="FF0000"/>
                </a:solidFill>
                <a:latin typeface="Times New Roman" panose="02020603050405020304" pitchFamily="18" charset="0"/>
                <a:cs typeface="Times New Roman" panose="02020603050405020304" pitchFamily="18" charset="0"/>
              </a:rPr>
              <a:t>- Em không nhìn thấy từng chất trong hỗn hợp nước đường.</a:t>
            </a:r>
          </a:p>
          <a:p>
            <a:pPr lvl="0" algn="just">
              <a:defRPr/>
            </a:pPr>
            <a:r>
              <a:rPr lang="vi-VN" sz="3600">
                <a:solidFill>
                  <a:srgbClr val="FF0000"/>
                </a:solidFill>
                <a:latin typeface="Times New Roman" panose="02020603050405020304" pitchFamily="18" charset="0"/>
                <a:cs typeface="Times New Roman" panose="02020603050405020304" pitchFamily="18" charset="0"/>
              </a:rPr>
              <a:t>- Dung dịch được tạo thành khi có hai chất lỏng hoặc chất lỏng và chất rắn hoà tan hoàn toàn vào nhau tạo thành một hỗn hợp đồng nhất.</a:t>
            </a:r>
            <a:endParaRPr kumimoji="0" lang="vi-VN" sz="36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9FC45E96-439B-2254-CCFB-22212FE5651E}"/>
              </a:ext>
            </a:extLst>
          </p:cNvPr>
          <p:cNvPicPr>
            <a:picLocks noChangeAspect="1"/>
          </p:cNvPicPr>
          <p:nvPr/>
        </p:nvPicPr>
        <p:blipFill rotWithShape="1">
          <a:blip r:embed="rId2"/>
          <a:srcRect b="48563"/>
          <a:stretch/>
        </p:blipFill>
        <p:spPr>
          <a:xfrm>
            <a:off x="2813954" y="604977"/>
            <a:ext cx="2541065" cy="2468611"/>
          </a:xfrm>
          <a:prstGeom prst="rect">
            <a:avLst/>
          </a:prstGeom>
        </p:spPr>
      </p:pic>
      <p:pic>
        <p:nvPicPr>
          <p:cNvPr id="7" name="Picture 6">
            <a:extLst>
              <a:ext uri="{FF2B5EF4-FFF2-40B4-BE49-F238E27FC236}">
                <a16:creationId xmlns:a16="http://schemas.microsoft.com/office/drawing/2014/main" id="{1CF68E50-BE3C-F51F-DD9B-A2553C5002E8}"/>
              </a:ext>
            </a:extLst>
          </p:cNvPr>
          <p:cNvPicPr>
            <a:picLocks noChangeAspect="1"/>
          </p:cNvPicPr>
          <p:nvPr/>
        </p:nvPicPr>
        <p:blipFill rotWithShape="1">
          <a:blip r:embed="rId2"/>
          <a:srcRect t="50497"/>
          <a:stretch/>
        </p:blipFill>
        <p:spPr>
          <a:xfrm>
            <a:off x="5776387" y="641097"/>
            <a:ext cx="2541065" cy="2375823"/>
          </a:xfrm>
          <a:prstGeom prst="rect">
            <a:avLst/>
          </a:prstGeom>
        </p:spPr>
      </p:pic>
    </p:spTree>
    <p:extLst>
      <p:ext uri="{BB962C8B-B14F-4D97-AF65-F5344CB8AC3E}">
        <p14:creationId xmlns:p14="http://schemas.microsoft.com/office/powerpoint/2010/main" val="13844832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001DDC-D19E-7DF8-CBE5-DF6DDC4CE82D}"/>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2" name="图片 21">
            <a:extLst>
              <a:ext uri="{FF2B5EF4-FFF2-40B4-BE49-F238E27FC236}">
                <a16:creationId xmlns:a16="http://schemas.microsoft.com/office/drawing/2014/main" id="{5BD27FF2-54ED-4575-AD84-BCC417BAD1F6}"/>
              </a:ext>
            </a:extLst>
          </p:cNvPr>
          <p:cNvPicPr>
            <a:picLocks noChangeAspect="1"/>
          </p:cNvPicPr>
          <p:nvPr/>
        </p:nvPicPr>
        <p:blipFill>
          <a:blip r:embed="rId3" cstate="print">
            <a:extLst>
              <a:ext uri="{28A0092B-C50C-407E-A947-70E740481C1C}">
                <a14:useLocalDpi xmlns:a14="http://schemas.microsoft.com/office/drawing/2010/main" val="0"/>
              </a:ext>
            </a:extLst>
          </a:blip>
          <a:srcRect l="4698" t="4917" r="3634" b="49551"/>
          <a:stretch>
            <a:fillRect/>
          </a:stretch>
        </p:blipFill>
        <p:spPr>
          <a:xfrm>
            <a:off x="877901" y="2045512"/>
            <a:ext cx="5342537" cy="3753615"/>
          </a:xfrm>
          <a:custGeom>
            <a:avLst/>
            <a:gdLst>
              <a:gd name="connsiteX0" fmla="*/ 0 w 5342537"/>
              <a:gd name="connsiteY0" fmla="*/ 0 h 3753615"/>
              <a:gd name="connsiteX1" fmla="*/ 5342537 w 5342537"/>
              <a:gd name="connsiteY1" fmla="*/ 0 h 3753615"/>
              <a:gd name="connsiteX2" fmla="*/ 5342537 w 5342537"/>
              <a:gd name="connsiteY2" fmla="*/ 3753615 h 3753615"/>
              <a:gd name="connsiteX3" fmla="*/ 0 w 5342537"/>
              <a:gd name="connsiteY3" fmla="*/ 3753615 h 3753615"/>
            </a:gdLst>
            <a:ahLst/>
            <a:cxnLst>
              <a:cxn ang="0">
                <a:pos x="connsiteX0" y="connsiteY0"/>
              </a:cxn>
              <a:cxn ang="0">
                <a:pos x="connsiteX1" y="connsiteY1"/>
              </a:cxn>
              <a:cxn ang="0">
                <a:pos x="connsiteX2" y="connsiteY2"/>
              </a:cxn>
              <a:cxn ang="0">
                <a:pos x="connsiteX3" y="connsiteY3"/>
              </a:cxn>
            </a:cxnLst>
            <a:rect l="l" t="t" r="r" b="b"/>
            <a:pathLst>
              <a:path w="5342537" h="3753615">
                <a:moveTo>
                  <a:pt x="0" y="0"/>
                </a:moveTo>
                <a:lnTo>
                  <a:pt x="5342537" y="0"/>
                </a:lnTo>
                <a:lnTo>
                  <a:pt x="5342537" y="3753615"/>
                </a:lnTo>
                <a:lnTo>
                  <a:pt x="0" y="3753615"/>
                </a:lnTo>
                <a:close/>
              </a:path>
            </a:pathLst>
          </a:custGeom>
        </p:spPr>
      </p:pic>
      <p:grpSp>
        <p:nvGrpSpPr>
          <p:cNvPr id="2" name="Group 1"/>
          <p:cNvGrpSpPr/>
          <p:nvPr/>
        </p:nvGrpSpPr>
        <p:grpSpPr>
          <a:xfrm>
            <a:off x="6508109" y="2045512"/>
            <a:ext cx="5090160" cy="1778000"/>
            <a:chOff x="6508739" y="2498925"/>
            <a:chExt cx="5090160" cy="1778000"/>
          </a:xfrm>
          <a:solidFill>
            <a:schemeClr val="accent6">
              <a:lumMod val="20000"/>
              <a:lumOff val="80000"/>
            </a:schemeClr>
          </a:solidFill>
        </p:grpSpPr>
        <p:sp>
          <p:nvSpPr>
            <p:cNvPr id="9" name="矩形 8"/>
            <p:cNvSpPr/>
            <p:nvPr/>
          </p:nvSpPr>
          <p:spPr>
            <a:xfrm>
              <a:off x="6508739" y="2498925"/>
              <a:ext cx="5090160" cy="1778000"/>
            </a:xfrm>
            <a:prstGeom prst="rect">
              <a:avLst/>
            </a:prstGeom>
            <a:grp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lumMod val="85000"/>
                    <a:lumOff val="15000"/>
                  </a:prstClr>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4" name="TextBox 3"/>
            <p:cNvSpPr txBox="1"/>
            <p:nvPr/>
          </p:nvSpPr>
          <p:spPr>
            <a:xfrm>
              <a:off x="6767818" y="2968213"/>
              <a:ext cx="4215142" cy="954107"/>
            </a:xfrm>
            <a:prstGeom prst="rect">
              <a:avLst/>
            </a:prstGeom>
            <a:grp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Thứ nhất phải có hai chất trở lên.</a:t>
              </a:r>
            </a:p>
          </p:txBody>
        </p:sp>
      </p:grpSp>
      <p:grpSp>
        <p:nvGrpSpPr>
          <p:cNvPr id="5" name="Group 4"/>
          <p:cNvGrpSpPr/>
          <p:nvPr/>
        </p:nvGrpSpPr>
        <p:grpSpPr>
          <a:xfrm>
            <a:off x="6509368" y="3971682"/>
            <a:ext cx="5090160" cy="1778000"/>
            <a:chOff x="6508739" y="4474541"/>
            <a:chExt cx="5090160" cy="1778000"/>
          </a:xfrm>
        </p:grpSpPr>
        <p:sp>
          <p:nvSpPr>
            <p:cNvPr id="10" name="矩形 9"/>
            <p:cNvSpPr/>
            <p:nvPr/>
          </p:nvSpPr>
          <p:spPr>
            <a:xfrm>
              <a:off x="6508739" y="4474541"/>
              <a:ext cx="5090160" cy="1778000"/>
            </a:xfrm>
            <a:prstGeom prst="rect">
              <a:avLst/>
            </a:prstGeom>
            <a:solidFill>
              <a:srgbClr val="FFFF00"/>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lumMod val="85000"/>
                    <a:lumOff val="15000"/>
                  </a:prstClr>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9" name="TextBox 18"/>
            <p:cNvSpPr txBox="1"/>
            <p:nvPr/>
          </p:nvSpPr>
          <p:spPr>
            <a:xfrm>
              <a:off x="6642077" y="4671043"/>
              <a:ext cx="495682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Trong hai chất, phải có một chất ở thể lỏng và chất kia phải hòa tan được vào trong thể lỏng đó</a:t>
              </a:r>
            </a:p>
          </p:txBody>
        </p:sp>
      </p:grpSp>
      <p:pic>
        <p:nvPicPr>
          <p:cNvPr id="6" name="Picture 5"/>
          <p:cNvPicPr>
            <a:picLocks noChangeAspect="1"/>
          </p:cNvPicPr>
          <p:nvPr/>
        </p:nvPicPr>
        <p:blipFill>
          <a:blip r:embed="rId4"/>
          <a:stretch>
            <a:fillRect/>
          </a:stretch>
        </p:blipFill>
        <p:spPr>
          <a:xfrm>
            <a:off x="1532748" y="851408"/>
            <a:ext cx="9126503" cy="859611"/>
          </a:xfrm>
          <a:prstGeom prst="rect">
            <a:avLst/>
          </a:prstGeom>
        </p:spPr>
      </p:pic>
    </p:spTree>
    <p:extLst>
      <p:ext uri="{BB962C8B-B14F-4D97-AF65-F5344CB8AC3E}">
        <p14:creationId xmlns:p14="http://schemas.microsoft.com/office/powerpoint/2010/main" val="26835856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AA3CD31-16CC-38C3-9533-2F669BAC9C5C}"/>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7" name="矩形 56">
            <a:extLst>
              <a:ext uri="{FF2B5EF4-FFF2-40B4-BE49-F238E27FC236}">
                <a16:creationId xmlns:a16="http://schemas.microsoft.com/office/drawing/2014/main" id="{8A3FA07C-784D-422D-8C82-D912971D8FCE}"/>
              </a:ext>
            </a:extLst>
          </p:cNvPr>
          <p:cNvSpPr/>
          <p:nvPr/>
        </p:nvSpPr>
        <p:spPr>
          <a:xfrm>
            <a:off x="5262881" y="2326640"/>
            <a:ext cx="6210232" cy="37251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8" name="图片 7">
            <a:extLst>
              <a:ext uri="{FF2B5EF4-FFF2-40B4-BE49-F238E27FC236}">
                <a16:creationId xmlns:a16="http://schemas.microsoft.com/office/drawing/2014/main" id="{04E1CE3E-A1CC-4650-B0FC-F442BC3596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434"/>
          <a:stretch/>
        </p:blipFill>
        <p:spPr>
          <a:xfrm flipH="1">
            <a:off x="479491" y="2542933"/>
            <a:ext cx="4303397" cy="3596157"/>
          </a:xfrm>
          <a:prstGeom prst="rect">
            <a:avLst/>
          </a:prstGeom>
        </p:spPr>
      </p:pic>
      <p:sp>
        <p:nvSpPr>
          <p:cNvPr id="9" name="TextBox 8"/>
          <p:cNvSpPr txBox="1"/>
          <p:nvPr/>
        </p:nvSpPr>
        <p:spPr>
          <a:xfrm>
            <a:off x="2885106" y="1211719"/>
            <a:ext cx="5902578"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a:ln>
                  <a:noFill/>
                </a:ln>
                <a:solidFill>
                  <a:srgbClr val="FF0000"/>
                </a:solidFill>
                <a:effectLst/>
                <a:uLnTx/>
                <a:uFillTx/>
                <a:latin typeface="Coiny" panose="02000903060500060000" pitchFamily="2" charset="0"/>
                <a:ea typeface="+mn-ea"/>
                <a:cs typeface="+mn-cs"/>
              </a:rPr>
              <a:t>Vậy dung dịch là gì?</a:t>
            </a:r>
          </a:p>
        </p:txBody>
      </p:sp>
      <p:sp>
        <p:nvSpPr>
          <p:cNvPr id="2" name="Rectangle 1"/>
          <p:cNvSpPr/>
          <p:nvPr/>
        </p:nvSpPr>
        <p:spPr>
          <a:xfrm>
            <a:off x="5638800" y="2694543"/>
            <a:ext cx="5392487" cy="286232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lumMod val="95000"/>
                    <a:lumOff val="5000"/>
                  </a:prstClr>
                </a:solidFill>
                <a:effectLst/>
                <a:uLnTx/>
                <a:uFillTx/>
                <a:latin typeface="Times New Roman" panose="02020603050405020304" pitchFamily="18" charset="0"/>
                <a:ea typeface="+mn-ea"/>
                <a:cs typeface="+mn-cs"/>
              </a:rPr>
              <a:t>Hỗn hợp chất lỏng với chất rắn bị hòa tan và phân bố đều hoặc hỗn hợp chất lỏng với chất lỏng hòa tan vào nhau được gọi là dung dịch.</a:t>
            </a:r>
            <a:endParaRPr kumimoji="0" lang="en-GB" sz="3600" b="0" i="0" u="none" strike="noStrike" kern="1200" cap="none" spc="0" normalizeH="0" baseline="0" noProof="0">
              <a:ln>
                <a:noFill/>
              </a:ln>
              <a:solidFill>
                <a:prstClr val="black">
                  <a:lumMod val="95000"/>
                  <a:lumOff val="5000"/>
                </a:prstClr>
              </a:solidFill>
              <a:effectLst/>
              <a:uLnTx/>
              <a:uFillTx/>
              <a:latin typeface="Calibri Light" panose="020F0302020204030204"/>
              <a:ea typeface="+mn-ea"/>
              <a:cs typeface="+mn-cs"/>
            </a:endParaRPr>
          </a:p>
        </p:txBody>
      </p:sp>
      <p:sp>
        <p:nvSpPr>
          <p:cNvPr id="11" name="TextBox 10"/>
          <p:cNvSpPr txBox="1"/>
          <p:nvPr/>
        </p:nvSpPr>
        <p:spPr>
          <a:xfrm>
            <a:off x="4193075" y="1134774"/>
            <a:ext cx="3805850"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noFill/>
                </a:ln>
                <a:solidFill>
                  <a:srgbClr val="FF0000"/>
                </a:solidFill>
                <a:effectLst/>
                <a:uLnTx/>
                <a:uFillTx/>
                <a:latin typeface="Coiny" panose="02000903060500060000" pitchFamily="2" charset="0"/>
                <a:ea typeface="+mn-ea"/>
                <a:cs typeface="+mn-cs"/>
              </a:rPr>
              <a:t>KẾT LUẬN</a:t>
            </a:r>
          </a:p>
        </p:txBody>
      </p:sp>
    </p:spTree>
    <p:extLst>
      <p:ext uri="{BB962C8B-B14F-4D97-AF65-F5344CB8AC3E}">
        <p14:creationId xmlns:p14="http://schemas.microsoft.com/office/powerpoint/2010/main" val="282651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xit" presetSubtype="0" fill="hold" grpId="1" nodeType="clickEffect">
                                  <p:stCondLst>
                                    <p:cond delay="0"/>
                                  </p:stCondLst>
                                  <p:childTnLst>
                                    <p:anim calcmode="lin" valueType="num">
                                      <p:cBhvr>
                                        <p:cTn id="11" dur="1000"/>
                                        <p:tgtEl>
                                          <p:spTgt spid="9"/>
                                        </p:tgtEl>
                                        <p:attrNameLst>
                                          <p:attrName>ppt_w</p:attrName>
                                        </p:attrNameLst>
                                      </p:cBhvr>
                                      <p:tavLst>
                                        <p:tav tm="0">
                                          <p:val>
                                            <p:strVal val="ppt_w"/>
                                          </p:val>
                                        </p:tav>
                                        <p:tav tm="100000">
                                          <p:val>
                                            <p:fltVal val="0"/>
                                          </p:val>
                                        </p:tav>
                                      </p:tavLst>
                                    </p:anim>
                                    <p:anim calcmode="lin" valueType="num">
                                      <p:cBhvr>
                                        <p:cTn id="12" dur="1000"/>
                                        <p:tgtEl>
                                          <p:spTgt spid="9"/>
                                        </p:tgtEl>
                                        <p:attrNameLst>
                                          <p:attrName>ppt_h</p:attrName>
                                        </p:attrNameLst>
                                      </p:cBhvr>
                                      <p:tavLst>
                                        <p:tav tm="0">
                                          <p:val>
                                            <p:strVal val="ppt_h"/>
                                          </p:val>
                                        </p:tav>
                                        <p:tav tm="100000">
                                          <p:val>
                                            <p:fltVal val="0"/>
                                          </p:val>
                                        </p:tav>
                                      </p:tavLst>
                                    </p:anim>
                                    <p:anim calcmode="lin" valueType="num">
                                      <p:cBhvr>
                                        <p:cTn id="13" dur="1000"/>
                                        <p:tgtEl>
                                          <p:spTgt spid="9"/>
                                        </p:tgtEl>
                                        <p:attrNameLst>
                                          <p:attrName>style.rotation</p:attrName>
                                        </p:attrNameLst>
                                      </p:cBhvr>
                                      <p:tavLst>
                                        <p:tav tm="0">
                                          <p:val>
                                            <p:fltVal val="0"/>
                                          </p:val>
                                        </p:tav>
                                        <p:tav tm="100000">
                                          <p:val>
                                            <p:fltVal val="90"/>
                                          </p:val>
                                        </p:tav>
                                      </p:tavLst>
                                    </p:anim>
                                    <p:animEffect transition="out" filter="fade">
                                      <p:cBhvr>
                                        <p:cTn id="14" dur="1000"/>
                                        <p:tgtEl>
                                          <p:spTgt spid="9"/>
                                        </p:tgtEl>
                                      </p:cBhvr>
                                    </p:animEffect>
                                    <p:set>
                                      <p:cBhvr>
                                        <p:cTn id="15" dur="1" fill="hold">
                                          <p:stCondLst>
                                            <p:cond delay="999"/>
                                          </p:stCondLst>
                                        </p:cTn>
                                        <p:tgtEl>
                                          <p:spTgt spid="9"/>
                                        </p:tgtEl>
                                        <p:attrNameLst>
                                          <p:attrName>style.visibility</p:attrName>
                                        </p:attrNameLst>
                                      </p:cBhvr>
                                      <p:to>
                                        <p:strVal val="hidden"/>
                                      </p:to>
                                    </p:set>
                                  </p:childTnLst>
                                </p:cTn>
                              </p:par>
                              <p:par>
                                <p:cTn id="16" presetID="14" presetClass="entr" presetSubtype="10" fill="hold" grpId="0" nodeType="with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randombar(horizontal)">
                                      <p:cBhvr>
                                        <p:cTn id="18" dur="500"/>
                                        <p:tgtEl>
                                          <p:spTgt spid="57"/>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9" grpId="0"/>
      <p:bldP spid="9" grpId="1"/>
      <p:bldP spid="2"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246715" y="1494404"/>
            <a:ext cx="9808001" cy="5025900"/>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3" name="TextBox 2">
            <a:extLst>
              <a:ext uri="{FF2B5EF4-FFF2-40B4-BE49-F238E27FC236}">
                <a16:creationId xmlns:a16="http://schemas.microsoft.com/office/drawing/2014/main" id="{C82C782A-D7F6-A806-2A76-3C687EC9F112}"/>
              </a:ext>
            </a:extLst>
          </p:cNvPr>
          <p:cNvSpPr txBox="1"/>
          <p:nvPr/>
        </p:nvSpPr>
        <p:spPr>
          <a:xfrm>
            <a:off x="2316204" y="2521958"/>
            <a:ext cx="8089544" cy="2123658"/>
          </a:xfrm>
          <a:prstGeom prst="rect">
            <a:avLst/>
          </a:prstGeom>
          <a:noFill/>
        </p:spPr>
        <p:txBody>
          <a:bodyPr wrap="square" rtlCol="0">
            <a:spAutoFit/>
          </a:bodyPr>
          <a:lstStyle/>
          <a:p>
            <a:pPr lvl="0" algn="ctr"/>
            <a:r>
              <a:rPr lang="en-US" sz="6600" b="1">
                <a:solidFill>
                  <a:srgbClr val="FF0000"/>
                </a:solidFill>
              </a:rPr>
              <a:t>Hoạt động luyện tập: </a:t>
            </a:r>
          </a:p>
          <a:p>
            <a:pPr lvl="0" algn="ctr"/>
            <a:r>
              <a:rPr lang="en-US" sz="6600" b="1">
                <a:solidFill>
                  <a:srgbClr val="FF0000"/>
                </a:solidFill>
              </a:rPr>
              <a:t>Đố em </a:t>
            </a:r>
            <a:endParaRPr kumimoji="0" lang="en-US" sz="6600" b="1" i="0" strike="noStrike" kern="1200" cap="none" spc="0" normalizeH="0" baseline="0" noProof="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41083253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4C42EE0-D8DD-E858-462D-8E80B17C8F6B}"/>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ectangle 1"/>
          <p:cNvSpPr>
            <a:spLocks noChangeArrowheads="1"/>
          </p:cNvSpPr>
          <p:nvPr/>
        </p:nvSpPr>
        <p:spPr bwMode="auto">
          <a:xfrm>
            <a:off x="1405671" y="594933"/>
            <a:ext cx="1010219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Đố em:</a:t>
            </a:r>
            <a:r>
              <a:rPr kumimoji="0" lang="vi-VN"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Trong ba cốc dưới đây, cốc nào đựng dung dịch? Cốc nào</a:t>
            </a:r>
            <a: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vi-VN"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đựng hỗn hợp? Giải thích.</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9" name="Picture 8">
            <a:extLst>
              <a:ext uri="{FF2B5EF4-FFF2-40B4-BE49-F238E27FC236}">
                <a16:creationId xmlns:a16="http://schemas.microsoft.com/office/drawing/2014/main" id="{AC4FCEB6-8383-DF04-2B6A-384785E689C3}"/>
              </a:ext>
            </a:extLst>
          </p:cNvPr>
          <p:cNvPicPr>
            <a:picLocks noChangeAspect="1"/>
          </p:cNvPicPr>
          <p:nvPr/>
        </p:nvPicPr>
        <p:blipFill>
          <a:blip r:embed="rId2"/>
          <a:stretch>
            <a:fillRect/>
          </a:stretch>
        </p:blipFill>
        <p:spPr>
          <a:xfrm>
            <a:off x="592871" y="2064257"/>
            <a:ext cx="10631214" cy="2083699"/>
          </a:xfrm>
          <a:prstGeom prst="rect">
            <a:avLst/>
          </a:prstGeom>
        </p:spPr>
      </p:pic>
      <p:sp>
        <p:nvSpPr>
          <p:cNvPr id="10" name="Rectangle 1">
            <a:extLst>
              <a:ext uri="{FF2B5EF4-FFF2-40B4-BE49-F238E27FC236}">
                <a16:creationId xmlns:a16="http://schemas.microsoft.com/office/drawing/2014/main" id="{8EDF4DA8-595F-08FD-584C-A45CC5CBE71C}"/>
              </a:ext>
            </a:extLst>
          </p:cNvPr>
          <p:cNvSpPr>
            <a:spLocks noChangeArrowheads="1"/>
          </p:cNvSpPr>
          <p:nvPr/>
        </p:nvSpPr>
        <p:spPr bwMode="auto">
          <a:xfrm>
            <a:off x="715492" y="4258182"/>
            <a:ext cx="31628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Cốc nước đường</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 name="Rectangle 1">
            <a:extLst>
              <a:ext uri="{FF2B5EF4-FFF2-40B4-BE49-F238E27FC236}">
                <a16:creationId xmlns:a16="http://schemas.microsoft.com/office/drawing/2014/main" id="{1AB0A4D0-2238-5E7B-B71D-EE08B493A92C}"/>
              </a:ext>
            </a:extLst>
          </p:cNvPr>
          <p:cNvSpPr>
            <a:spLocks noChangeArrowheads="1"/>
          </p:cNvSpPr>
          <p:nvPr/>
        </p:nvSpPr>
        <p:spPr bwMode="auto">
          <a:xfrm>
            <a:off x="4875354" y="4258182"/>
            <a:ext cx="31628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Cốc nước cam</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Rectangle 1">
            <a:extLst>
              <a:ext uri="{FF2B5EF4-FFF2-40B4-BE49-F238E27FC236}">
                <a16:creationId xmlns:a16="http://schemas.microsoft.com/office/drawing/2014/main" id="{C365A60E-6B54-8409-79A9-978AB7DB80F6}"/>
              </a:ext>
            </a:extLst>
          </p:cNvPr>
          <p:cNvSpPr>
            <a:spLocks noChangeArrowheads="1"/>
          </p:cNvSpPr>
          <p:nvPr/>
        </p:nvSpPr>
        <p:spPr bwMode="auto">
          <a:xfrm>
            <a:off x="8183419" y="4258182"/>
            <a:ext cx="381525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Cốc nước có dầu ăn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Right Brace 12">
            <a:extLst>
              <a:ext uri="{FF2B5EF4-FFF2-40B4-BE49-F238E27FC236}">
                <a16:creationId xmlns:a16="http://schemas.microsoft.com/office/drawing/2014/main" id="{5B0F5D66-ABA2-B752-1E0B-0712628F03C0}"/>
              </a:ext>
            </a:extLst>
          </p:cNvPr>
          <p:cNvSpPr/>
          <p:nvPr/>
        </p:nvSpPr>
        <p:spPr>
          <a:xfrm rot="5400000">
            <a:off x="1916625" y="3772117"/>
            <a:ext cx="960953" cy="2459420"/>
          </a:xfrm>
          <a:prstGeom prst="rightBrace">
            <a:avLst>
              <a:gd name="adj1" fmla="val 3458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BDEFAFE-7678-383E-3B60-07D55DC33FAD}"/>
              </a:ext>
            </a:extLst>
          </p:cNvPr>
          <p:cNvSpPr/>
          <p:nvPr/>
        </p:nvSpPr>
        <p:spPr>
          <a:xfrm>
            <a:off x="1067194" y="5635799"/>
            <a:ext cx="2459421" cy="78076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ysClr val="windowText" lastClr="000000"/>
                </a:solidFill>
              </a:rPr>
              <a:t>Dung dịch</a:t>
            </a:r>
          </a:p>
        </p:txBody>
      </p:sp>
      <p:sp>
        <p:nvSpPr>
          <p:cNvPr id="15" name="Rectangle: Rounded Corners 14">
            <a:extLst>
              <a:ext uri="{FF2B5EF4-FFF2-40B4-BE49-F238E27FC236}">
                <a16:creationId xmlns:a16="http://schemas.microsoft.com/office/drawing/2014/main" id="{C5F4B377-1032-834A-4EFF-A48593302F72}"/>
              </a:ext>
            </a:extLst>
          </p:cNvPr>
          <p:cNvSpPr/>
          <p:nvPr/>
        </p:nvSpPr>
        <p:spPr>
          <a:xfrm>
            <a:off x="7321691" y="5585608"/>
            <a:ext cx="2459421" cy="78076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ysClr val="windowText" lastClr="000000"/>
                </a:solidFill>
              </a:rPr>
              <a:t>Hỗn hợp</a:t>
            </a:r>
          </a:p>
        </p:txBody>
      </p:sp>
      <p:sp>
        <p:nvSpPr>
          <p:cNvPr id="16" name="Right Brace 15">
            <a:extLst>
              <a:ext uri="{FF2B5EF4-FFF2-40B4-BE49-F238E27FC236}">
                <a16:creationId xmlns:a16="http://schemas.microsoft.com/office/drawing/2014/main" id="{9EE66383-BFBC-E326-59A9-8CDB2A192D56}"/>
              </a:ext>
            </a:extLst>
          </p:cNvPr>
          <p:cNvSpPr/>
          <p:nvPr/>
        </p:nvSpPr>
        <p:spPr>
          <a:xfrm rot="5400000">
            <a:off x="8070926" y="2226550"/>
            <a:ext cx="960953" cy="5625509"/>
          </a:xfrm>
          <a:prstGeom prst="rightBrace">
            <a:avLst>
              <a:gd name="adj1" fmla="val 3458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174279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192001" y="407135"/>
            <a:ext cx="9808001" cy="5814399"/>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6" name="组合 12">
            <a:extLst>
              <a:ext uri="{FF2B5EF4-FFF2-40B4-BE49-F238E27FC236}">
                <a16:creationId xmlns:a16="http://schemas.microsoft.com/office/drawing/2014/main" id="{C90CA037-0C51-EDA7-A7B9-1FEC9B708A4E}"/>
              </a:ext>
            </a:extLst>
          </p:cNvPr>
          <p:cNvGrpSpPr/>
          <p:nvPr/>
        </p:nvGrpSpPr>
        <p:grpSpPr>
          <a:xfrm>
            <a:off x="2728617" y="0"/>
            <a:ext cx="6792074" cy="6669757"/>
            <a:chOff x="2682240" y="163056"/>
            <a:chExt cx="7045515" cy="6640860"/>
          </a:xfrm>
        </p:grpSpPr>
        <p:sp>
          <p:nvSpPr>
            <p:cNvPr id="7" name="弧形 5">
              <a:extLst>
                <a:ext uri="{FF2B5EF4-FFF2-40B4-BE49-F238E27FC236}">
                  <a16:creationId xmlns:a16="http://schemas.microsoft.com/office/drawing/2014/main" id="{6908695A-718B-ABA1-2387-B98D7BECE233}"/>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09D9BE88-88A0-C6E3-9B40-4B8A56D3EF40}"/>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B94EC9BD-A10C-7B9E-D7A9-D0BB59B4EEB5}"/>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1" name="弧形 9">
              <a:extLst>
                <a:ext uri="{FF2B5EF4-FFF2-40B4-BE49-F238E27FC236}">
                  <a16:creationId xmlns:a16="http://schemas.microsoft.com/office/drawing/2014/main" id="{1843E0CF-DA9C-1141-6C2E-B24240FB0A7F}"/>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2" name="椭圆 10">
              <a:extLst>
                <a:ext uri="{FF2B5EF4-FFF2-40B4-BE49-F238E27FC236}">
                  <a16:creationId xmlns:a16="http://schemas.microsoft.com/office/drawing/2014/main" id="{1BC9E9F3-6FA7-F7B6-2495-E4B70839E6DA}"/>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3" name="椭圆 11">
              <a:extLst>
                <a:ext uri="{FF2B5EF4-FFF2-40B4-BE49-F238E27FC236}">
                  <a16:creationId xmlns:a16="http://schemas.microsoft.com/office/drawing/2014/main" id="{A0595100-4DD0-7470-9AF9-EAE1F8CDEBA6}"/>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10" name="TextBox 9">
            <a:extLst>
              <a:ext uri="{FF2B5EF4-FFF2-40B4-BE49-F238E27FC236}">
                <a16:creationId xmlns:a16="http://schemas.microsoft.com/office/drawing/2014/main" id="{F7D5BC8A-226A-6198-3618-A47C96D0DB98}"/>
              </a:ext>
            </a:extLst>
          </p:cNvPr>
          <p:cNvSpPr txBox="1"/>
          <p:nvPr/>
        </p:nvSpPr>
        <p:spPr>
          <a:xfrm>
            <a:off x="2192058" y="1006914"/>
            <a:ext cx="8089544" cy="4154984"/>
          </a:xfrm>
          <a:prstGeom prst="rect">
            <a:avLst/>
          </a:prstGeom>
          <a:noFill/>
        </p:spPr>
        <p:txBody>
          <a:bodyPr wrap="square" rtlCol="0">
            <a:spAutoFit/>
          </a:bodyPr>
          <a:lstStyle/>
          <a:p>
            <a:pPr marL="457200" marR="0" lvl="1" indent="0" algn="just" defTabSz="914400" rtl="0" eaLnBrk="1" fontAlgn="auto" latinLnBrk="0" hangingPunct="1">
              <a:lnSpc>
                <a:spcPct val="100000"/>
              </a:lnSpc>
              <a:spcBef>
                <a:spcPts val="615"/>
              </a:spcBef>
              <a:spcAft>
                <a:spcPts val="0"/>
              </a:spcAft>
              <a:buClrTx/>
              <a:buSzPts val="1100"/>
              <a:buFontTx/>
              <a:buNone/>
              <a:tabLst>
                <a:tab pos="405130" algn="l"/>
              </a:tabLst>
              <a:defRPr/>
            </a:pPr>
            <a:r>
              <a:rPr kumimoji="0" lang="vi-VN" sz="66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Khi ta khuấy đều muối vào cốc nước, ta đã tạo ra một dung dịch nước muối.</a:t>
            </a:r>
            <a:endParaRPr kumimoji="0" lang="en-US" sz="9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39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par>
                          <p:cTn id="24" fill="hold">
                            <p:stCondLst>
                              <p:cond delay="2000"/>
                            </p:stCondLst>
                            <p:childTnLst>
                              <p:par>
                                <p:cTn id="25" presetID="31"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23B1BAF2-635A-9496-D884-6EA33264EEC7}"/>
              </a:ext>
            </a:extLst>
          </p:cNvPr>
          <p:cNvPicPr>
            <a:picLocks noChangeAspect="1"/>
          </p:cNvPicPr>
          <p:nvPr/>
        </p:nvPicPr>
        <p:blipFill rotWithShape="1">
          <a:blip r:embed="rId2">
            <a:clrChange>
              <a:clrFrom>
                <a:srgbClr val="828BC4"/>
              </a:clrFrom>
              <a:clrTo>
                <a:srgbClr val="828BC4">
                  <a:alpha val="0"/>
                </a:srgbClr>
              </a:clrTo>
            </a:clrChange>
            <a:extLst>
              <a:ext uri="{BEBA8EAE-BF5A-486C-A8C5-ECC9F3942E4B}">
                <a14:imgProps xmlns:a14="http://schemas.microsoft.com/office/drawing/2010/main">
                  <a14:imgLayer r:embed="rId3">
                    <a14:imgEffect>
                      <a14:backgroundRemoval t="3231" b="51858" l="63719" r="85948"/>
                    </a14:imgEffect>
                  </a14:imgLayer>
                </a14:imgProps>
              </a:ext>
              <a:ext uri="{28A0092B-C50C-407E-A947-70E740481C1C}">
                <a14:useLocalDpi xmlns:a14="http://schemas.microsoft.com/office/drawing/2010/main" val="0"/>
              </a:ext>
            </a:extLst>
          </a:blip>
          <a:srcRect l="60973" t="2889" r="11251" b="50000"/>
          <a:stretch/>
        </p:blipFill>
        <p:spPr>
          <a:xfrm>
            <a:off x="-138499" y="1224331"/>
            <a:ext cx="4460240" cy="5673425"/>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D9624DBB-0132-A612-EA5F-5A08D8B83032}"/>
              </a:ext>
            </a:extLst>
          </p:cNvPr>
          <p:cNvSpPr txBox="1"/>
          <p:nvPr/>
        </p:nvSpPr>
        <p:spPr>
          <a:xfrm>
            <a:off x="3733341" y="1260823"/>
            <a:ext cx="4196456"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Tại sao hỗn hợp dầu ăn với nước không được gọi là dung dịch?</a:t>
            </a:r>
          </a:p>
        </p:txBody>
      </p:sp>
      <p:pic>
        <p:nvPicPr>
          <p:cNvPr id="2050" name="Picture 2" descr="Why Oil and Water Don't Mix">
            <a:extLst>
              <a:ext uri="{FF2B5EF4-FFF2-40B4-BE49-F238E27FC236}">
                <a16:creationId xmlns:a16="http://schemas.microsoft.com/office/drawing/2014/main" id="{D927B28A-EC8B-7B4B-C200-F08B5C0B92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9797" y="805421"/>
            <a:ext cx="3498106" cy="5247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4816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0CEE27E-ED99-4B8A-856D-1226777CE934}"/>
              </a:ext>
            </a:extLst>
          </p:cNvPr>
          <p:cNvSpPr/>
          <p:nvPr/>
        </p:nvSpPr>
        <p:spPr>
          <a:xfrm>
            <a:off x="371191" y="420311"/>
            <a:ext cx="11516009" cy="6205341"/>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D9624DBB-0132-A612-EA5F-5A08D8B83032}"/>
              </a:ext>
            </a:extLst>
          </p:cNvPr>
          <p:cNvSpPr txBox="1"/>
          <p:nvPr/>
        </p:nvSpPr>
        <p:spPr>
          <a:xfrm>
            <a:off x="6747474" y="1119761"/>
            <a:ext cx="4453319"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Hỗn hợp d</a:t>
            </a:r>
            <a:r>
              <a:rPr kumimoji="0" lang="en-US" sz="3200" b="0" i="0" u="none" strike="noStrike" kern="1200" cap="none" spc="0" normalizeH="0" baseline="0" noProof="0">
                <a:ln>
                  <a:noFill/>
                </a:ln>
                <a:solidFill>
                  <a:sysClr val="windowText" lastClr="000000"/>
                </a:solidFill>
                <a:effectLst/>
                <a:uLnTx/>
                <a:uFillTx/>
                <a:latin typeface="Calibri" panose="020F0502020204030204"/>
                <a:ea typeface="+mn-ea"/>
                <a:cs typeface="Arial" panose="020B0604020202020204" pitchFamily="34" charset="0"/>
              </a:rPr>
              <a:t>ầ</a:t>
            </a:r>
            <a:r>
              <a:rPr kumimoji="0" lang="vi-VN" sz="32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u ăn với nước không được gọi là dung dịch vì hỗn hợp này để yên một lúc thì nước lắng xuống, dầu ăn nổi lên thành một lớp trên mặt nước chứ hai chất này không hòa tan với nhau.</a:t>
            </a:r>
          </a:p>
        </p:txBody>
      </p:sp>
      <p:pic>
        <p:nvPicPr>
          <p:cNvPr id="2050" name="Picture 2" descr="Why Oil and Water Don't Mix">
            <a:extLst>
              <a:ext uri="{FF2B5EF4-FFF2-40B4-BE49-F238E27FC236}">
                <a16:creationId xmlns:a16="http://schemas.microsoft.com/office/drawing/2014/main" id="{D927B28A-EC8B-7B4B-C200-F08B5C0B92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5423" y="1852627"/>
            <a:ext cx="2039057" cy="3058585"/>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13">
            <a:extLst>
              <a:ext uri="{FF2B5EF4-FFF2-40B4-BE49-F238E27FC236}">
                <a16:creationId xmlns:a16="http://schemas.microsoft.com/office/drawing/2014/main" id="{BDEFD78A-4957-1260-A210-A10DF6C0A1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846" b="9178"/>
          <a:stretch/>
        </p:blipFill>
        <p:spPr>
          <a:xfrm>
            <a:off x="2055957" y="2053882"/>
            <a:ext cx="5104979" cy="4723605"/>
          </a:xfrm>
          <a:prstGeom prst="rect">
            <a:avLst/>
          </a:prstGeom>
        </p:spPr>
      </p:pic>
    </p:spTree>
    <p:extLst>
      <p:ext uri="{BB962C8B-B14F-4D97-AF65-F5344CB8AC3E}">
        <p14:creationId xmlns:p14="http://schemas.microsoft.com/office/powerpoint/2010/main" val="3181693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7CD8166-1E9F-D350-7052-A091973449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074" y="1845424"/>
            <a:ext cx="10807778" cy="6079375"/>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B79CE282-E534-C67D-FA00-83B3748BAD57}"/>
              </a:ext>
            </a:extLst>
          </p:cNvPr>
          <p:cNvPicPr>
            <a:picLocks noChangeAspect="1"/>
          </p:cNvPicPr>
          <p:nvPr/>
        </p:nvPicPr>
        <p:blipFill>
          <a:blip r:embed="rId3"/>
          <a:stretch>
            <a:fillRect/>
          </a:stretch>
        </p:blipFill>
        <p:spPr>
          <a:xfrm>
            <a:off x="1916539" y="510284"/>
            <a:ext cx="7791363" cy="2670279"/>
          </a:xfrm>
          <a:prstGeom prst="rect">
            <a:avLst/>
          </a:prstGeom>
        </p:spPr>
      </p:pic>
    </p:spTree>
    <p:extLst>
      <p:ext uri="{BB962C8B-B14F-4D97-AF65-F5344CB8AC3E}">
        <p14:creationId xmlns:p14="http://schemas.microsoft.com/office/powerpoint/2010/main" val="2245108873"/>
      </p:ext>
    </p:extLst>
  </p:cSld>
  <p:clrMapOvr>
    <a:masterClrMapping/>
  </p:clrMapOvr>
  <p:transition spd="slow">
    <p:randomBar dir="vert"/>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6031" y="4230459"/>
            <a:ext cx="2003081" cy="1513757"/>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818" y="3282450"/>
            <a:ext cx="1596588" cy="1197442"/>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2237" y="3445225"/>
            <a:ext cx="1277812" cy="965661"/>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9518" y="886895"/>
            <a:ext cx="943896" cy="713316"/>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4527" y="2592003"/>
            <a:ext cx="3411786" cy="2578335"/>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906" y="4068421"/>
            <a:ext cx="2163483" cy="1622613"/>
          </a:xfrm>
          <a:prstGeom prst="rect">
            <a:avLst/>
          </a:prstGeom>
        </p:spPr>
      </p:pic>
      <p:pic>
        <p:nvPicPr>
          <p:cNvPr id="23" name="Picture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1043" y="4863359"/>
            <a:ext cx="2275187" cy="2275187"/>
          </a:xfrm>
          <a:prstGeom prst="rect">
            <a:avLst/>
          </a:prstGeom>
        </p:spPr>
      </p:pic>
      <p:grpSp>
        <p:nvGrpSpPr>
          <p:cNvPr id="5" name="Group 4"/>
          <p:cNvGrpSpPr/>
          <p:nvPr/>
        </p:nvGrpSpPr>
        <p:grpSpPr>
          <a:xfrm>
            <a:off x="406690" y="828366"/>
            <a:ext cx="8651623" cy="2890632"/>
            <a:chOff x="406690" y="828366"/>
            <a:chExt cx="8651623" cy="2890632"/>
          </a:xfrm>
        </p:grpSpPr>
        <p:sp>
          <p:nvSpPr>
            <p:cNvPr id="2" name="Rounded Rectangle 1"/>
            <p:cNvSpPr/>
            <p:nvPr/>
          </p:nvSpPr>
          <p:spPr>
            <a:xfrm>
              <a:off x="406690" y="828366"/>
              <a:ext cx="6246208" cy="2639188"/>
            </a:xfrm>
            <a:prstGeom prst="roundRect">
              <a:avLst/>
            </a:prstGeom>
            <a:solidFill>
              <a:schemeClr val="bg1"/>
            </a:solidFill>
            <a:ln w="571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7"/>
            <a:stretch>
              <a:fillRect/>
            </a:stretch>
          </p:blipFill>
          <p:spPr>
            <a:xfrm>
              <a:off x="547559" y="932885"/>
              <a:ext cx="8510754" cy="2786113"/>
            </a:xfrm>
            <a:prstGeom prst="rect">
              <a:avLst/>
            </a:prstGeom>
          </p:spPr>
        </p:pic>
      </p:grpSp>
    </p:spTree>
    <p:extLst>
      <p:ext uri="{BB962C8B-B14F-4D97-AF65-F5344CB8AC3E}">
        <p14:creationId xmlns:p14="http://schemas.microsoft.com/office/powerpoint/2010/main" val="3713176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repeatCount="indefinite" fill="hold" nodeType="clickEffect">
                                  <p:stCondLst>
                                    <p:cond delay="0"/>
                                  </p:stCondLst>
                                  <p:childTnLst>
                                    <p:animRot by="120000">
                                      <p:cBhvr>
                                        <p:cTn id="14" dur="100" fill="hold">
                                          <p:stCondLst>
                                            <p:cond delay="0"/>
                                          </p:stCondLst>
                                        </p:cTn>
                                        <p:tgtEl>
                                          <p:spTgt spid="23"/>
                                        </p:tgtEl>
                                        <p:attrNameLst>
                                          <p:attrName>r</p:attrName>
                                        </p:attrNameLst>
                                      </p:cBhvr>
                                    </p:animRot>
                                    <p:animRot by="-240000">
                                      <p:cBhvr>
                                        <p:cTn id="15" dur="200" fill="hold">
                                          <p:stCondLst>
                                            <p:cond delay="200"/>
                                          </p:stCondLst>
                                        </p:cTn>
                                        <p:tgtEl>
                                          <p:spTgt spid="23"/>
                                        </p:tgtEl>
                                        <p:attrNameLst>
                                          <p:attrName>r</p:attrName>
                                        </p:attrNameLst>
                                      </p:cBhvr>
                                    </p:animRot>
                                    <p:animRot by="240000">
                                      <p:cBhvr>
                                        <p:cTn id="16" dur="200" fill="hold">
                                          <p:stCondLst>
                                            <p:cond delay="400"/>
                                          </p:stCondLst>
                                        </p:cTn>
                                        <p:tgtEl>
                                          <p:spTgt spid="23"/>
                                        </p:tgtEl>
                                        <p:attrNameLst>
                                          <p:attrName>r</p:attrName>
                                        </p:attrNameLst>
                                      </p:cBhvr>
                                    </p:animRot>
                                    <p:animRot by="-240000">
                                      <p:cBhvr>
                                        <p:cTn id="17" dur="200" fill="hold">
                                          <p:stCondLst>
                                            <p:cond delay="600"/>
                                          </p:stCondLst>
                                        </p:cTn>
                                        <p:tgtEl>
                                          <p:spTgt spid="23"/>
                                        </p:tgtEl>
                                        <p:attrNameLst>
                                          <p:attrName>r</p:attrName>
                                        </p:attrNameLst>
                                      </p:cBhvr>
                                    </p:animRot>
                                    <p:animRot by="120000">
                                      <p:cBhvr>
                                        <p:cTn id="18"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149" y="2932497"/>
            <a:ext cx="4671914" cy="353063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656" y="472744"/>
            <a:ext cx="6631344" cy="649795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845" y="1292101"/>
            <a:ext cx="1596588" cy="119744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4" y="4840516"/>
            <a:ext cx="2163483" cy="1622613"/>
          </a:xfrm>
          <a:prstGeom prst="rect">
            <a:avLst/>
          </a:prstGeom>
        </p:spPr>
      </p:pic>
      <p:grpSp>
        <p:nvGrpSpPr>
          <p:cNvPr id="3" name="Group 2"/>
          <p:cNvGrpSpPr/>
          <p:nvPr/>
        </p:nvGrpSpPr>
        <p:grpSpPr>
          <a:xfrm>
            <a:off x="672726" y="1007930"/>
            <a:ext cx="4087340" cy="1924566"/>
            <a:chOff x="672726" y="1007930"/>
            <a:chExt cx="4087340" cy="1924566"/>
          </a:xfrm>
        </p:grpSpPr>
        <p:sp>
          <p:nvSpPr>
            <p:cNvPr id="12" name="Speech Bubble: Rectangle with Corners Rounded 5">
              <a:extLst>
                <a:ext uri="{FF2B5EF4-FFF2-40B4-BE49-F238E27FC236}">
                  <a16:creationId xmlns:a16="http://schemas.microsoft.com/office/drawing/2014/main" id="{9762EA1C-7C46-4E5A-A34B-2040D595ED62}"/>
                </a:ext>
              </a:extLst>
            </p:cNvPr>
            <p:cNvSpPr/>
            <p:nvPr/>
          </p:nvSpPr>
          <p:spPr>
            <a:xfrm rot="10800000" flipH="1" flipV="1">
              <a:off x="686239" y="1007930"/>
              <a:ext cx="4073827" cy="1924566"/>
            </a:xfrm>
            <a:custGeom>
              <a:avLst/>
              <a:gdLst>
                <a:gd name="connsiteX0" fmla="*/ 0 w 4073827"/>
                <a:gd name="connsiteY0" fmla="*/ 320767 h 1924566"/>
                <a:gd name="connsiteX1" fmla="*/ 320767 w 4073827"/>
                <a:gd name="connsiteY1" fmla="*/ 0 h 1924566"/>
                <a:gd name="connsiteX2" fmla="*/ 1026534 w 4073827"/>
                <a:gd name="connsiteY2" fmla="*/ 0 h 1924566"/>
                <a:gd name="connsiteX3" fmla="*/ 1691188 w 4073827"/>
                <a:gd name="connsiteY3" fmla="*/ 0 h 1924566"/>
                <a:gd name="connsiteX4" fmla="*/ 2376399 w 4073827"/>
                <a:gd name="connsiteY4" fmla="*/ 0 h 1924566"/>
                <a:gd name="connsiteX5" fmla="*/ 2376399 w 4073827"/>
                <a:gd name="connsiteY5" fmla="*/ 0 h 1924566"/>
                <a:gd name="connsiteX6" fmla="*/ 2865258 w 4073827"/>
                <a:gd name="connsiteY6" fmla="*/ 0 h 1924566"/>
                <a:gd name="connsiteX7" fmla="*/ 3394856 w 4073827"/>
                <a:gd name="connsiteY7" fmla="*/ 0 h 1924566"/>
                <a:gd name="connsiteX8" fmla="*/ 3753060 w 4073827"/>
                <a:gd name="connsiteY8" fmla="*/ 0 h 1924566"/>
                <a:gd name="connsiteX9" fmla="*/ 4073827 w 4073827"/>
                <a:gd name="connsiteY9" fmla="*/ 320767 h 1924566"/>
                <a:gd name="connsiteX10" fmla="*/ 4073827 w 4073827"/>
                <a:gd name="connsiteY10" fmla="*/ 705678 h 1924566"/>
                <a:gd name="connsiteX11" fmla="*/ 4073827 w 4073827"/>
                <a:gd name="connsiteY11" fmla="*/ 1122664 h 1924566"/>
                <a:gd name="connsiteX12" fmla="*/ 4073827 w 4073827"/>
                <a:gd name="connsiteY12" fmla="*/ 1122664 h 1924566"/>
                <a:gd name="connsiteX13" fmla="*/ 4073827 w 4073827"/>
                <a:gd name="connsiteY13" fmla="*/ 1603805 h 1924566"/>
                <a:gd name="connsiteX14" fmla="*/ 4073827 w 4073827"/>
                <a:gd name="connsiteY14" fmla="*/ 1603799 h 1924566"/>
                <a:gd name="connsiteX15" fmla="*/ 3753060 w 4073827"/>
                <a:gd name="connsiteY15" fmla="*/ 1924566 h 1924566"/>
                <a:gd name="connsiteX16" fmla="*/ 3394856 w 4073827"/>
                <a:gd name="connsiteY16" fmla="*/ 1924566 h 1924566"/>
                <a:gd name="connsiteX17" fmla="*/ 3644120 w 4073827"/>
                <a:gd name="connsiteY17" fmla="*/ 2396874 h 1924566"/>
                <a:gd name="connsiteX18" fmla="*/ 2984905 w 4073827"/>
                <a:gd name="connsiteY18" fmla="*/ 2151274 h 1924566"/>
                <a:gd name="connsiteX19" fmla="*/ 2376399 w 4073827"/>
                <a:gd name="connsiteY19" fmla="*/ 1924566 h 1924566"/>
                <a:gd name="connsiteX20" fmla="*/ 1670632 w 4073827"/>
                <a:gd name="connsiteY20" fmla="*/ 1924566 h 1924566"/>
                <a:gd name="connsiteX21" fmla="*/ 985421 w 4073827"/>
                <a:gd name="connsiteY21" fmla="*/ 1924566 h 1924566"/>
                <a:gd name="connsiteX22" fmla="*/ 320767 w 4073827"/>
                <a:gd name="connsiteY22" fmla="*/ 1924566 h 1924566"/>
                <a:gd name="connsiteX23" fmla="*/ 0 w 4073827"/>
                <a:gd name="connsiteY23" fmla="*/ 1603799 h 1924566"/>
                <a:gd name="connsiteX24" fmla="*/ 0 w 4073827"/>
                <a:gd name="connsiteY24" fmla="*/ 1603805 h 1924566"/>
                <a:gd name="connsiteX25" fmla="*/ 0 w 4073827"/>
                <a:gd name="connsiteY25" fmla="*/ 1122664 h 1924566"/>
                <a:gd name="connsiteX26" fmla="*/ 0 w 4073827"/>
                <a:gd name="connsiteY26" fmla="*/ 1122664 h 1924566"/>
                <a:gd name="connsiteX27" fmla="*/ 0 w 4073827"/>
                <a:gd name="connsiteY27" fmla="*/ 705678 h 1924566"/>
                <a:gd name="connsiteX28" fmla="*/ 0 w 4073827"/>
                <a:gd name="connsiteY28" fmla="*/ 320767 h 192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073827" h="1924566" fill="none" extrusionOk="0">
                  <a:moveTo>
                    <a:pt x="0" y="320767"/>
                  </a:moveTo>
                  <a:cubicBezTo>
                    <a:pt x="-7015" y="143765"/>
                    <a:pt x="148983" y="-3346"/>
                    <a:pt x="320767" y="0"/>
                  </a:cubicBezTo>
                  <a:cubicBezTo>
                    <a:pt x="629874" y="-34905"/>
                    <a:pt x="863061" y="-31983"/>
                    <a:pt x="1026534" y="0"/>
                  </a:cubicBezTo>
                  <a:cubicBezTo>
                    <a:pt x="1190007" y="31983"/>
                    <a:pt x="1383138" y="21423"/>
                    <a:pt x="1691188" y="0"/>
                  </a:cubicBezTo>
                  <a:cubicBezTo>
                    <a:pt x="1999238" y="-21423"/>
                    <a:pt x="2040680" y="21853"/>
                    <a:pt x="2376399" y="0"/>
                  </a:cubicBezTo>
                  <a:lnTo>
                    <a:pt x="2376399" y="0"/>
                  </a:lnTo>
                  <a:cubicBezTo>
                    <a:pt x="2519806" y="463"/>
                    <a:pt x="2758458" y="-17085"/>
                    <a:pt x="2865258" y="0"/>
                  </a:cubicBezTo>
                  <a:cubicBezTo>
                    <a:pt x="2972058" y="17085"/>
                    <a:pt x="3275346" y="-14880"/>
                    <a:pt x="3394856" y="0"/>
                  </a:cubicBezTo>
                  <a:cubicBezTo>
                    <a:pt x="3478291" y="-17693"/>
                    <a:pt x="3671354" y="16766"/>
                    <a:pt x="3753060" y="0"/>
                  </a:cubicBezTo>
                  <a:cubicBezTo>
                    <a:pt x="3956405" y="-27598"/>
                    <a:pt x="4079377" y="119802"/>
                    <a:pt x="4073827" y="320767"/>
                  </a:cubicBezTo>
                  <a:cubicBezTo>
                    <a:pt x="4078903" y="441168"/>
                    <a:pt x="4082632" y="536248"/>
                    <a:pt x="4073827" y="705678"/>
                  </a:cubicBezTo>
                  <a:cubicBezTo>
                    <a:pt x="4065022" y="875108"/>
                    <a:pt x="4080366" y="934239"/>
                    <a:pt x="4073827" y="1122664"/>
                  </a:cubicBezTo>
                  <a:lnTo>
                    <a:pt x="4073827" y="1122664"/>
                  </a:lnTo>
                  <a:cubicBezTo>
                    <a:pt x="4087008" y="1326097"/>
                    <a:pt x="4095675" y="1410865"/>
                    <a:pt x="4073827" y="1603805"/>
                  </a:cubicBezTo>
                  <a:lnTo>
                    <a:pt x="4073827" y="1603799"/>
                  </a:lnTo>
                  <a:cubicBezTo>
                    <a:pt x="4096124" y="1800581"/>
                    <a:pt x="3939278" y="1903557"/>
                    <a:pt x="3753060" y="1924566"/>
                  </a:cubicBezTo>
                  <a:cubicBezTo>
                    <a:pt x="3603274" y="1913674"/>
                    <a:pt x="3476113" y="1920290"/>
                    <a:pt x="3394856" y="1924566"/>
                  </a:cubicBezTo>
                  <a:cubicBezTo>
                    <a:pt x="3487533" y="2084877"/>
                    <a:pt x="3549420" y="2225426"/>
                    <a:pt x="3644120" y="2396874"/>
                  </a:cubicBezTo>
                  <a:cubicBezTo>
                    <a:pt x="3471219" y="2308557"/>
                    <a:pt x="3229996" y="2223385"/>
                    <a:pt x="2984905" y="2151274"/>
                  </a:cubicBezTo>
                  <a:cubicBezTo>
                    <a:pt x="2739814" y="2079163"/>
                    <a:pt x="2524353" y="1993337"/>
                    <a:pt x="2376399" y="1924566"/>
                  </a:cubicBezTo>
                  <a:cubicBezTo>
                    <a:pt x="2209892" y="1918063"/>
                    <a:pt x="1886006" y="1948570"/>
                    <a:pt x="1670632" y="1924566"/>
                  </a:cubicBezTo>
                  <a:cubicBezTo>
                    <a:pt x="1455258" y="1900562"/>
                    <a:pt x="1266534" y="1954329"/>
                    <a:pt x="985421" y="1924566"/>
                  </a:cubicBezTo>
                  <a:cubicBezTo>
                    <a:pt x="704308" y="1894803"/>
                    <a:pt x="547783" y="1919648"/>
                    <a:pt x="320767" y="1924566"/>
                  </a:cubicBezTo>
                  <a:cubicBezTo>
                    <a:pt x="133242" y="1883041"/>
                    <a:pt x="3532" y="1799242"/>
                    <a:pt x="0" y="1603799"/>
                  </a:cubicBezTo>
                  <a:lnTo>
                    <a:pt x="0" y="1603805"/>
                  </a:lnTo>
                  <a:cubicBezTo>
                    <a:pt x="-2234" y="1468063"/>
                    <a:pt x="-6271" y="1262820"/>
                    <a:pt x="0" y="1122664"/>
                  </a:cubicBezTo>
                  <a:lnTo>
                    <a:pt x="0" y="1122664"/>
                  </a:lnTo>
                  <a:cubicBezTo>
                    <a:pt x="-8599" y="914732"/>
                    <a:pt x="-6435" y="868862"/>
                    <a:pt x="0" y="705678"/>
                  </a:cubicBezTo>
                  <a:cubicBezTo>
                    <a:pt x="6435" y="542494"/>
                    <a:pt x="14861" y="502045"/>
                    <a:pt x="0" y="320767"/>
                  </a:cubicBezTo>
                  <a:close/>
                </a:path>
                <a:path w="4073827" h="1924566" stroke="0" extrusionOk="0">
                  <a:moveTo>
                    <a:pt x="0" y="320767"/>
                  </a:moveTo>
                  <a:cubicBezTo>
                    <a:pt x="-14961" y="169195"/>
                    <a:pt x="167631" y="-16243"/>
                    <a:pt x="320767" y="0"/>
                  </a:cubicBezTo>
                  <a:cubicBezTo>
                    <a:pt x="544992" y="11344"/>
                    <a:pt x="675158" y="-24117"/>
                    <a:pt x="1026534" y="0"/>
                  </a:cubicBezTo>
                  <a:cubicBezTo>
                    <a:pt x="1377910" y="24117"/>
                    <a:pt x="1416396" y="-18015"/>
                    <a:pt x="1711745" y="0"/>
                  </a:cubicBezTo>
                  <a:cubicBezTo>
                    <a:pt x="2007094" y="18015"/>
                    <a:pt x="2208292" y="-26572"/>
                    <a:pt x="2376399" y="0"/>
                  </a:cubicBezTo>
                  <a:lnTo>
                    <a:pt x="2376399" y="0"/>
                  </a:lnTo>
                  <a:cubicBezTo>
                    <a:pt x="2563307" y="10453"/>
                    <a:pt x="2705107" y="17014"/>
                    <a:pt x="2885628" y="0"/>
                  </a:cubicBezTo>
                  <a:cubicBezTo>
                    <a:pt x="3066149" y="-17014"/>
                    <a:pt x="3158927" y="-13888"/>
                    <a:pt x="3394856" y="0"/>
                  </a:cubicBezTo>
                  <a:cubicBezTo>
                    <a:pt x="3514203" y="13513"/>
                    <a:pt x="3626315" y="6896"/>
                    <a:pt x="3753060" y="0"/>
                  </a:cubicBezTo>
                  <a:cubicBezTo>
                    <a:pt x="3962914" y="-3567"/>
                    <a:pt x="4066509" y="145732"/>
                    <a:pt x="4073827" y="320767"/>
                  </a:cubicBezTo>
                  <a:cubicBezTo>
                    <a:pt x="4056988" y="477991"/>
                    <a:pt x="4075544" y="542533"/>
                    <a:pt x="4073827" y="721716"/>
                  </a:cubicBezTo>
                  <a:cubicBezTo>
                    <a:pt x="4072110" y="900899"/>
                    <a:pt x="4058959" y="999945"/>
                    <a:pt x="4073827" y="1122664"/>
                  </a:cubicBezTo>
                  <a:lnTo>
                    <a:pt x="4073827" y="1122664"/>
                  </a:lnTo>
                  <a:cubicBezTo>
                    <a:pt x="4073949" y="1243754"/>
                    <a:pt x="4082699" y="1437128"/>
                    <a:pt x="4073827" y="1603805"/>
                  </a:cubicBezTo>
                  <a:lnTo>
                    <a:pt x="4073827" y="1603799"/>
                  </a:lnTo>
                  <a:cubicBezTo>
                    <a:pt x="4057748" y="1804955"/>
                    <a:pt x="3920965" y="1926756"/>
                    <a:pt x="3753060" y="1924566"/>
                  </a:cubicBezTo>
                  <a:cubicBezTo>
                    <a:pt x="3618838" y="1918888"/>
                    <a:pt x="3493260" y="1933417"/>
                    <a:pt x="3394856" y="1924566"/>
                  </a:cubicBezTo>
                  <a:cubicBezTo>
                    <a:pt x="3441609" y="2051355"/>
                    <a:pt x="3579037" y="2302643"/>
                    <a:pt x="3644120" y="2396874"/>
                  </a:cubicBezTo>
                  <a:cubicBezTo>
                    <a:pt x="3436943" y="2289535"/>
                    <a:pt x="3319000" y="2255190"/>
                    <a:pt x="3048291" y="2174889"/>
                  </a:cubicBezTo>
                  <a:cubicBezTo>
                    <a:pt x="2777582" y="2094589"/>
                    <a:pt x="2516384" y="1962831"/>
                    <a:pt x="2376399" y="1924566"/>
                  </a:cubicBezTo>
                  <a:cubicBezTo>
                    <a:pt x="2092499" y="1905889"/>
                    <a:pt x="1940960" y="1922864"/>
                    <a:pt x="1711745" y="1924566"/>
                  </a:cubicBezTo>
                  <a:cubicBezTo>
                    <a:pt x="1482530" y="1926268"/>
                    <a:pt x="1398367" y="1901698"/>
                    <a:pt x="1088203" y="1924566"/>
                  </a:cubicBezTo>
                  <a:cubicBezTo>
                    <a:pt x="778039" y="1947434"/>
                    <a:pt x="653624" y="1944780"/>
                    <a:pt x="320767" y="1924566"/>
                  </a:cubicBezTo>
                  <a:cubicBezTo>
                    <a:pt x="127393" y="1926834"/>
                    <a:pt x="36551" y="1775808"/>
                    <a:pt x="0" y="1603799"/>
                  </a:cubicBezTo>
                  <a:lnTo>
                    <a:pt x="0" y="1603805"/>
                  </a:lnTo>
                  <a:cubicBezTo>
                    <a:pt x="7515" y="1437666"/>
                    <a:pt x="16711" y="1235659"/>
                    <a:pt x="0" y="1122664"/>
                  </a:cubicBezTo>
                  <a:lnTo>
                    <a:pt x="0" y="1122664"/>
                  </a:lnTo>
                  <a:cubicBezTo>
                    <a:pt x="-7559" y="984408"/>
                    <a:pt x="9480" y="908252"/>
                    <a:pt x="0" y="737753"/>
                  </a:cubicBezTo>
                  <a:cubicBezTo>
                    <a:pt x="-9480" y="567254"/>
                    <a:pt x="6634" y="497444"/>
                    <a:pt x="0" y="320767"/>
                  </a:cubicBezTo>
                  <a:close/>
                </a:path>
              </a:pathLst>
            </a:custGeom>
            <a:solidFill>
              <a:srgbClr val="79FF79"/>
            </a:solidFill>
            <a:ln w="38100">
              <a:solidFill>
                <a:srgbClr val="0099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672726" y="1216810"/>
              <a:ext cx="408734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a:ea typeface="+mn-ea"/>
                  <a:cs typeface="+mn-cs"/>
                </a:rPr>
                <a:t>Trước khi đi chơi, các chú ếch con phải hoàn thành bài tập về nhà. Các bạn hãy giúp ếch con trả lời các câu hỏi sau nhé!</a:t>
              </a:r>
            </a:p>
          </p:txBody>
        </p:sp>
      </p:gr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459" y="3062148"/>
            <a:ext cx="1441866" cy="1089639"/>
          </a:xfrm>
          <a:prstGeom prst="rect">
            <a:avLst/>
          </a:prstGeom>
        </p:spPr>
      </p:pic>
    </p:spTree>
    <p:extLst>
      <p:ext uri="{BB962C8B-B14F-4D97-AF65-F5344CB8AC3E}">
        <p14:creationId xmlns:p14="http://schemas.microsoft.com/office/powerpoint/2010/main" val="32486011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79FF79">
            <a:alpha val="74902"/>
          </a:srgbClr>
        </a:solid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458" y="4305885"/>
            <a:ext cx="2944954" cy="2225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862" y="33473"/>
            <a:ext cx="6631344" cy="6497955"/>
          </a:xfrm>
          <a:prstGeom prst="rect">
            <a:avLst/>
          </a:prstGeom>
        </p:spPr>
      </p:pic>
      <p:sp>
        <p:nvSpPr>
          <p:cNvPr id="2" name="TextBox 1"/>
          <p:cNvSpPr txBox="1"/>
          <p:nvPr/>
        </p:nvSpPr>
        <p:spPr>
          <a:xfrm>
            <a:off x="628385" y="1057836"/>
            <a:ext cx="746550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 Hỗn hợp là gì? Kể tên một vài hỗn hợp em biết?</a:t>
            </a:r>
          </a:p>
        </p:txBody>
      </p:sp>
      <p:sp>
        <p:nvSpPr>
          <p:cNvPr id="3" name="Rectangle 2"/>
          <p:cNvSpPr/>
          <p:nvPr/>
        </p:nvSpPr>
        <p:spPr>
          <a:xfrm>
            <a:off x="628384" y="1620622"/>
            <a:ext cx="6480627" cy="175432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Hỗn hợp là hai hay nhiều chất trộn lẫn với nhau có thể tạo thành hỗn hợp. Trong hỗn hợp mỗi chất vẫn giữ nguyên tính chất của nó.</a:t>
            </a:r>
            <a:endParaRPr kumimoji="0" lang="en-GB"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628384" y="3282450"/>
            <a:ext cx="6480627" cy="57996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Ví dụ: Hỗn hợp muối tiêu, hỗn hợp cát và sỏi…</a:t>
            </a:r>
            <a:endParaRPr kumimoji="0" lang="en-GB"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3900448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79FF79">
            <a:alpha val="74902"/>
          </a:srgbClr>
        </a:solid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458" y="4305885"/>
            <a:ext cx="2944954" cy="2225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088" y="365759"/>
            <a:ext cx="6292237" cy="6165669"/>
          </a:xfrm>
          <a:prstGeom prst="rect">
            <a:avLst/>
          </a:prstGeom>
        </p:spPr>
      </p:pic>
      <p:sp>
        <p:nvSpPr>
          <p:cNvPr id="2" name="TextBox 1"/>
          <p:cNvSpPr txBox="1"/>
          <p:nvPr/>
        </p:nvSpPr>
        <p:spPr>
          <a:xfrm>
            <a:off x="628385" y="1057836"/>
            <a:ext cx="785222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Dung dịch</a:t>
            </a:r>
            <a:r>
              <a:rPr kumimoji="0" lang="en-GB" sz="28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là gì</a:t>
            </a: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Nêu ví dụ.</a:t>
            </a:r>
          </a:p>
        </p:txBody>
      </p:sp>
      <p:sp>
        <p:nvSpPr>
          <p:cNvPr id="3" name="Rectangle 2"/>
          <p:cNvSpPr/>
          <p:nvPr/>
        </p:nvSpPr>
        <p:spPr>
          <a:xfrm>
            <a:off x="628384" y="1581056"/>
            <a:ext cx="6480627" cy="1687963"/>
          </a:xfrm>
          <a:prstGeom prst="rect">
            <a:avLst/>
          </a:prstGeom>
        </p:spPr>
        <p:txBody>
          <a:bodyPr wrap="square">
            <a:spAutoFit/>
          </a:bodyPr>
          <a:lstStyle/>
          <a:p>
            <a:pPr lvl="0">
              <a:lnSpc>
                <a:spcPct val="150000"/>
              </a:lnSpc>
              <a:defRPr/>
            </a:pPr>
            <a:r>
              <a:rPr lang="vi-VN" sz="2400">
                <a:solidFill>
                  <a:srgbClr val="002060"/>
                </a:solidFill>
                <a:latin typeface="Times New Roman" panose="02020603050405020304" pitchFamily="18" charset="0"/>
                <a:cs typeface="Times New Roman" panose="02020603050405020304" pitchFamily="18" charset="0"/>
              </a:rPr>
              <a:t>Dung dịch được tạo thành khi có hai chất lỏng hoặc chất lỏng và chất rắn hoà tan hoàn toàn vào nhau thành một hỗn hợp đồng nhất.</a:t>
            </a:r>
            <a:endParaRPr kumimoji="0" lang="en-GB"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552099" y="3259110"/>
            <a:ext cx="6480627" cy="66120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Ví dụ: </a:t>
            </a:r>
            <a:r>
              <a:rPr kumimoji="0" lang="en-US" sz="2800" b="0" i="0" u="none" strike="noStrike" kern="1200" cap="none" spc="0" normalizeH="0" noProof="0">
                <a:ln>
                  <a:noFill/>
                </a:ln>
                <a:solidFill>
                  <a:srgbClr val="FF0000"/>
                </a:solidFill>
                <a:effectLst/>
                <a:uLnTx/>
                <a:uFillTx/>
                <a:latin typeface="Times New Roman" panose="02020603050405020304" pitchFamily="18" charset="0"/>
                <a:ea typeface="+mn-ea"/>
                <a:cs typeface="Times New Roman" panose="02020603050405020304" pitchFamily="18" charset="0"/>
              </a:rPr>
              <a:t>nước đường, nước muối</a:t>
            </a:r>
            <a:endParaRPr kumimoji="0" lang="en-GB" sz="2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57429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149" y="2932497"/>
            <a:ext cx="4671914" cy="353063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656" y="472744"/>
            <a:ext cx="6631344" cy="649795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845" y="1292101"/>
            <a:ext cx="1596588" cy="119744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4" y="4840516"/>
            <a:ext cx="2163483" cy="1622613"/>
          </a:xfrm>
          <a:prstGeom prst="rect">
            <a:avLst/>
          </a:prstGeom>
        </p:spPr>
      </p:pic>
      <p:grpSp>
        <p:nvGrpSpPr>
          <p:cNvPr id="3" name="Group 2"/>
          <p:cNvGrpSpPr/>
          <p:nvPr/>
        </p:nvGrpSpPr>
        <p:grpSpPr>
          <a:xfrm>
            <a:off x="686239" y="1007930"/>
            <a:ext cx="4073827" cy="1924566"/>
            <a:chOff x="686239" y="1007930"/>
            <a:chExt cx="4073827" cy="1924566"/>
          </a:xfrm>
        </p:grpSpPr>
        <p:sp>
          <p:nvSpPr>
            <p:cNvPr id="12" name="Speech Bubble: Rectangle with Corners Rounded 5">
              <a:extLst>
                <a:ext uri="{FF2B5EF4-FFF2-40B4-BE49-F238E27FC236}">
                  <a16:creationId xmlns:a16="http://schemas.microsoft.com/office/drawing/2014/main" id="{9762EA1C-7C46-4E5A-A34B-2040D595ED62}"/>
                </a:ext>
              </a:extLst>
            </p:cNvPr>
            <p:cNvSpPr/>
            <p:nvPr/>
          </p:nvSpPr>
          <p:spPr>
            <a:xfrm rot="10800000" flipH="1" flipV="1">
              <a:off x="686239" y="1007930"/>
              <a:ext cx="4073827" cy="1924566"/>
            </a:xfrm>
            <a:custGeom>
              <a:avLst/>
              <a:gdLst>
                <a:gd name="connsiteX0" fmla="*/ 0 w 4073827"/>
                <a:gd name="connsiteY0" fmla="*/ 320767 h 1924566"/>
                <a:gd name="connsiteX1" fmla="*/ 320767 w 4073827"/>
                <a:gd name="connsiteY1" fmla="*/ 0 h 1924566"/>
                <a:gd name="connsiteX2" fmla="*/ 1026534 w 4073827"/>
                <a:gd name="connsiteY2" fmla="*/ 0 h 1924566"/>
                <a:gd name="connsiteX3" fmla="*/ 1691188 w 4073827"/>
                <a:gd name="connsiteY3" fmla="*/ 0 h 1924566"/>
                <a:gd name="connsiteX4" fmla="*/ 2376399 w 4073827"/>
                <a:gd name="connsiteY4" fmla="*/ 0 h 1924566"/>
                <a:gd name="connsiteX5" fmla="*/ 2376399 w 4073827"/>
                <a:gd name="connsiteY5" fmla="*/ 0 h 1924566"/>
                <a:gd name="connsiteX6" fmla="*/ 2865258 w 4073827"/>
                <a:gd name="connsiteY6" fmla="*/ 0 h 1924566"/>
                <a:gd name="connsiteX7" fmla="*/ 3394856 w 4073827"/>
                <a:gd name="connsiteY7" fmla="*/ 0 h 1924566"/>
                <a:gd name="connsiteX8" fmla="*/ 3753060 w 4073827"/>
                <a:gd name="connsiteY8" fmla="*/ 0 h 1924566"/>
                <a:gd name="connsiteX9" fmla="*/ 4073827 w 4073827"/>
                <a:gd name="connsiteY9" fmla="*/ 320767 h 1924566"/>
                <a:gd name="connsiteX10" fmla="*/ 4073827 w 4073827"/>
                <a:gd name="connsiteY10" fmla="*/ 705678 h 1924566"/>
                <a:gd name="connsiteX11" fmla="*/ 4073827 w 4073827"/>
                <a:gd name="connsiteY11" fmla="*/ 1122664 h 1924566"/>
                <a:gd name="connsiteX12" fmla="*/ 4073827 w 4073827"/>
                <a:gd name="connsiteY12" fmla="*/ 1122664 h 1924566"/>
                <a:gd name="connsiteX13" fmla="*/ 4073827 w 4073827"/>
                <a:gd name="connsiteY13" fmla="*/ 1603805 h 1924566"/>
                <a:gd name="connsiteX14" fmla="*/ 4073827 w 4073827"/>
                <a:gd name="connsiteY14" fmla="*/ 1603799 h 1924566"/>
                <a:gd name="connsiteX15" fmla="*/ 3753060 w 4073827"/>
                <a:gd name="connsiteY15" fmla="*/ 1924566 h 1924566"/>
                <a:gd name="connsiteX16" fmla="*/ 3394856 w 4073827"/>
                <a:gd name="connsiteY16" fmla="*/ 1924566 h 1924566"/>
                <a:gd name="connsiteX17" fmla="*/ 3644120 w 4073827"/>
                <a:gd name="connsiteY17" fmla="*/ 2396874 h 1924566"/>
                <a:gd name="connsiteX18" fmla="*/ 2984905 w 4073827"/>
                <a:gd name="connsiteY18" fmla="*/ 2151274 h 1924566"/>
                <a:gd name="connsiteX19" fmla="*/ 2376399 w 4073827"/>
                <a:gd name="connsiteY19" fmla="*/ 1924566 h 1924566"/>
                <a:gd name="connsiteX20" fmla="*/ 1670632 w 4073827"/>
                <a:gd name="connsiteY20" fmla="*/ 1924566 h 1924566"/>
                <a:gd name="connsiteX21" fmla="*/ 985421 w 4073827"/>
                <a:gd name="connsiteY21" fmla="*/ 1924566 h 1924566"/>
                <a:gd name="connsiteX22" fmla="*/ 320767 w 4073827"/>
                <a:gd name="connsiteY22" fmla="*/ 1924566 h 1924566"/>
                <a:gd name="connsiteX23" fmla="*/ 0 w 4073827"/>
                <a:gd name="connsiteY23" fmla="*/ 1603799 h 1924566"/>
                <a:gd name="connsiteX24" fmla="*/ 0 w 4073827"/>
                <a:gd name="connsiteY24" fmla="*/ 1603805 h 1924566"/>
                <a:gd name="connsiteX25" fmla="*/ 0 w 4073827"/>
                <a:gd name="connsiteY25" fmla="*/ 1122664 h 1924566"/>
                <a:gd name="connsiteX26" fmla="*/ 0 w 4073827"/>
                <a:gd name="connsiteY26" fmla="*/ 1122664 h 1924566"/>
                <a:gd name="connsiteX27" fmla="*/ 0 w 4073827"/>
                <a:gd name="connsiteY27" fmla="*/ 705678 h 1924566"/>
                <a:gd name="connsiteX28" fmla="*/ 0 w 4073827"/>
                <a:gd name="connsiteY28" fmla="*/ 320767 h 192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073827" h="1924566" fill="none" extrusionOk="0">
                  <a:moveTo>
                    <a:pt x="0" y="320767"/>
                  </a:moveTo>
                  <a:cubicBezTo>
                    <a:pt x="-7015" y="143765"/>
                    <a:pt x="148983" y="-3346"/>
                    <a:pt x="320767" y="0"/>
                  </a:cubicBezTo>
                  <a:cubicBezTo>
                    <a:pt x="629874" y="-34905"/>
                    <a:pt x="863061" y="-31983"/>
                    <a:pt x="1026534" y="0"/>
                  </a:cubicBezTo>
                  <a:cubicBezTo>
                    <a:pt x="1190007" y="31983"/>
                    <a:pt x="1383138" y="21423"/>
                    <a:pt x="1691188" y="0"/>
                  </a:cubicBezTo>
                  <a:cubicBezTo>
                    <a:pt x="1999238" y="-21423"/>
                    <a:pt x="2040680" y="21853"/>
                    <a:pt x="2376399" y="0"/>
                  </a:cubicBezTo>
                  <a:lnTo>
                    <a:pt x="2376399" y="0"/>
                  </a:lnTo>
                  <a:cubicBezTo>
                    <a:pt x="2519806" y="463"/>
                    <a:pt x="2758458" y="-17085"/>
                    <a:pt x="2865258" y="0"/>
                  </a:cubicBezTo>
                  <a:cubicBezTo>
                    <a:pt x="2972058" y="17085"/>
                    <a:pt x="3275346" y="-14880"/>
                    <a:pt x="3394856" y="0"/>
                  </a:cubicBezTo>
                  <a:cubicBezTo>
                    <a:pt x="3478291" y="-17693"/>
                    <a:pt x="3671354" y="16766"/>
                    <a:pt x="3753060" y="0"/>
                  </a:cubicBezTo>
                  <a:cubicBezTo>
                    <a:pt x="3956405" y="-27598"/>
                    <a:pt x="4079377" y="119802"/>
                    <a:pt x="4073827" y="320767"/>
                  </a:cubicBezTo>
                  <a:cubicBezTo>
                    <a:pt x="4078903" y="441168"/>
                    <a:pt x="4082632" y="536248"/>
                    <a:pt x="4073827" y="705678"/>
                  </a:cubicBezTo>
                  <a:cubicBezTo>
                    <a:pt x="4065022" y="875108"/>
                    <a:pt x="4080366" y="934239"/>
                    <a:pt x="4073827" y="1122664"/>
                  </a:cubicBezTo>
                  <a:lnTo>
                    <a:pt x="4073827" y="1122664"/>
                  </a:lnTo>
                  <a:cubicBezTo>
                    <a:pt x="4087008" y="1326097"/>
                    <a:pt x="4095675" y="1410865"/>
                    <a:pt x="4073827" y="1603805"/>
                  </a:cubicBezTo>
                  <a:lnTo>
                    <a:pt x="4073827" y="1603799"/>
                  </a:lnTo>
                  <a:cubicBezTo>
                    <a:pt x="4096124" y="1800581"/>
                    <a:pt x="3939278" y="1903557"/>
                    <a:pt x="3753060" y="1924566"/>
                  </a:cubicBezTo>
                  <a:cubicBezTo>
                    <a:pt x="3603274" y="1913674"/>
                    <a:pt x="3476113" y="1920290"/>
                    <a:pt x="3394856" y="1924566"/>
                  </a:cubicBezTo>
                  <a:cubicBezTo>
                    <a:pt x="3487533" y="2084877"/>
                    <a:pt x="3549420" y="2225426"/>
                    <a:pt x="3644120" y="2396874"/>
                  </a:cubicBezTo>
                  <a:cubicBezTo>
                    <a:pt x="3471219" y="2308557"/>
                    <a:pt x="3229996" y="2223385"/>
                    <a:pt x="2984905" y="2151274"/>
                  </a:cubicBezTo>
                  <a:cubicBezTo>
                    <a:pt x="2739814" y="2079163"/>
                    <a:pt x="2524353" y="1993337"/>
                    <a:pt x="2376399" y="1924566"/>
                  </a:cubicBezTo>
                  <a:cubicBezTo>
                    <a:pt x="2209892" y="1918063"/>
                    <a:pt x="1886006" y="1948570"/>
                    <a:pt x="1670632" y="1924566"/>
                  </a:cubicBezTo>
                  <a:cubicBezTo>
                    <a:pt x="1455258" y="1900562"/>
                    <a:pt x="1266534" y="1954329"/>
                    <a:pt x="985421" y="1924566"/>
                  </a:cubicBezTo>
                  <a:cubicBezTo>
                    <a:pt x="704308" y="1894803"/>
                    <a:pt x="547783" y="1919648"/>
                    <a:pt x="320767" y="1924566"/>
                  </a:cubicBezTo>
                  <a:cubicBezTo>
                    <a:pt x="133242" y="1883041"/>
                    <a:pt x="3532" y="1799242"/>
                    <a:pt x="0" y="1603799"/>
                  </a:cubicBezTo>
                  <a:lnTo>
                    <a:pt x="0" y="1603805"/>
                  </a:lnTo>
                  <a:cubicBezTo>
                    <a:pt x="-2234" y="1468063"/>
                    <a:pt x="-6271" y="1262820"/>
                    <a:pt x="0" y="1122664"/>
                  </a:cubicBezTo>
                  <a:lnTo>
                    <a:pt x="0" y="1122664"/>
                  </a:lnTo>
                  <a:cubicBezTo>
                    <a:pt x="-8599" y="914732"/>
                    <a:pt x="-6435" y="868862"/>
                    <a:pt x="0" y="705678"/>
                  </a:cubicBezTo>
                  <a:cubicBezTo>
                    <a:pt x="6435" y="542494"/>
                    <a:pt x="14861" y="502045"/>
                    <a:pt x="0" y="320767"/>
                  </a:cubicBezTo>
                  <a:close/>
                </a:path>
                <a:path w="4073827" h="1924566" stroke="0" extrusionOk="0">
                  <a:moveTo>
                    <a:pt x="0" y="320767"/>
                  </a:moveTo>
                  <a:cubicBezTo>
                    <a:pt x="-14961" y="169195"/>
                    <a:pt x="167631" y="-16243"/>
                    <a:pt x="320767" y="0"/>
                  </a:cubicBezTo>
                  <a:cubicBezTo>
                    <a:pt x="544992" y="11344"/>
                    <a:pt x="675158" y="-24117"/>
                    <a:pt x="1026534" y="0"/>
                  </a:cubicBezTo>
                  <a:cubicBezTo>
                    <a:pt x="1377910" y="24117"/>
                    <a:pt x="1416396" y="-18015"/>
                    <a:pt x="1711745" y="0"/>
                  </a:cubicBezTo>
                  <a:cubicBezTo>
                    <a:pt x="2007094" y="18015"/>
                    <a:pt x="2208292" y="-26572"/>
                    <a:pt x="2376399" y="0"/>
                  </a:cubicBezTo>
                  <a:lnTo>
                    <a:pt x="2376399" y="0"/>
                  </a:lnTo>
                  <a:cubicBezTo>
                    <a:pt x="2563307" y="10453"/>
                    <a:pt x="2705107" y="17014"/>
                    <a:pt x="2885628" y="0"/>
                  </a:cubicBezTo>
                  <a:cubicBezTo>
                    <a:pt x="3066149" y="-17014"/>
                    <a:pt x="3158927" y="-13888"/>
                    <a:pt x="3394856" y="0"/>
                  </a:cubicBezTo>
                  <a:cubicBezTo>
                    <a:pt x="3514203" y="13513"/>
                    <a:pt x="3626315" y="6896"/>
                    <a:pt x="3753060" y="0"/>
                  </a:cubicBezTo>
                  <a:cubicBezTo>
                    <a:pt x="3962914" y="-3567"/>
                    <a:pt x="4066509" y="145732"/>
                    <a:pt x="4073827" y="320767"/>
                  </a:cubicBezTo>
                  <a:cubicBezTo>
                    <a:pt x="4056988" y="477991"/>
                    <a:pt x="4075544" y="542533"/>
                    <a:pt x="4073827" y="721716"/>
                  </a:cubicBezTo>
                  <a:cubicBezTo>
                    <a:pt x="4072110" y="900899"/>
                    <a:pt x="4058959" y="999945"/>
                    <a:pt x="4073827" y="1122664"/>
                  </a:cubicBezTo>
                  <a:lnTo>
                    <a:pt x="4073827" y="1122664"/>
                  </a:lnTo>
                  <a:cubicBezTo>
                    <a:pt x="4073949" y="1243754"/>
                    <a:pt x="4082699" y="1437128"/>
                    <a:pt x="4073827" y="1603805"/>
                  </a:cubicBezTo>
                  <a:lnTo>
                    <a:pt x="4073827" y="1603799"/>
                  </a:lnTo>
                  <a:cubicBezTo>
                    <a:pt x="4057748" y="1804955"/>
                    <a:pt x="3920965" y="1926756"/>
                    <a:pt x="3753060" y="1924566"/>
                  </a:cubicBezTo>
                  <a:cubicBezTo>
                    <a:pt x="3618838" y="1918888"/>
                    <a:pt x="3493260" y="1933417"/>
                    <a:pt x="3394856" y="1924566"/>
                  </a:cubicBezTo>
                  <a:cubicBezTo>
                    <a:pt x="3441609" y="2051355"/>
                    <a:pt x="3579037" y="2302643"/>
                    <a:pt x="3644120" y="2396874"/>
                  </a:cubicBezTo>
                  <a:cubicBezTo>
                    <a:pt x="3436943" y="2289535"/>
                    <a:pt x="3319000" y="2255190"/>
                    <a:pt x="3048291" y="2174889"/>
                  </a:cubicBezTo>
                  <a:cubicBezTo>
                    <a:pt x="2777582" y="2094589"/>
                    <a:pt x="2516384" y="1962831"/>
                    <a:pt x="2376399" y="1924566"/>
                  </a:cubicBezTo>
                  <a:cubicBezTo>
                    <a:pt x="2092499" y="1905889"/>
                    <a:pt x="1940960" y="1922864"/>
                    <a:pt x="1711745" y="1924566"/>
                  </a:cubicBezTo>
                  <a:cubicBezTo>
                    <a:pt x="1482530" y="1926268"/>
                    <a:pt x="1398367" y="1901698"/>
                    <a:pt x="1088203" y="1924566"/>
                  </a:cubicBezTo>
                  <a:cubicBezTo>
                    <a:pt x="778039" y="1947434"/>
                    <a:pt x="653624" y="1944780"/>
                    <a:pt x="320767" y="1924566"/>
                  </a:cubicBezTo>
                  <a:cubicBezTo>
                    <a:pt x="127393" y="1926834"/>
                    <a:pt x="36551" y="1775808"/>
                    <a:pt x="0" y="1603799"/>
                  </a:cubicBezTo>
                  <a:lnTo>
                    <a:pt x="0" y="1603805"/>
                  </a:lnTo>
                  <a:cubicBezTo>
                    <a:pt x="7515" y="1437666"/>
                    <a:pt x="16711" y="1235659"/>
                    <a:pt x="0" y="1122664"/>
                  </a:cubicBezTo>
                  <a:lnTo>
                    <a:pt x="0" y="1122664"/>
                  </a:lnTo>
                  <a:cubicBezTo>
                    <a:pt x="-7559" y="984408"/>
                    <a:pt x="9480" y="908252"/>
                    <a:pt x="0" y="737753"/>
                  </a:cubicBezTo>
                  <a:cubicBezTo>
                    <a:pt x="-9480" y="567254"/>
                    <a:pt x="6634" y="497444"/>
                    <a:pt x="0" y="320767"/>
                  </a:cubicBezTo>
                  <a:close/>
                </a:path>
              </a:pathLst>
            </a:custGeom>
            <a:solidFill>
              <a:srgbClr val="79FF79"/>
            </a:solidFill>
            <a:ln w="38100">
              <a:solidFill>
                <a:srgbClr val="0099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876609" y="1411082"/>
              <a:ext cx="369308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a:ea typeface="+mn-ea"/>
                  <a:cs typeface="+mn-cs"/>
                </a:rPr>
                <a:t>Cảm ơn các bạn đã giúp tớ. Nhờ có các bạn mà tớ được vui chơi cùng bạn bè.</a:t>
              </a:r>
            </a:p>
          </p:txBody>
        </p:sp>
      </p:gr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459" y="3062148"/>
            <a:ext cx="1441866" cy="1089639"/>
          </a:xfrm>
          <a:prstGeom prst="rect">
            <a:avLst/>
          </a:prstGeom>
        </p:spPr>
      </p:pic>
    </p:spTree>
    <p:extLst>
      <p:ext uri="{BB962C8B-B14F-4D97-AF65-F5344CB8AC3E}">
        <p14:creationId xmlns:p14="http://schemas.microsoft.com/office/powerpoint/2010/main" val="3573703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7CD8166-1E9F-D350-7052-A091973449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074" y="1845424"/>
            <a:ext cx="10807778" cy="6079375"/>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4B2D161B-8C14-A8F9-5EE4-6E77D79F79D4}"/>
              </a:ext>
            </a:extLst>
          </p:cNvPr>
          <p:cNvPicPr>
            <a:picLocks noChangeAspect="1"/>
          </p:cNvPicPr>
          <p:nvPr/>
        </p:nvPicPr>
        <p:blipFill>
          <a:blip r:embed="rId3"/>
          <a:stretch>
            <a:fillRect/>
          </a:stretch>
        </p:blipFill>
        <p:spPr>
          <a:xfrm>
            <a:off x="284361" y="575926"/>
            <a:ext cx="11907639" cy="2261868"/>
          </a:xfrm>
          <a:prstGeom prst="rect">
            <a:avLst/>
          </a:prstGeom>
        </p:spPr>
      </p:pic>
    </p:spTree>
    <p:extLst>
      <p:ext uri="{BB962C8B-B14F-4D97-AF65-F5344CB8AC3E}">
        <p14:creationId xmlns:p14="http://schemas.microsoft.com/office/powerpoint/2010/main" val="553473678"/>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B1BAF2-635A-9496-D884-6EA33264EEC7}"/>
              </a:ext>
            </a:extLst>
          </p:cNvPr>
          <p:cNvPicPr>
            <a:picLocks noChangeAspect="1"/>
          </p:cNvPicPr>
          <p:nvPr/>
        </p:nvPicPr>
        <p:blipFill rotWithShape="1">
          <a:blip r:embed="rId4" cstate="print">
            <a:clrChange>
              <a:clrFrom>
                <a:srgbClr val="828BC4"/>
              </a:clrFrom>
              <a:clrTo>
                <a:srgbClr val="828BC4">
                  <a:alpha val="0"/>
                </a:srgbClr>
              </a:clrTo>
            </a:clrChange>
            <a:extLst>
              <a:ext uri="{BEBA8EAE-BF5A-486C-A8C5-ECC9F3942E4B}">
                <a14:imgProps xmlns:a14="http://schemas.microsoft.com/office/drawing/2010/main">
                  <a14:imgLayer r:embed="rId5">
                    <a14:imgEffect>
                      <a14:backgroundRemoval t="3231" b="51858" l="63719" r="85948"/>
                    </a14:imgEffect>
                  </a14:imgLayer>
                </a14:imgProps>
              </a:ext>
              <a:ext uri="{28A0092B-C50C-407E-A947-70E740481C1C}">
                <a14:useLocalDpi xmlns:a14="http://schemas.microsoft.com/office/drawing/2010/main" val="0"/>
              </a:ext>
            </a:extLst>
          </a:blip>
          <a:srcRect l="60973" t="2889" r="11251" b="50000"/>
          <a:stretch/>
        </p:blipFill>
        <p:spPr>
          <a:xfrm>
            <a:off x="89006" y="3564278"/>
            <a:ext cx="2589404" cy="3293722"/>
          </a:xfrm>
          <a:prstGeom prst="rect">
            <a:avLst/>
          </a:prstGeom>
          <a:effectLst>
            <a:outerShdw blurRad="63500" sx="102000" sy="102000" algn="ctr" rotWithShape="0">
              <a:prstClr val="black">
                <a:alpha val="40000"/>
              </a:prstClr>
            </a:outerShdw>
          </a:effectLst>
        </p:spPr>
      </p:pic>
      <p:pic>
        <p:nvPicPr>
          <p:cNvPr id="2" name="图片 8">
            <a:extLst>
              <a:ext uri="{FF2B5EF4-FFF2-40B4-BE49-F238E27FC236}">
                <a16:creationId xmlns:a16="http://schemas.microsoft.com/office/drawing/2014/main" id="{5543A808-0E50-3C57-7961-CA3FB689EF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0792" y="2197361"/>
            <a:ext cx="1733411" cy="1829595"/>
          </a:xfrm>
          <a:prstGeom prst="rect">
            <a:avLst/>
          </a:prstGeom>
        </p:spPr>
      </p:pic>
      <p:pic>
        <p:nvPicPr>
          <p:cNvPr id="3" name="图片 10">
            <a:extLst>
              <a:ext uri="{FF2B5EF4-FFF2-40B4-BE49-F238E27FC236}">
                <a16:creationId xmlns:a16="http://schemas.microsoft.com/office/drawing/2014/main" id="{61D0AA43-45AA-60AB-C0FE-358E4C4CCFB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787755">
            <a:off x="2305813" y="106680"/>
            <a:ext cx="1572208" cy="2715012"/>
          </a:xfrm>
          <a:prstGeom prst="rect">
            <a:avLst/>
          </a:prstGeom>
        </p:spPr>
      </p:pic>
      <p:sp>
        <p:nvSpPr>
          <p:cNvPr id="4" name="椭圆 17">
            <a:extLst>
              <a:ext uri="{FF2B5EF4-FFF2-40B4-BE49-F238E27FC236}">
                <a16:creationId xmlns:a16="http://schemas.microsoft.com/office/drawing/2014/main" id="{B48236CD-A8A0-497F-FBE9-BE64FBC9098E}"/>
              </a:ext>
            </a:extLst>
          </p:cNvPr>
          <p:cNvSpPr/>
          <p:nvPr/>
        </p:nvSpPr>
        <p:spPr>
          <a:xfrm>
            <a:off x="3599538" y="929014"/>
            <a:ext cx="4997406" cy="4996225"/>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8" name="椭圆 18">
            <a:extLst>
              <a:ext uri="{FF2B5EF4-FFF2-40B4-BE49-F238E27FC236}">
                <a16:creationId xmlns:a16="http://schemas.microsoft.com/office/drawing/2014/main" id="{B2EE3720-3C2F-3E4A-30DB-377A22A376C5}"/>
              </a:ext>
            </a:extLst>
          </p:cNvPr>
          <p:cNvSpPr/>
          <p:nvPr/>
        </p:nvSpPr>
        <p:spPr>
          <a:xfrm>
            <a:off x="3052305" y="274320"/>
            <a:ext cx="6145101" cy="621676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9" name="椭圆 20">
            <a:extLst>
              <a:ext uri="{FF2B5EF4-FFF2-40B4-BE49-F238E27FC236}">
                <a16:creationId xmlns:a16="http://schemas.microsoft.com/office/drawing/2014/main" id="{D632F650-DA86-A997-DC93-349510135A2D}"/>
              </a:ext>
            </a:extLst>
          </p:cNvPr>
          <p:cNvSpPr/>
          <p:nvPr/>
        </p:nvSpPr>
        <p:spPr>
          <a:xfrm>
            <a:off x="8158846" y="5341051"/>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椭圆 21">
            <a:extLst>
              <a:ext uri="{FF2B5EF4-FFF2-40B4-BE49-F238E27FC236}">
                <a16:creationId xmlns:a16="http://schemas.microsoft.com/office/drawing/2014/main" id="{AF78D968-4269-3DB1-1FAE-1A6FCF8BDB75}"/>
              </a:ext>
            </a:extLst>
          </p:cNvPr>
          <p:cNvSpPr/>
          <p:nvPr/>
        </p:nvSpPr>
        <p:spPr>
          <a:xfrm>
            <a:off x="8158847" y="1026194"/>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1" name="椭圆 22">
            <a:extLst>
              <a:ext uri="{FF2B5EF4-FFF2-40B4-BE49-F238E27FC236}">
                <a16:creationId xmlns:a16="http://schemas.microsoft.com/office/drawing/2014/main" id="{BB22750B-A362-DFEF-3CBD-6B243201224C}"/>
              </a:ext>
            </a:extLst>
          </p:cNvPr>
          <p:cNvSpPr/>
          <p:nvPr/>
        </p:nvSpPr>
        <p:spPr>
          <a:xfrm>
            <a:off x="3655698" y="5239389"/>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cxnSp>
        <p:nvCxnSpPr>
          <p:cNvPr id="13" name="直接连接符 26">
            <a:extLst>
              <a:ext uri="{FF2B5EF4-FFF2-40B4-BE49-F238E27FC236}">
                <a16:creationId xmlns:a16="http://schemas.microsoft.com/office/drawing/2014/main" id="{D2093431-C9C8-0E0E-CBF1-48C12CED92BA}"/>
              </a:ext>
            </a:extLst>
          </p:cNvPr>
          <p:cNvCxnSpPr>
            <a:cxnSpLocks/>
          </p:cNvCxnSpPr>
          <p:nvPr/>
        </p:nvCxnSpPr>
        <p:spPr>
          <a:xfrm>
            <a:off x="4975424" y="4097472"/>
            <a:ext cx="2338140" cy="0"/>
          </a:xfrm>
          <a:prstGeom prst="line">
            <a:avLst/>
          </a:prstGeom>
          <a:ln w="31750">
            <a:solidFill>
              <a:srgbClr val="879BE7"/>
            </a:solidFill>
            <a:prstDash val="sysDot"/>
          </a:ln>
        </p:spPr>
        <p:style>
          <a:lnRef idx="1">
            <a:schemeClr val="accent1"/>
          </a:lnRef>
          <a:fillRef idx="0">
            <a:schemeClr val="accent1"/>
          </a:fillRef>
          <a:effectRef idx="0">
            <a:schemeClr val="accent1"/>
          </a:effectRef>
          <a:fontRef idx="minor">
            <a:schemeClr val="tx1"/>
          </a:fontRef>
        </p:style>
      </p:cxnSp>
      <p:pic>
        <p:nvPicPr>
          <p:cNvPr id="14" name="图片 12">
            <a:extLst>
              <a:ext uri="{FF2B5EF4-FFF2-40B4-BE49-F238E27FC236}">
                <a16:creationId xmlns:a16="http://schemas.microsoft.com/office/drawing/2014/main" id="{4ED99A83-CBFA-DE53-8568-64C446D6A1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63652" y="851589"/>
            <a:ext cx="1234837" cy="1075666"/>
          </a:xfrm>
          <a:prstGeom prst="rect">
            <a:avLst/>
          </a:prstGeom>
        </p:spPr>
      </p:pic>
      <p:pic>
        <p:nvPicPr>
          <p:cNvPr id="15" name="图片 29">
            <a:extLst>
              <a:ext uri="{FF2B5EF4-FFF2-40B4-BE49-F238E27FC236}">
                <a16:creationId xmlns:a16="http://schemas.microsoft.com/office/drawing/2014/main" id="{64CBB350-53A4-58A6-C337-CA49297DA5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2" y="752465"/>
            <a:ext cx="1181155" cy="1724754"/>
          </a:xfrm>
          <a:prstGeom prst="rect">
            <a:avLst/>
          </a:prstGeom>
        </p:spPr>
      </p:pic>
      <p:pic>
        <p:nvPicPr>
          <p:cNvPr id="16" name="图片 31">
            <a:extLst>
              <a:ext uri="{FF2B5EF4-FFF2-40B4-BE49-F238E27FC236}">
                <a16:creationId xmlns:a16="http://schemas.microsoft.com/office/drawing/2014/main" id="{793A62DD-48C5-F1E6-D364-86508BE1D3F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44639" y="459602"/>
            <a:ext cx="851739" cy="1133184"/>
          </a:xfrm>
          <a:prstGeom prst="rect">
            <a:avLst/>
          </a:prstGeom>
        </p:spPr>
      </p:pic>
      <p:pic>
        <p:nvPicPr>
          <p:cNvPr id="17" name="图片 32">
            <a:extLst>
              <a:ext uri="{FF2B5EF4-FFF2-40B4-BE49-F238E27FC236}">
                <a16:creationId xmlns:a16="http://schemas.microsoft.com/office/drawing/2014/main" id="{D40E56E0-C563-8B1C-3188-7552A942834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6434"/>
          <a:stretch/>
        </p:blipFill>
        <p:spPr>
          <a:xfrm>
            <a:off x="8582043" y="3329990"/>
            <a:ext cx="4047341" cy="3382183"/>
          </a:xfrm>
          <a:prstGeom prst="rect">
            <a:avLst/>
          </a:prstGeom>
        </p:spPr>
      </p:pic>
      <p:pic>
        <p:nvPicPr>
          <p:cNvPr id="18" name="1分40秒 ">
            <a:hlinkClick r:id="" action="ppaction://media"/>
            <a:extLst>
              <a:ext uri="{FF2B5EF4-FFF2-40B4-BE49-F238E27FC236}">
                <a16:creationId xmlns:a16="http://schemas.microsoft.com/office/drawing/2014/main" id="{E09D39B6-B462-42FC-7E53-86339CFCAF6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76950" y="-1410167"/>
            <a:ext cx="609600" cy="609600"/>
          </a:xfrm>
          <a:prstGeom prst="rect">
            <a:avLst/>
          </a:prstGeom>
        </p:spPr>
      </p:pic>
      <p:grpSp>
        <p:nvGrpSpPr>
          <p:cNvPr id="6" name="Group 38">
            <a:extLst>
              <a:ext uri="{FF2B5EF4-FFF2-40B4-BE49-F238E27FC236}">
                <a16:creationId xmlns:a16="http://schemas.microsoft.com/office/drawing/2014/main" id="{F21AED10-28AF-F1BE-9850-02BD92F285A3}"/>
              </a:ext>
            </a:extLst>
          </p:cNvPr>
          <p:cNvGrpSpPr/>
          <p:nvPr/>
        </p:nvGrpSpPr>
        <p:grpSpPr>
          <a:xfrm>
            <a:off x="4710114" y="1705586"/>
            <a:ext cx="2992412" cy="1112784"/>
            <a:chOff x="4306424" y="-773439"/>
            <a:chExt cx="4082264" cy="1112784"/>
          </a:xfrm>
        </p:grpSpPr>
        <p:sp>
          <p:nvSpPr>
            <p:cNvPr id="7" name="TextBox 39">
              <a:extLst>
                <a:ext uri="{FF2B5EF4-FFF2-40B4-BE49-F238E27FC236}">
                  <a16:creationId xmlns:a16="http://schemas.microsoft.com/office/drawing/2014/main" id="{120E9A10-B627-C90D-D258-687DF08A4CFA}"/>
                </a:ext>
              </a:extLst>
            </p:cNvPr>
            <p:cNvSpPr txBox="1"/>
            <p:nvPr/>
          </p:nvSpPr>
          <p:spPr>
            <a:xfrm>
              <a:off x="4306424" y="-773439"/>
              <a:ext cx="404334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w="127000">
                    <a:solidFill>
                      <a:prstClr val="white"/>
                    </a:solidFill>
                  </a:ln>
                  <a:solidFill>
                    <a:prstClr val="white"/>
                  </a:solidFill>
                  <a:effectLst>
                    <a:outerShdw blurRad="50800" dist="38100" dir="2700000" algn="tl" rotWithShape="0">
                      <a:prstClr val="black">
                        <a:alpha val="40000"/>
                      </a:prstClr>
                    </a:outerShdw>
                  </a:effectLst>
                  <a:uLnTx/>
                  <a:uFillTx/>
                  <a:latin typeface="UTM Edwardian" panose="02040603050506020204" pitchFamily="18" charset="0"/>
                  <a:ea typeface="+mn-ea"/>
                  <a:cs typeface="Arial" panose="020B0604020202020204" pitchFamily="34" charset="0"/>
                </a:rPr>
                <a:t>Bài  3</a:t>
              </a:r>
            </a:p>
          </p:txBody>
        </p:sp>
        <p:sp>
          <p:nvSpPr>
            <p:cNvPr id="12" name="TextBox 40">
              <a:extLst>
                <a:ext uri="{FF2B5EF4-FFF2-40B4-BE49-F238E27FC236}">
                  <a16:creationId xmlns:a16="http://schemas.microsoft.com/office/drawing/2014/main" id="{639B9C9A-E87F-FC18-390C-48989CC51759}"/>
                </a:ext>
              </a:extLst>
            </p:cNvPr>
            <p:cNvSpPr txBox="1"/>
            <p:nvPr/>
          </p:nvSpPr>
          <p:spPr>
            <a:xfrm>
              <a:off x="4345341" y="-768651"/>
              <a:ext cx="404334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CB4D32"/>
                  </a:solidFill>
                  <a:effectLst/>
                  <a:uLnTx/>
                  <a:uFillTx/>
                  <a:latin typeface="UTM Edwardian" panose="02040603050506020204" pitchFamily="18" charset="0"/>
                  <a:ea typeface="+mn-ea"/>
                  <a:cs typeface="+mn-cs"/>
                </a:rPr>
                <a:t>Bài  3</a:t>
              </a:r>
            </a:p>
          </p:txBody>
        </p:sp>
      </p:grpSp>
      <p:sp>
        <p:nvSpPr>
          <p:cNvPr id="20" name="Hộp Văn bản 10">
            <a:extLst>
              <a:ext uri="{FF2B5EF4-FFF2-40B4-BE49-F238E27FC236}">
                <a16:creationId xmlns:a16="http://schemas.microsoft.com/office/drawing/2014/main" id="{6D66BF93-CECE-49E4-D19D-4C924CC213B8}"/>
              </a:ext>
            </a:extLst>
          </p:cNvPr>
          <p:cNvSpPr txBox="1"/>
          <p:nvPr/>
        </p:nvSpPr>
        <p:spPr>
          <a:xfrm>
            <a:off x="3357981" y="2416249"/>
            <a:ext cx="5149913" cy="1938992"/>
          </a:xfrm>
          <a:prstGeom prst="rect">
            <a:avLst/>
          </a:prstGeom>
          <a:noFill/>
        </p:spPr>
        <p:txBody>
          <a:bodyPr wrap="square">
            <a:spAutoFit/>
          </a:bodyPr>
          <a:lstStyle/>
          <a:p>
            <a:pPr lvl="0" algn="ctr" fontAlgn="base">
              <a:spcAft>
                <a:spcPts val="600"/>
              </a:spcAft>
              <a:defRPr/>
            </a:pPr>
            <a:r>
              <a:rPr lang="vi-VN" sz="6000">
                <a:solidFill>
                  <a:srgbClr val="4472C4"/>
                </a:solidFill>
                <a:latin typeface="UTM Mother" panose="02040603050506020204" pitchFamily="18" charset="0"/>
                <a:cs typeface="Arial" panose="020B0604020202020204" pitchFamily="34" charset="0"/>
              </a:rPr>
              <a:t>Hỗn hợp và dung dịch</a:t>
            </a:r>
            <a:endParaRPr kumimoji="0" lang="sv-SE" sz="6000" b="0" i="0" u="none" strike="noStrike" kern="1200" cap="none" spc="0" normalizeH="0" baseline="0" noProof="0" dirty="0">
              <a:ln>
                <a:noFill/>
              </a:ln>
              <a:solidFill>
                <a:srgbClr val="4472C4"/>
              </a:solidFill>
              <a:effectLst/>
              <a:uLnTx/>
              <a:uFillTx/>
              <a:latin typeface="UTM Mother" panose="02040603050506020204" pitchFamily="18" charset="0"/>
              <a:ea typeface="+mn-ea"/>
              <a:cs typeface="Arial" panose="020B0604020202020204" pitchFamily="34" charset="0"/>
            </a:endParaRPr>
          </a:p>
        </p:txBody>
      </p:sp>
      <p:grpSp>
        <p:nvGrpSpPr>
          <p:cNvPr id="21" name="Group 38">
            <a:extLst>
              <a:ext uri="{FF2B5EF4-FFF2-40B4-BE49-F238E27FC236}">
                <a16:creationId xmlns:a16="http://schemas.microsoft.com/office/drawing/2014/main" id="{1FE323DC-39A7-5CA6-9D08-6D44285CAB12}"/>
              </a:ext>
            </a:extLst>
          </p:cNvPr>
          <p:cNvGrpSpPr/>
          <p:nvPr/>
        </p:nvGrpSpPr>
        <p:grpSpPr>
          <a:xfrm>
            <a:off x="2912055" y="4378490"/>
            <a:ext cx="5998451" cy="1135067"/>
            <a:chOff x="4306424" y="-800510"/>
            <a:chExt cx="5119851" cy="1135067"/>
          </a:xfrm>
        </p:grpSpPr>
        <p:sp>
          <p:nvSpPr>
            <p:cNvPr id="22" name="TextBox 39">
              <a:extLst>
                <a:ext uri="{FF2B5EF4-FFF2-40B4-BE49-F238E27FC236}">
                  <a16:creationId xmlns:a16="http://schemas.microsoft.com/office/drawing/2014/main" id="{9C3F03C6-B396-4B3B-5CF8-5690F97B3C56}"/>
                </a:ext>
              </a:extLst>
            </p:cNvPr>
            <p:cNvSpPr txBox="1"/>
            <p:nvPr/>
          </p:nvSpPr>
          <p:spPr>
            <a:xfrm>
              <a:off x="4306424" y="-773439"/>
              <a:ext cx="404334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w="127000">
                  <a:solidFill>
                    <a:prstClr val="white"/>
                  </a:solidFill>
                </a:ln>
                <a:solidFill>
                  <a:srgbClr val="4472C4"/>
                </a:solidFill>
                <a:effectLst>
                  <a:outerShdw blurRad="50800" dist="38100" dir="2700000" algn="tl" rotWithShape="0">
                    <a:prstClr val="black">
                      <a:alpha val="40000"/>
                    </a:prstClr>
                  </a:outerShdw>
                </a:effectLst>
                <a:uLnTx/>
                <a:uFillTx/>
                <a:latin typeface="UTM Edwardian" panose="02040603050506020204" pitchFamily="18" charset="0"/>
                <a:ea typeface="+mn-ea"/>
                <a:cs typeface="Arial" panose="020B0604020202020204" pitchFamily="34" charset="0"/>
              </a:endParaRPr>
            </a:p>
          </p:txBody>
        </p:sp>
        <p:sp>
          <p:nvSpPr>
            <p:cNvPr id="23" name="TextBox 40">
              <a:extLst>
                <a:ext uri="{FF2B5EF4-FFF2-40B4-BE49-F238E27FC236}">
                  <a16:creationId xmlns:a16="http://schemas.microsoft.com/office/drawing/2014/main" id="{728C541F-3A89-170E-141B-518489FA0CA5}"/>
                </a:ext>
              </a:extLst>
            </p:cNvPr>
            <p:cNvSpPr txBox="1"/>
            <p:nvPr/>
          </p:nvSpPr>
          <p:spPr>
            <a:xfrm>
              <a:off x="5382928" y="-800510"/>
              <a:ext cx="404334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4472C4"/>
                  </a:solidFill>
                  <a:effectLst/>
                  <a:uLnTx/>
                  <a:uFillTx/>
                  <a:latin typeface="UTM Edwardian" panose="02040603050506020204" pitchFamily="18" charset="0"/>
                  <a:ea typeface="+mn-ea"/>
                  <a:cs typeface="+mn-cs"/>
                </a:rPr>
                <a:t>2 </a:t>
              </a:r>
              <a:r>
                <a:rPr kumimoji="0" lang="en-US" sz="6600" b="1" i="0" u="none" strike="noStrike" kern="1200" cap="none" spc="0" normalizeH="0" baseline="0" noProof="0" dirty="0" err="1">
                  <a:ln>
                    <a:noFill/>
                  </a:ln>
                  <a:solidFill>
                    <a:srgbClr val="4472C4"/>
                  </a:solidFill>
                  <a:effectLst/>
                  <a:uLnTx/>
                  <a:uFillTx/>
                  <a:latin typeface="UTM Edwardian" panose="02040603050506020204" pitchFamily="18" charset="0"/>
                  <a:ea typeface="+mn-ea"/>
                  <a:cs typeface="+mn-cs"/>
                </a:rPr>
                <a:t>tiết</a:t>
              </a:r>
              <a:r>
                <a:rPr kumimoji="0" lang="en-US" sz="6600" b="1" i="0" u="none" strike="noStrike" kern="1200" cap="none" spc="0" normalizeH="0" baseline="0" noProof="0" dirty="0">
                  <a:ln>
                    <a:noFill/>
                  </a:ln>
                  <a:solidFill>
                    <a:srgbClr val="4472C4"/>
                  </a:solidFill>
                  <a:effectLst/>
                  <a:uLnTx/>
                  <a:uFillTx/>
                  <a:latin typeface="UTM Edwardian" panose="02040603050506020204" pitchFamily="18" charset="0"/>
                  <a:ea typeface="+mn-ea"/>
                  <a:cs typeface="+mn-cs"/>
                </a:rPr>
                <a:t> - </a:t>
              </a:r>
              <a:r>
                <a:rPr kumimoji="0" lang="en-US" sz="6600" b="1" i="0" u="none" strike="noStrike" kern="1200" cap="none" spc="0" normalizeH="0" baseline="0" noProof="0" err="1">
                  <a:ln>
                    <a:noFill/>
                  </a:ln>
                  <a:solidFill>
                    <a:srgbClr val="4472C4"/>
                  </a:solidFill>
                  <a:effectLst/>
                  <a:uLnTx/>
                  <a:uFillTx/>
                  <a:latin typeface="UTM Edwardian" panose="02040603050506020204" pitchFamily="18" charset="0"/>
                  <a:ea typeface="+mn-ea"/>
                  <a:cs typeface="+mn-cs"/>
                </a:rPr>
                <a:t>Tiết</a:t>
              </a:r>
              <a:r>
                <a:rPr kumimoji="0" lang="en-US" sz="6600" b="1" i="0" u="none" strike="noStrike" kern="1200" cap="none" spc="0" normalizeH="0" baseline="0" noProof="0">
                  <a:ln>
                    <a:noFill/>
                  </a:ln>
                  <a:solidFill>
                    <a:srgbClr val="4472C4"/>
                  </a:solidFill>
                  <a:effectLst/>
                  <a:uLnTx/>
                  <a:uFillTx/>
                  <a:latin typeface="UTM Edwardian" panose="02040603050506020204" pitchFamily="18" charset="0"/>
                  <a:ea typeface="+mn-ea"/>
                  <a:cs typeface="+mn-cs"/>
                </a:rPr>
                <a:t>  1</a:t>
              </a:r>
              <a:endParaRPr kumimoji="0" lang="en-US" sz="6600" b="1" i="0" u="none" strike="noStrike" kern="1200" cap="none" spc="0" normalizeH="0" baseline="0" noProof="0" dirty="0">
                <a:ln>
                  <a:noFill/>
                </a:ln>
                <a:solidFill>
                  <a:srgbClr val="4472C4"/>
                </a:solidFill>
                <a:effectLst/>
                <a:uLnTx/>
                <a:uFillTx/>
                <a:latin typeface="UTM Edwardian" panose="02040603050506020204" pitchFamily="18" charset="0"/>
                <a:ea typeface="+mn-ea"/>
                <a:cs typeface="+mn-cs"/>
              </a:endParaRPr>
            </a:p>
          </p:txBody>
        </p:sp>
      </p:grpSp>
      <p:sp>
        <p:nvSpPr>
          <p:cNvPr id="24" name="Title 1">
            <a:extLst>
              <a:ext uri="{FF2B5EF4-FFF2-40B4-BE49-F238E27FC236}">
                <a16:creationId xmlns:a16="http://schemas.microsoft.com/office/drawing/2014/main" id="{6BB6DA9A-074A-5AFA-087C-46FDF1234F47}"/>
              </a:ext>
            </a:extLst>
          </p:cNvPr>
          <p:cNvSpPr txBox="1">
            <a:spLocks/>
          </p:cNvSpPr>
          <p:nvPr/>
        </p:nvSpPr>
        <p:spPr>
          <a:xfrm>
            <a:off x="767314" y="-439914"/>
            <a:ext cx="10906540" cy="148831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6000" b="0" i="0" u="none" strike="noStrike" kern="1200" cap="none" spc="0" normalizeH="0" baseline="0" noProof="0">
                <a:ln>
                  <a:noFill/>
                </a:ln>
                <a:solidFill>
                  <a:prstClr val="black"/>
                </a:solidFill>
                <a:effectLst/>
                <a:uLnTx/>
                <a:uFillTx/>
                <a:latin typeface="UTM Edwardian" panose="02040603050506020204" pitchFamily="18" charset="0"/>
                <a:ea typeface="+mj-ea"/>
                <a:cs typeface="+mj-cs"/>
              </a:rPr>
              <a:t>Thứ …… ngày …. tháng …. năm….</a:t>
            </a:r>
            <a:endParaRPr kumimoji="0" lang="en-US" sz="6000" b="0" i="0" u="none" strike="noStrike" kern="1200" cap="none" spc="0" normalizeH="0" baseline="0" noProof="0">
              <a:ln>
                <a:noFill/>
              </a:ln>
              <a:solidFill>
                <a:prstClr val="black"/>
              </a:solidFill>
              <a:effectLst/>
              <a:uLnTx/>
              <a:uFillTx/>
              <a:latin typeface="iCiel Pony" panose="02000000000000000000" pitchFamily="2" charset="0"/>
              <a:ea typeface="+mj-ea"/>
              <a:cs typeface="+mj-cs"/>
            </a:endParaRPr>
          </a:p>
        </p:txBody>
      </p:sp>
      <p:sp>
        <p:nvSpPr>
          <p:cNvPr id="25" name="Hộp Văn bản 11">
            <a:extLst>
              <a:ext uri="{FF2B5EF4-FFF2-40B4-BE49-F238E27FC236}">
                <a16:creationId xmlns:a16="http://schemas.microsoft.com/office/drawing/2014/main" id="{3907771D-7BE1-845A-00FA-3608AB64FBB6}"/>
              </a:ext>
            </a:extLst>
          </p:cNvPr>
          <p:cNvSpPr txBox="1"/>
          <p:nvPr/>
        </p:nvSpPr>
        <p:spPr>
          <a:xfrm>
            <a:off x="4744135" y="759946"/>
            <a:ext cx="461926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a:ln>
                  <a:solidFill>
                    <a:srgbClr val="A9803C"/>
                  </a:solidFill>
                </a:ln>
                <a:solidFill>
                  <a:srgbClr val="F2F357"/>
                </a:solidFill>
                <a:effectLst/>
                <a:uLnTx/>
                <a:uFillTx/>
                <a:latin typeface="SVN-Apple" panose="02040603050506020204" pitchFamily="18" charset="0"/>
                <a:ea typeface="+mn-ea"/>
                <a:cs typeface="Arial" panose="020B0604020202020204" pitchFamily="34" charset="0"/>
              </a:rPr>
              <a:t>KHOA HỌC</a:t>
            </a:r>
            <a:endParaRPr kumimoji="0" lang="vi-VN" sz="6000" b="0" i="0" u="none" strike="noStrike" kern="1200" cap="none" spc="0" normalizeH="0" baseline="0" noProof="0">
              <a:ln>
                <a:solidFill>
                  <a:srgbClr val="A9803C"/>
                </a:solidFill>
              </a:ln>
              <a:solidFill>
                <a:srgbClr val="F2F357"/>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8167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par>
                          <p:cTn id="7" fill="hold">
                            <p:stCondLst>
                              <p:cond delay="1"/>
                            </p:stCondLst>
                            <p:childTnLst>
                              <p:par>
                                <p:cTn id="8" presetID="31"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fltVal val="0"/>
                                          </p:val>
                                        </p:tav>
                                        <p:tav tm="100000">
                                          <p:val>
                                            <p:strVal val="#ppt_w"/>
                                          </p:val>
                                        </p:tav>
                                      </p:tavLst>
                                    </p:anim>
                                    <p:anim calcmode="lin" valueType="num">
                                      <p:cBhvr>
                                        <p:cTn id="11" dur="1000" fill="hold"/>
                                        <p:tgtEl>
                                          <p:spTgt spid="8"/>
                                        </p:tgtEl>
                                        <p:attrNameLst>
                                          <p:attrName>ppt_h</p:attrName>
                                        </p:attrNameLst>
                                      </p:cBhvr>
                                      <p:tavLst>
                                        <p:tav tm="0">
                                          <p:val>
                                            <p:fltVal val="0"/>
                                          </p:val>
                                        </p:tav>
                                        <p:tav tm="100000">
                                          <p:val>
                                            <p:strVal val="#ppt_h"/>
                                          </p:val>
                                        </p:tav>
                                      </p:tavLst>
                                    </p:anim>
                                    <p:anim calcmode="lin" valueType="num">
                                      <p:cBhvr>
                                        <p:cTn id="12" dur="1000" fill="hold"/>
                                        <p:tgtEl>
                                          <p:spTgt spid="8"/>
                                        </p:tgtEl>
                                        <p:attrNameLst>
                                          <p:attrName>style.rotation</p:attrName>
                                        </p:attrNameLst>
                                      </p:cBhvr>
                                      <p:tavLst>
                                        <p:tav tm="0">
                                          <p:val>
                                            <p:fltVal val="90"/>
                                          </p:val>
                                        </p:tav>
                                        <p:tav tm="100000">
                                          <p:val>
                                            <p:fltVal val="0"/>
                                          </p:val>
                                        </p:tav>
                                      </p:tavLst>
                                    </p:anim>
                                    <p:animEffect transition="in" filter="fade">
                                      <p:cBhvr>
                                        <p:cTn id="13" dur="1000"/>
                                        <p:tgtEl>
                                          <p:spTgt spid="8"/>
                                        </p:tgtEl>
                                      </p:cBhvr>
                                    </p:animEffect>
                                  </p:childTnLst>
                                </p:cTn>
                              </p:par>
                            </p:childTnLst>
                          </p:cTn>
                        </p:par>
                        <p:par>
                          <p:cTn id="14" fill="hold">
                            <p:stCondLst>
                              <p:cond delay="1001"/>
                            </p:stCondLst>
                            <p:childTnLst>
                              <p:par>
                                <p:cTn id="15" presetID="31" presetClass="entr" presetSubtype="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fltVal val="0"/>
                                          </p:val>
                                        </p:tav>
                                        <p:tav tm="100000">
                                          <p:val>
                                            <p:strVal val="#ppt_h"/>
                                          </p:val>
                                        </p:tav>
                                      </p:tavLst>
                                    </p:anim>
                                    <p:anim calcmode="lin" valueType="num">
                                      <p:cBhvr>
                                        <p:cTn id="19" dur="1000" fill="hold"/>
                                        <p:tgtEl>
                                          <p:spTgt spid="4"/>
                                        </p:tgtEl>
                                        <p:attrNameLst>
                                          <p:attrName>style.rotation</p:attrName>
                                        </p:attrNameLst>
                                      </p:cBhvr>
                                      <p:tavLst>
                                        <p:tav tm="0">
                                          <p:val>
                                            <p:fltVal val="90"/>
                                          </p:val>
                                        </p:tav>
                                        <p:tav tm="100000">
                                          <p:val>
                                            <p:fltVal val="0"/>
                                          </p:val>
                                        </p:tav>
                                      </p:tavLst>
                                    </p:anim>
                                    <p:animEffect transition="in" filter="fade">
                                      <p:cBhvr>
                                        <p:cTn id="20" dur="1000"/>
                                        <p:tgtEl>
                                          <p:spTgt spid="4"/>
                                        </p:tgtEl>
                                      </p:cBhvr>
                                    </p:animEffect>
                                  </p:childTnLst>
                                </p:cTn>
                              </p:par>
                            </p:childTnLst>
                          </p:cTn>
                        </p:par>
                        <p:par>
                          <p:cTn id="21" fill="hold">
                            <p:stCondLst>
                              <p:cond delay="2001"/>
                            </p:stCondLst>
                            <p:childTnLst>
                              <p:par>
                                <p:cTn id="22" presetID="31"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ppt_w</p:attrName>
                                        </p:attrNameLst>
                                      </p:cBhvr>
                                      <p:tavLst>
                                        <p:tav tm="0">
                                          <p:val>
                                            <p:fltVal val="0"/>
                                          </p:val>
                                        </p:tav>
                                        <p:tav tm="100000">
                                          <p:val>
                                            <p:strVal val="#ppt_w"/>
                                          </p:val>
                                        </p:tav>
                                      </p:tavLst>
                                    </p:anim>
                                    <p:anim calcmode="lin" valueType="num">
                                      <p:cBhvr>
                                        <p:cTn id="25" dur="1000" fill="hold"/>
                                        <p:tgtEl>
                                          <p:spTgt spid="10"/>
                                        </p:tgtEl>
                                        <p:attrNameLst>
                                          <p:attrName>ppt_h</p:attrName>
                                        </p:attrNameLst>
                                      </p:cBhvr>
                                      <p:tavLst>
                                        <p:tav tm="0">
                                          <p:val>
                                            <p:fltVal val="0"/>
                                          </p:val>
                                        </p:tav>
                                        <p:tav tm="100000">
                                          <p:val>
                                            <p:strVal val="#ppt_h"/>
                                          </p:val>
                                        </p:tav>
                                      </p:tavLst>
                                    </p:anim>
                                    <p:anim calcmode="lin" valueType="num">
                                      <p:cBhvr>
                                        <p:cTn id="26" dur="1000" fill="hold"/>
                                        <p:tgtEl>
                                          <p:spTgt spid="10"/>
                                        </p:tgtEl>
                                        <p:attrNameLst>
                                          <p:attrName>style.rotation</p:attrName>
                                        </p:attrNameLst>
                                      </p:cBhvr>
                                      <p:tavLst>
                                        <p:tav tm="0">
                                          <p:val>
                                            <p:fltVal val="90"/>
                                          </p:val>
                                        </p:tav>
                                        <p:tav tm="100000">
                                          <p:val>
                                            <p:fltVal val="0"/>
                                          </p:val>
                                        </p:tav>
                                      </p:tavLst>
                                    </p:anim>
                                    <p:animEffect transition="in" filter="fade">
                                      <p:cBhvr>
                                        <p:cTn id="27" dur="1000"/>
                                        <p:tgtEl>
                                          <p:spTgt spid="10"/>
                                        </p:tgtEl>
                                      </p:cBhvr>
                                    </p:animEffect>
                                  </p:childTnLst>
                                </p:cTn>
                              </p:par>
                            </p:childTnLst>
                          </p:cTn>
                        </p:par>
                        <p:par>
                          <p:cTn id="28" fill="hold">
                            <p:stCondLst>
                              <p:cond delay="3001"/>
                            </p:stCondLst>
                            <p:childTnLst>
                              <p:par>
                                <p:cTn id="29" presetID="31"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par>
                          <p:cTn id="35" fill="hold">
                            <p:stCondLst>
                              <p:cond delay="4001"/>
                            </p:stCondLst>
                            <p:childTnLst>
                              <p:par>
                                <p:cTn id="36" presetID="31"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ppt_w</p:attrName>
                                        </p:attrNameLst>
                                      </p:cBhvr>
                                      <p:tavLst>
                                        <p:tav tm="0">
                                          <p:val>
                                            <p:fltVal val="0"/>
                                          </p:val>
                                        </p:tav>
                                        <p:tav tm="100000">
                                          <p:val>
                                            <p:strVal val="#ppt_w"/>
                                          </p:val>
                                        </p:tav>
                                      </p:tavLst>
                                    </p:anim>
                                    <p:anim calcmode="lin" valueType="num">
                                      <p:cBhvr>
                                        <p:cTn id="39" dur="1000" fill="hold"/>
                                        <p:tgtEl>
                                          <p:spTgt spid="11"/>
                                        </p:tgtEl>
                                        <p:attrNameLst>
                                          <p:attrName>ppt_h</p:attrName>
                                        </p:attrNameLst>
                                      </p:cBhvr>
                                      <p:tavLst>
                                        <p:tav tm="0">
                                          <p:val>
                                            <p:fltVal val="0"/>
                                          </p:val>
                                        </p:tav>
                                        <p:tav tm="100000">
                                          <p:val>
                                            <p:strVal val="#ppt_h"/>
                                          </p:val>
                                        </p:tav>
                                      </p:tavLst>
                                    </p:anim>
                                    <p:anim calcmode="lin" valueType="num">
                                      <p:cBhvr>
                                        <p:cTn id="40" dur="1000" fill="hold"/>
                                        <p:tgtEl>
                                          <p:spTgt spid="11"/>
                                        </p:tgtEl>
                                        <p:attrNameLst>
                                          <p:attrName>style.rotation</p:attrName>
                                        </p:attrNameLst>
                                      </p:cBhvr>
                                      <p:tavLst>
                                        <p:tav tm="0">
                                          <p:val>
                                            <p:fltVal val="90"/>
                                          </p:val>
                                        </p:tav>
                                        <p:tav tm="100000">
                                          <p:val>
                                            <p:fltVal val="0"/>
                                          </p:val>
                                        </p:tav>
                                      </p:tavLst>
                                    </p:anim>
                                    <p:animEffect transition="in" filter="fade">
                                      <p:cBhvr>
                                        <p:cTn id="41" dur="1000"/>
                                        <p:tgtEl>
                                          <p:spTgt spid="11"/>
                                        </p:tgtEl>
                                      </p:cBhvr>
                                    </p:animEffect>
                                  </p:childTnLst>
                                </p:cTn>
                              </p:par>
                            </p:childTnLst>
                          </p:cTn>
                        </p:par>
                        <p:par>
                          <p:cTn id="42" fill="hold">
                            <p:stCondLst>
                              <p:cond delay="5001"/>
                            </p:stCondLst>
                            <p:childTnLst>
                              <p:par>
                                <p:cTn id="43" presetID="2" presetClass="entr" presetSubtype="8"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1000" fill="hold"/>
                                        <p:tgtEl>
                                          <p:spTgt spid="13"/>
                                        </p:tgtEl>
                                        <p:attrNameLst>
                                          <p:attrName>ppt_x</p:attrName>
                                        </p:attrNameLst>
                                      </p:cBhvr>
                                      <p:tavLst>
                                        <p:tav tm="0">
                                          <p:val>
                                            <p:strVal val="0-#ppt_w/2"/>
                                          </p:val>
                                        </p:tav>
                                        <p:tav tm="100000">
                                          <p:val>
                                            <p:strVal val="#ppt_x"/>
                                          </p:val>
                                        </p:tav>
                                      </p:tavLst>
                                    </p:anim>
                                    <p:anim calcmode="lin" valueType="num">
                                      <p:cBhvr additive="base">
                                        <p:cTn id="46" dur="1000" fill="hold"/>
                                        <p:tgtEl>
                                          <p:spTgt spid="13"/>
                                        </p:tgtEl>
                                        <p:attrNameLst>
                                          <p:attrName>ppt_y</p:attrName>
                                        </p:attrNameLst>
                                      </p:cBhvr>
                                      <p:tavLst>
                                        <p:tav tm="0">
                                          <p:val>
                                            <p:strVal val="#ppt_y"/>
                                          </p:val>
                                        </p:tav>
                                        <p:tav tm="100000">
                                          <p:val>
                                            <p:strVal val="#ppt_y"/>
                                          </p:val>
                                        </p:tav>
                                      </p:tavLst>
                                    </p:anim>
                                  </p:childTnLst>
                                </p:cTn>
                              </p:par>
                              <p:par>
                                <p:cTn id="47" presetID="14" presetClass="entr" presetSubtype="1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par>
                                <p:cTn id="50" presetID="56" presetClass="entr" presetSubtype="0" fill="hold" grpId="0" nodeType="withEffect">
                                  <p:stCondLst>
                                    <p:cond delay="0"/>
                                  </p:stCondLst>
                                  <p:iterate type="lt">
                                    <p:tmPct val="10000"/>
                                  </p:iterate>
                                  <p:childTnLst>
                                    <p:set>
                                      <p:cBhvr>
                                        <p:cTn id="51" dur="1" fill="hold">
                                          <p:stCondLst>
                                            <p:cond delay="0"/>
                                          </p:stCondLst>
                                        </p:cTn>
                                        <p:tgtEl>
                                          <p:spTgt spid="20"/>
                                        </p:tgtEl>
                                        <p:attrNameLst>
                                          <p:attrName>style.visibility</p:attrName>
                                        </p:attrNameLst>
                                      </p:cBhvr>
                                      <p:to>
                                        <p:strVal val="visible"/>
                                      </p:to>
                                    </p:set>
                                    <p:anim by="(-#ppt_w*2)" calcmode="lin" valueType="num">
                                      <p:cBhvr rctx="PPT">
                                        <p:cTn id="52" dur="250" autoRev="1" fill="hold">
                                          <p:stCondLst>
                                            <p:cond delay="0"/>
                                          </p:stCondLst>
                                        </p:cTn>
                                        <p:tgtEl>
                                          <p:spTgt spid="20"/>
                                        </p:tgtEl>
                                        <p:attrNameLst>
                                          <p:attrName>ppt_w</p:attrName>
                                        </p:attrNameLst>
                                      </p:cBhvr>
                                    </p:anim>
                                    <p:anim by="(#ppt_w*0.50)" calcmode="lin" valueType="num">
                                      <p:cBhvr>
                                        <p:cTn id="53" dur="250" decel="50000" autoRev="1" fill="hold">
                                          <p:stCondLst>
                                            <p:cond delay="0"/>
                                          </p:stCondLst>
                                        </p:cTn>
                                        <p:tgtEl>
                                          <p:spTgt spid="20"/>
                                        </p:tgtEl>
                                        <p:attrNameLst>
                                          <p:attrName>ppt_x</p:attrName>
                                        </p:attrNameLst>
                                      </p:cBhvr>
                                    </p:anim>
                                    <p:anim from="(-#ppt_h/2)" to="(#ppt_y)" calcmode="lin" valueType="num">
                                      <p:cBhvr>
                                        <p:cTn id="54" dur="500" fill="hold">
                                          <p:stCondLst>
                                            <p:cond delay="0"/>
                                          </p:stCondLst>
                                        </p:cTn>
                                        <p:tgtEl>
                                          <p:spTgt spid="20"/>
                                        </p:tgtEl>
                                        <p:attrNameLst>
                                          <p:attrName>ppt_y</p:attrName>
                                        </p:attrNameLst>
                                      </p:cBhvr>
                                    </p:anim>
                                    <p:animRot by="21600000">
                                      <p:cBhvr>
                                        <p:cTn id="55" dur="500" fill="hold">
                                          <p:stCondLst>
                                            <p:cond delay="0"/>
                                          </p:stCondLst>
                                        </p:cTn>
                                        <p:tgtEl>
                                          <p:spTgt spid="20"/>
                                        </p:tgtEl>
                                        <p:attrNameLst>
                                          <p:attrName>r</p:attrName>
                                        </p:attrNameLst>
                                      </p:cBhvr>
                                    </p:animRot>
                                  </p:childTnLst>
                                </p:cTn>
                              </p:par>
                              <p:par>
                                <p:cTn id="56" presetID="31" presetClass="entr" presetSubtype="0"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p:cTn id="58" dur="1000" fill="hold"/>
                                        <p:tgtEl>
                                          <p:spTgt spid="21"/>
                                        </p:tgtEl>
                                        <p:attrNameLst>
                                          <p:attrName>ppt_w</p:attrName>
                                        </p:attrNameLst>
                                      </p:cBhvr>
                                      <p:tavLst>
                                        <p:tav tm="0">
                                          <p:val>
                                            <p:fltVal val="0"/>
                                          </p:val>
                                        </p:tav>
                                        <p:tav tm="100000">
                                          <p:val>
                                            <p:strVal val="#ppt_w"/>
                                          </p:val>
                                        </p:tav>
                                      </p:tavLst>
                                    </p:anim>
                                    <p:anim calcmode="lin" valueType="num">
                                      <p:cBhvr>
                                        <p:cTn id="59" dur="1000" fill="hold"/>
                                        <p:tgtEl>
                                          <p:spTgt spid="21"/>
                                        </p:tgtEl>
                                        <p:attrNameLst>
                                          <p:attrName>ppt_h</p:attrName>
                                        </p:attrNameLst>
                                      </p:cBhvr>
                                      <p:tavLst>
                                        <p:tav tm="0">
                                          <p:val>
                                            <p:fltVal val="0"/>
                                          </p:val>
                                        </p:tav>
                                        <p:tav tm="100000">
                                          <p:val>
                                            <p:strVal val="#ppt_h"/>
                                          </p:val>
                                        </p:tav>
                                      </p:tavLst>
                                    </p:anim>
                                    <p:anim calcmode="lin" valueType="num">
                                      <p:cBhvr>
                                        <p:cTn id="60" dur="1000" fill="hold"/>
                                        <p:tgtEl>
                                          <p:spTgt spid="21"/>
                                        </p:tgtEl>
                                        <p:attrNameLst>
                                          <p:attrName>style.rotation</p:attrName>
                                        </p:attrNameLst>
                                      </p:cBhvr>
                                      <p:tavLst>
                                        <p:tav tm="0">
                                          <p:val>
                                            <p:fltVal val="90"/>
                                          </p:val>
                                        </p:tav>
                                        <p:tav tm="100000">
                                          <p:val>
                                            <p:fltVal val="0"/>
                                          </p:val>
                                        </p:tav>
                                      </p:tavLst>
                                    </p:anim>
                                    <p:animEffect transition="in" filter="fade">
                                      <p:cBhvr>
                                        <p:cTn id="61"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62" fill="hold" display="0">
                  <p:stCondLst>
                    <p:cond delay="indefinite"/>
                  </p:stCondLst>
                  <p:endCondLst>
                    <p:cond evt="onStopAudio" delay="0">
                      <p:tgtEl>
                        <p:sldTgt/>
                      </p:tgtEl>
                    </p:cond>
                  </p:endCondLst>
                </p:cTn>
                <p:tgtEl>
                  <p:spTgt spid="18"/>
                </p:tgtEl>
              </p:cMediaNode>
            </p:audio>
          </p:childTnLst>
        </p:cTn>
      </p:par>
    </p:tnLst>
    <p:bldLst>
      <p:bldP spid="4" grpId="0" animBg="1"/>
      <p:bldP spid="8" grpId="0" animBg="1"/>
      <p:bldP spid="9" grpId="0" animBg="1"/>
      <p:bldP spid="10" grpId="0" animBg="1"/>
      <p:bldP spid="11" grpId="0" animBg="1"/>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192001" y="407135"/>
            <a:ext cx="9808001" cy="5814399"/>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6" name="组合 12">
            <a:extLst>
              <a:ext uri="{FF2B5EF4-FFF2-40B4-BE49-F238E27FC236}">
                <a16:creationId xmlns:a16="http://schemas.microsoft.com/office/drawing/2014/main" id="{C90CA037-0C51-EDA7-A7B9-1FEC9B708A4E}"/>
              </a:ext>
            </a:extLst>
          </p:cNvPr>
          <p:cNvGrpSpPr/>
          <p:nvPr/>
        </p:nvGrpSpPr>
        <p:grpSpPr>
          <a:xfrm>
            <a:off x="2728617" y="0"/>
            <a:ext cx="6792074" cy="6669757"/>
            <a:chOff x="2682240" y="163056"/>
            <a:chExt cx="7045515" cy="6640860"/>
          </a:xfrm>
        </p:grpSpPr>
        <p:sp>
          <p:nvSpPr>
            <p:cNvPr id="7" name="弧形 5">
              <a:extLst>
                <a:ext uri="{FF2B5EF4-FFF2-40B4-BE49-F238E27FC236}">
                  <a16:creationId xmlns:a16="http://schemas.microsoft.com/office/drawing/2014/main" id="{6908695A-718B-ABA1-2387-B98D7BECE233}"/>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09D9BE88-88A0-C6E3-9B40-4B8A56D3EF40}"/>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B94EC9BD-A10C-7B9E-D7A9-D0BB59B4EEB5}"/>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1" name="弧形 9">
              <a:extLst>
                <a:ext uri="{FF2B5EF4-FFF2-40B4-BE49-F238E27FC236}">
                  <a16:creationId xmlns:a16="http://schemas.microsoft.com/office/drawing/2014/main" id="{1843E0CF-DA9C-1141-6C2E-B24240FB0A7F}"/>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2" name="椭圆 10">
              <a:extLst>
                <a:ext uri="{FF2B5EF4-FFF2-40B4-BE49-F238E27FC236}">
                  <a16:creationId xmlns:a16="http://schemas.microsoft.com/office/drawing/2014/main" id="{1BC9E9F3-6FA7-F7B6-2495-E4B70839E6DA}"/>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3" name="椭圆 11">
              <a:extLst>
                <a:ext uri="{FF2B5EF4-FFF2-40B4-BE49-F238E27FC236}">
                  <a16:creationId xmlns:a16="http://schemas.microsoft.com/office/drawing/2014/main" id="{A0595100-4DD0-7470-9AF9-EAE1F8CDEBA6}"/>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10" name="TextBox 9">
            <a:extLst>
              <a:ext uri="{FF2B5EF4-FFF2-40B4-BE49-F238E27FC236}">
                <a16:creationId xmlns:a16="http://schemas.microsoft.com/office/drawing/2014/main" id="{F7D5BC8A-226A-6198-3618-A47C96D0DB98}"/>
              </a:ext>
            </a:extLst>
          </p:cNvPr>
          <p:cNvSpPr txBox="1"/>
          <p:nvPr/>
        </p:nvSpPr>
        <p:spPr>
          <a:xfrm>
            <a:off x="2192058" y="923424"/>
            <a:ext cx="8089544" cy="5366341"/>
          </a:xfrm>
          <a:prstGeom prst="rect">
            <a:avLst/>
          </a:prstGeom>
          <a:noFill/>
        </p:spPr>
        <p:txBody>
          <a:bodyPr wrap="square" rtlCol="0">
            <a:spAutoFit/>
          </a:bodyPr>
          <a:lstStyle/>
          <a:p>
            <a:pPr lvl="1" algn="just">
              <a:spcBef>
                <a:spcPts val="615"/>
              </a:spcBef>
              <a:spcAft>
                <a:spcPts val="0"/>
              </a:spcAft>
              <a:buSzPts val="1100"/>
              <a:tabLst>
                <a:tab pos="405130" algn="l"/>
              </a:tabLst>
            </a:pPr>
            <a:r>
              <a:rPr lang="vi-VN" b="1" i="1" spc="0">
                <a:effectLst/>
                <a:latin typeface="Times New Roman" panose="02020603050405020304" pitchFamily="18" charset="0"/>
                <a:ea typeface="Times New Roman" panose="02020603050405020304" pitchFamily="18" charset="0"/>
                <a:cs typeface="Times New Roman" panose="02020603050405020304" pitchFamily="18" charset="0"/>
              </a:rPr>
              <a:t>Năng</a:t>
            </a:r>
            <a:r>
              <a:rPr lang="vi-VN" b="1" i="1"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i="1" spc="0">
                <a:effectLst/>
                <a:latin typeface="Times New Roman" panose="02020603050405020304" pitchFamily="18" charset="0"/>
                <a:ea typeface="Times New Roman" panose="02020603050405020304" pitchFamily="18" charset="0"/>
                <a:cs typeface="Times New Roman" panose="02020603050405020304" pitchFamily="18" charset="0"/>
              </a:rPr>
              <a:t>lực khoa học tự</a:t>
            </a:r>
            <a:r>
              <a:rPr lang="vi-VN" b="1" i="1"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i="1" spc="-10">
                <a:effectLst/>
                <a:latin typeface="Times New Roman" panose="02020603050405020304" pitchFamily="18" charset="0"/>
                <a:ea typeface="Times New Roman" panose="02020603050405020304" pitchFamily="18" charset="0"/>
                <a:cs typeface="Times New Roman" panose="02020603050405020304" pitchFamily="18" charset="0"/>
              </a:rPr>
              <a:t>nhiên</a:t>
            </a:r>
            <a:endParaRPr lang="en-US" b="1" i="1" spc="0">
              <a:effectLst/>
              <a:latin typeface="Times New Roman" panose="02020603050405020304" pitchFamily="18" charset="0"/>
              <a:ea typeface="Times New Roman" panose="02020603050405020304" pitchFamily="18" charset="0"/>
            </a:endParaRPr>
          </a:p>
          <a:p>
            <a:pPr marL="342900" lvl="0" indent="-342900" algn="just">
              <a:spcBef>
                <a:spcPts val="620"/>
              </a:spcBef>
              <a:buSzPts val="1100"/>
              <a:buFont typeface="Times New Roman" panose="02020603050405020304" pitchFamily="18" charset="0"/>
              <a:buChar char="–"/>
              <a:tabLst>
                <a:tab pos="445770" algn="l"/>
              </a:tabLst>
            </a:pPr>
            <a:r>
              <a:rPr lang="vi-VN" spc="0">
                <a:effectLst/>
                <a:latin typeface="Times New Roman" panose="02020603050405020304" pitchFamily="18" charset="0"/>
                <a:ea typeface="Times New Roman" panose="02020603050405020304" pitchFamily="18" charset="0"/>
                <a:cs typeface="Times New Roman" panose="02020603050405020304" pitchFamily="18" charset="0"/>
              </a:rPr>
              <a:t>Phân biệt được hỗn hợp và dung dịch từ các ví dụ đã </a:t>
            </a:r>
            <a:r>
              <a:rPr lang="vi-VN" spc="-20">
                <a:effectLst/>
                <a:latin typeface="Times New Roman" panose="02020603050405020304" pitchFamily="18" charset="0"/>
                <a:ea typeface="Times New Roman" panose="02020603050405020304" pitchFamily="18" charset="0"/>
                <a:cs typeface="Times New Roman" panose="02020603050405020304" pitchFamily="18" charset="0"/>
              </a:rPr>
              <a:t>cho.</a:t>
            </a:r>
            <a:endParaRPr lang="en-US" spc="0">
              <a:effectLst/>
              <a:latin typeface="Times New Roman" panose="02020603050405020304" pitchFamily="18" charset="0"/>
              <a:ea typeface="Times New Roman" panose="02020603050405020304" pitchFamily="18" charset="0"/>
            </a:endParaRPr>
          </a:p>
          <a:p>
            <a:pPr marL="342900" lvl="0" indent="-342900" algn="just">
              <a:spcBef>
                <a:spcPts val="620"/>
              </a:spcBef>
              <a:buSzPts val="1100"/>
              <a:buFont typeface="Times New Roman" panose="02020603050405020304" pitchFamily="18" charset="0"/>
              <a:buChar char="–"/>
              <a:tabLst>
                <a:tab pos="443230" algn="l"/>
              </a:tabLst>
            </a:pPr>
            <a:r>
              <a:rPr lang="vi-VN" spc="0">
                <a:effectLst/>
                <a:latin typeface="Times New Roman" panose="02020603050405020304" pitchFamily="18" charset="0"/>
                <a:ea typeface="Times New Roman" panose="02020603050405020304" pitchFamily="18" charset="0"/>
                <a:cs typeface="Times New Roman" panose="02020603050405020304" pitchFamily="18" charset="0"/>
              </a:rPr>
              <a:t>Thực hành tách muối hoặc đường ra khỏi dung dịch muối hoặc </a:t>
            </a:r>
            <a:r>
              <a:rPr lang="vi-VN" spc="-10">
                <a:effectLst/>
                <a:latin typeface="Times New Roman" panose="02020603050405020304" pitchFamily="18" charset="0"/>
                <a:ea typeface="Times New Roman" panose="02020603050405020304" pitchFamily="18" charset="0"/>
                <a:cs typeface="Times New Roman" panose="02020603050405020304" pitchFamily="18" charset="0"/>
              </a:rPr>
              <a:t>đường.</a:t>
            </a:r>
            <a:endParaRPr lang="en-US" spc="0">
              <a:effectLst/>
              <a:latin typeface="Times New Roman" panose="02020603050405020304" pitchFamily="18" charset="0"/>
              <a:ea typeface="Times New Roman" panose="02020603050405020304" pitchFamily="18" charset="0"/>
            </a:endParaRPr>
          </a:p>
          <a:p>
            <a:pPr lvl="1" algn="just">
              <a:spcBef>
                <a:spcPts val="615"/>
              </a:spcBef>
              <a:spcAft>
                <a:spcPts val="0"/>
              </a:spcAft>
              <a:buSzPts val="1100"/>
              <a:tabLst>
                <a:tab pos="405130" algn="l"/>
              </a:tabLst>
            </a:pPr>
            <a:r>
              <a:rPr lang="vi-VN" b="1" i="1" spc="0">
                <a:effectLst/>
                <a:latin typeface="Times New Roman" panose="02020603050405020304" pitchFamily="18" charset="0"/>
                <a:ea typeface="Times New Roman" panose="02020603050405020304" pitchFamily="18" charset="0"/>
                <a:cs typeface="Times New Roman" panose="02020603050405020304" pitchFamily="18" charset="0"/>
              </a:rPr>
              <a:t>Năng lực </a:t>
            </a:r>
            <a:r>
              <a:rPr lang="vi-VN" b="1" i="1" spc="-10">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b="1" i="1" spc="0">
              <a:effectLst/>
              <a:latin typeface="Times New Roman" panose="02020603050405020304" pitchFamily="18" charset="0"/>
              <a:ea typeface="Times New Roman" panose="02020603050405020304" pitchFamily="18" charset="0"/>
            </a:endParaRPr>
          </a:p>
          <a:p>
            <a:pPr marL="160655" marR="676275" indent="179705" algn="just">
              <a:lnSpc>
                <a:spcPct val="126000"/>
              </a:lnSpc>
              <a:spcBef>
                <a:spcPts val="620"/>
              </a:spcBef>
              <a:spcAft>
                <a:spcPts val="0"/>
              </a:spcAft>
            </a:pPr>
            <a:r>
              <a:rPr lang="vi-VN">
                <a:effectLst/>
                <a:latin typeface="Times New Roman" panose="02020603050405020304" pitchFamily="18" charset="0"/>
                <a:ea typeface="Times New Roman" panose="02020603050405020304" pitchFamily="18" charset="0"/>
                <a:cs typeface="Times New Roman" panose="02020603050405020304" pitchFamily="18" charset="0"/>
              </a:rPr>
              <a:t>− Năng lực giao tiếp và hợp tác trong thảo luận nhóm; quan sát và phân tích hình ảnh, nội dung để khái quát được hỗn hợp và dung dịch.</a:t>
            </a:r>
            <a:endParaRPr lang="en-US">
              <a:effectLst/>
              <a:latin typeface="Times New Roman" panose="02020603050405020304" pitchFamily="18" charset="0"/>
              <a:ea typeface="Times New Roman" panose="02020603050405020304" pitchFamily="18" charset="0"/>
            </a:endParaRPr>
          </a:p>
          <a:p>
            <a:pPr marL="340995" algn="just">
              <a:spcBef>
                <a:spcPts val="270"/>
              </a:spcBef>
              <a:spcAft>
                <a:spcPts val="0"/>
              </a:spcAft>
            </a:pPr>
            <a:r>
              <a:rPr lang="vi-VN">
                <a:effectLst/>
                <a:latin typeface="Times New Roman" panose="02020603050405020304" pitchFamily="18" charset="0"/>
                <a:ea typeface="Times New Roman" panose="02020603050405020304" pitchFamily="18" charset="0"/>
                <a:cs typeface="Times New Roman" panose="02020603050405020304" pitchFamily="18" charset="0"/>
              </a:rPr>
              <a:t>− Năng lực thực hành thí nghiệm: “Tách muối ra khỏi dung dịch nước </a:t>
            </a:r>
            <a:r>
              <a:rPr lang="vi-VN" spc="-10">
                <a:effectLst/>
                <a:latin typeface="Times New Roman" panose="02020603050405020304" pitchFamily="18" charset="0"/>
                <a:ea typeface="Times New Roman" panose="02020603050405020304" pitchFamily="18" charset="0"/>
                <a:cs typeface="Times New Roman" panose="02020603050405020304" pitchFamily="18" charset="0"/>
              </a:rPr>
              <a:t>muối”.</a:t>
            </a:r>
            <a:endParaRPr lang="en-US">
              <a:effectLst/>
              <a:latin typeface="Times New Roman" panose="02020603050405020304" pitchFamily="18" charset="0"/>
              <a:ea typeface="Times New Roman" panose="02020603050405020304" pitchFamily="18" charset="0"/>
            </a:endParaRPr>
          </a:p>
          <a:p>
            <a:pPr marL="160655" marR="561340" indent="179705" algn="just">
              <a:lnSpc>
                <a:spcPct val="126000"/>
              </a:lnSpc>
              <a:spcBef>
                <a:spcPts val="620"/>
              </a:spcBef>
              <a:spcAft>
                <a:spcPts val="0"/>
              </a:spcAft>
            </a:pPr>
            <a:r>
              <a:rPr lang="vi-VN">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Năng</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lực</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quyết</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vấn</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đề</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và</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sáng</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tạo</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qua</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được</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hỗn</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hợp</a:t>
            </a:r>
            <a:r>
              <a:rPr lang="vi-VN" spc="11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và dung dịch thường sử dụng hằng ngày.</a:t>
            </a:r>
            <a:endParaRPr lang="en-US">
              <a:effectLst/>
              <a:latin typeface="Times New Roman" panose="02020603050405020304" pitchFamily="18" charset="0"/>
              <a:ea typeface="Times New Roman" panose="02020603050405020304" pitchFamily="18" charset="0"/>
            </a:endParaRPr>
          </a:p>
          <a:p>
            <a:pPr lvl="1" algn="just">
              <a:spcBef>
                <a:spcPts val="270"/>
              </a:spcBef>
              <a:spcAft>
                <a:spcPts val="0"/>
              </a:spcAft>
              <a:buSzPts val="1100"/>
              <a:tabLst>
                <a:tab pos="405130" algn="l"/>
              </a:tabLst>
            </a:pPr>
            <a:r>
              <a:rPr lang="vi-VN" b="1" i="1" spc="0">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vi-VN" b="1" i="1"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i="1" spc="0">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b="1" i="1"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i="1" spc="0">
                <a:effectLst/>
                <a:latin typeface="Times New Roman" panose="02020603050405020304" pitchFamily="18" charset="0"/>
                <a:ea typeface="Times New Roman" panose="02020603050405020304" pitchFamily="18" charset="0"/>
                <a:cs typeface="Times New Roman" panose="02020603050405020304" pitchFamily="18" charset="0"/>
              </a:rPr>
              <a:t>chủ</a:t>
            </a:r>
            <a:r>
              <a:rPr lang="vi-VN" b="1" i="1"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i="1" spc="-25">
                <a:effectLst/>
                <a:latin typeface="Times New Roman" panose="02020603050405020304" pitchFamily="18" charset="0"/>
                <a:ea typeface="Times New Roman" panose="02020603050405020304" pitchFamily="18" charset="0"/>
                <a:cs typeface="Times New Roman" panose="02020603050405020304" pitchFamily="18" charset="0"/>
              </a:rPr>
              <a:t>yếu</a:t>
            </a:r>
            <a:endParaRPr lang="en-US" b="1" i="1" spc="0">
              <a:effectLst/>
              <a:latin typeface="Times New Roman" panose="02020603050405020304" pitchFamily="18" charset="0"/>
              <a:ea typeface="Times New Roman" panose="02020603050405020304" pitchFamily="18" charset="0"/>
            </a:endParaRPr>
          </a:p>
          <a:p>
            <a:pPr marL="340360" algn="just">
              <a:spcBef>
                <a:spcPts val="620"/>
              </a:spcBef>
            </a:pPr>
            <a:r>
              <a:rPr lang="vi-VN">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pc="-2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Trách nhiệm</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và trung</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thực trong</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tiến hành</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thí nghiệm</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và báo</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cáo kết</a:t>
            </a:r>
            <a:r>
              <a:rPr lang="vi-VN" spc="-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quả thảo </a:t>
            </a:r>
            <a:r>
              <a:rPr lang="vi-VN" spc="-10">
                <a:effectLst/>
                <a:latin typeface="Times New Roman" panose="02020603050405020304" pitchFamily="18" charset="0"/>
                <a:ea typeface="Times New Roman" panose="02020603050405020304" pitchFamily="18" charset="0"/>
                <a:cs typeface="Times New Roman" panose="02020603050405020304" pitchFamily="18" charset="0"/>
              </a:rPr>
              <a:t>luận.</a:t>
            </a:r>
            <a:endParaRPr lang="en-US">
              <a:effectLst/>
              <a:latin typeface="Times New Roman" panose="02020603050405020304" pitchFamily="18" charset="0"/>
              <a:ea typeface="Times New Roman" panose="02020603050405020304" pitchFamily="18" charset="0"/>
            </a:endParaRPr>
          </a:p>
          <a:p>
            <a:pPr marL="340360" algn="just">
              <a:spcBef>
                <a:spcPts val="615"/>
              </a:spcBef>
              <a:spcAft>
                <a:spcPts val="0"/>
              </a:spcAft>
            </a:pPr>
            <a:r>
              <a:rPr lang="vi-VN">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Chăm</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Ham</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biết,</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về</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hỗn</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hợp,</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dung</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dịch</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và</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vận</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kiến</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vào</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vi-VN" spc="-35">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pc="-10">
                <a:effectLst/>
                <a:latin typeface="Times New Roman" panose="02020603050405020304" pitchFamily="18" charset="0"/>
                <a:ea typeface="Times New Roman" panose="02020603050405020304" pitchFamily="18" charset="0"/>
                <a:cs typeface="Times New Roman" panose="02020603050405020304" pitchFamily="18" charset="0"/>
              </a:rPr>
              <a:t>sống.</a:t>
            </a:r>
            <a:endParaRPr lang="en-US">
              <a:effectLst/>
              <a:latin typeface="Times New Roman" panose="02020603050405020304" pitchFamily="18" charset="0"/>
              <a:ea typeface="Times New Roman" panose="02020603050405020304" pitchFamily="18" charset="0"/>
            </a:endParaRPr>
          </a:p>
          <a:p>
            <a:pPr algn="just"/>
            <a:endParaRPr lang="en-US" sz="3200"/>
          </a:p>
        </p:txBody>
      </p:sp>
      <p:sp>
        <p:nvSpPr>
          <p:cNvPr id="14" name="TextBox 13">
            <a:extLst>
              <a:ext uri="{FF2B5EF4-FFF2-40B4-BE49-F238E27FC236}">
                <a16:creationId xmlns:a16="http://schemas.microsoft.com/office/drawing/2014/main" id="{EC57A1AF-44A3-8D32-AE6E-B736A023D8EF}"/>
              </a:ext>
            </a:extLst>
          </p:cNvPr>
          <p:cNvSpPr txBox="1"/>
          <p:nvPr/>
        </p:nvSpPr>
        <p:spPr>
          <a:xfrm>
            <a:off x="5080056" y="567884"/>
            <a:ext cx="3135757" cy="646331"/>
          </a:xfrm>
          <a:prstGeom prst="rect">
            <a:avLst/>
          </a:prstGeom>
          <a:noFill/>
        </p:spPr>
        <p:txBody>
          <a:bodyPr wrap="square" rtlCol="0">
            <a:spAutoFit/>
          </a:bodyPr>
          <a:lstStyle/>
          <a:p>
            <a:r>
              <a:rPr lang="vi-VN" sz="1800" b="1"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vi-VN" sz="1800" b="1" spc="-15">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vi-VN" sz="1800" b="1" spc="-15">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spc="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vi-VN" sz="1800" b="1" spc="-15">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spc="-25">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1800" b="1" spc="0">
              <a:solidFill>
                <a:srgbClr val="FF0000"/>
              </a:solidFill>
              <a:effectLst/>
              <a:latin typeface="Times New Roman" panose="02020603050405020304" pitchFamily="18" charset="0"/>
              <a:ea typeface="Times New Roman" panose="02020603050405020304" pitchFamily="18" charset="0"/>
            </a:endParaRPr>
          </a:p>
          <a:p>
            <a:endParaRPr lang="en-US">
              <a:solidFill>
                <a:srgbClr val="FF0000"/>
              </a:solidFill>
            </a:endParaRPr>
          </a:p>
        </p:txBody>
      </p:sp>
    </p:spTree>
    <p:extLst>
      <p:ext uri="{BB962C8B-B14F-4D97-AF65-F5344CB8AC3E}">
        <p14:creationId xmlns:p14="http://schemas.microsoft.com/office/powerpoint/2010/main" val="36706698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par>
                          <p:cTn id="24" fill="hold">
                            <p:stCondLst>
                              <p:cond delay="2000"/>
                            </p:stCondLst>
                            <p:childTnLst>
                              <p:par>
                                <p:cTn id="25" presetID="31"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192001" y="1195634"/>
            <a:ext cx="9808001" cy="5025900"/>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6" name="组合 12">
            <a:extLst>
              <a:ext uri="{FF2B5EF4-FFF2-40B4-BE49-F238E27FC236}">
                <a16:creationId xmlns:a16="http://schemas.microsoft.com/office/drawing/2014/main" id="{C90CA037-0C51-EDA7-A7B9-1FEC9B708A4E}"/>
              </a:ext>
            </a:extLst>
          </p:cNvPr>
          <p:cNvGrpSpPr/>
          <p:nvPr/>
        </p:nvGrpSpPr>
        <p:grpSpPr>
          <a:xfrm>
            <a:off x="2728617" y="0"/>
            <a:ext cx="6792074" cy="6669757"/>
            <a:chOff x="2682240" y="163056"/>
            <a:chExt cx="7045515" cy="6640860"/>
          </a:xfrm>
        </p:grpSpPr>
        <p:sp>
          <p:nvSpPr>
            <p:cNvPr id="7" name="弧形 5">
              <a:extLst>
                <a:ext uri="{FF2B5EF4-FFF2-40B4-BE49-F238E27FC236}">
                  <a16:creationId xmlns:a16="http://schemas.microsoft.com/office/drawing/2014/main" id="{6908695A-718B-ABA1-2387-B98D7BECE233}"/>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09D9BE88-88A0-C6E3-9B40-4B8A56D3EF40}"/>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B94EC9BD-A10C-7B9E-D7A9-D0BB59B4EEB5}"/>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1" name="弧形 9">
              <a:extLst>
                <a:ext uri="{FF2B5EF4-FFF2-40B4-BE49-F238E27FC236}">
                  <a16:creationId xmlns:a16="http://schemas.microsoft.com/office/drawing/2014/main" id="{1843E0CF-DA9C-1141-6C2E-B24240FB0A7F}"/>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2" name="椭圆 10">
              <a:extLst>
                <a:ext uri="{FF2B5EF4-FFF2-40B4-BE49-F238E27FC236}">
                  <a16:creationId xmlns:a16="http://schemas.microsoft.com/office/drawing/2014/main" id="{1BC9E9F3-6FA7-F7B6-2495-E4B70839E6DA}"/>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3" name="椭圆 11">
              <a:extLst>
                <a:ext uri="{FF2B5EF4-FFF2-40B4-BE49-F238E27FC236}">
                  <a16:creationId xmlns:a16="http://schemas.microsoft.com/office/drawing/2014/main" id="{A0595100-4DD0-7470-9AF9-EAE1F8CDEBA6}"/>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3" name="Picture 2">
            <a:extLst>
              <a:ext uri="{FF2B5EF4-FFF2-40B4-BE49-F238E27FC236}">
                <a16:creationId xmlns:a16="http://schemas.microsoft.com/office/drawing/2014/main" id="{45A268BC-AAF9-E4B7-315B-0400D89D4DBF}"/>
              </a:ext>
            </a:extLst>
          </p:cNvPr>
          <p:cNvPicPr>
            <a:picLocks noChangeAspect="1"/>
          </p:cNvPicPr>
          <p:nvPr/>
        </p:nvPicPr>
        <p:blipFill>
          <a:blip r:embed="rId9"/>
          <a:stretch>
            <a:fillRect/>
          </a:stretch>
        </p:blipFill>
        <p:spPr>
          <a:xfrm>
            <a:off x="2242994" y="2593775"/>
            <a:ext cx="7706012" cy="1670449"/>
          </a:xfrm>
          <a:prstGeom prst="rect">
            <a:avLst/>
          </a:prstGeom>
        </p:spPr>
      </p:pic>
    </p:spTree>
    <p:extLst>
      <p:ext uri="{BB962C8B-B14F-4D97-AF65-F5344CB8AC3E}">
        <p14:creationId xmlns:p14="http://schemas.microsoft.com/office/powerpoint/2010/main" val="495629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par>
                          <p:cTn id="24" fill="hold">
                            <p:stCondLst>
                              <p:cond delay="2000"/>
                            </p:stCondLst>
                            <p:childTnLst>
                              <p:par>
                                <p:cTn id="25" presetID="31"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 calcmode="lin" valueType="num">
                                      <p:cBhvr>
                                        <p:cTn id="29" dur="1000" fill="hold"/>
                                        <p:tgtEl>
                                          <p:spTgt spid="6"/>
                                        </p:tgtEl>
                                        <p:attrNameLst>
                                          <p:attrName>style.rotation</p:attrName>
                                        </p:attrNameLst>
                                      </p:cBhvr>
                                      <p:tavLst>
                                        <p:tav tm="0">
                                          <p:val>
                                            <p:fltVal val="90"/>
                                          </p:val>
                                        </p:tav>
                                        <p:tav tm="100000">
                                          <p:val>
                                            <p:fltVal val="0"/>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44C59B3-0830-63DE-70EF-73F5BC55EF60}"/>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400000"/>
                    </a14:imgEffect>
                    <a14:imgEffect>
                      <a14:brightnessContrast contrast="40000"/>
                    </a14:imgEffect>
                  </a14:imgLayer>
                </a14:imgProps>
              </a:ext>
            </a:extLst>
          </a:blip>
          <a:srcRect r="653" b="1396"/>
          <a:stretch/>
        </p:blipFill>
        <p:spPr>
          <a:xfrm>
            <a:off x="1246715" y="1494404"/>
            <a:ext cx="9808001" cy="5025900"/>
          </a:xfrm>
          <a:prstGeom prst="rect">
            <a:avLst/>
          </a:prstGeom>
        </p:spPr>
      </p:pic>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sp>
        <p:nvSpPr>
          <p:cNvPr id="4" name="椭圆 4">
            <a:extLst>
              <a:ext uri="{FF2B5EF4-FFF2-40B4-BE49-F238E27FC236}">
                <a16:creationId xmlns:a16="http://schemas.microsoft.com/office/drawing/2014/main" id="{ABA07F8D-7BA6-B8C2-B865-4C4F9BE2C5A8}"/>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22" name="图片 19">
            <a:extLst>
              <a:ext uri="{FF2B5EF4-FFF2-40B4-BE49-F238E27FC236}">
                <a16:creationId xmlns:a16="http://schemas.microsoft.com/office/drawing/2014/main" id="{27F951E3-6716-C620-62D0-561F0F539C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3" name="图片 20">
            <a:extLst>
              <a:ext uri="{FF2B5EF4-FFF2-40B4-BE49-F238E27FC236}">
                <a16:creationId xmlns:a16="http://schemas.microsoft.com/office/drawing/2014/main" id="{9C78CD41-F9ED-41B5-F1A9-9B9DBD5421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sp>
        <p:nvSpPr>
          <p:cNvPr id="3" name="TextBox 2">
            <a:extLst>
              <a:ext uri="{FF2B5EF4-FFF2-40B4-BE49-F238E27FC236}">
                <a16:creationId xmlns:a16="http://schemas.microsoft.com/office/drawing/2014/main" id="{C82C782A-D7F6-A806-2A76-3C687EC9F112}"/>
              </a:ext>
            </a:extLst>
          </p:cNvPr>
          <p:cNvSpPr txBox="1"/>
          <p:nvPr/>
        </p:nvSpPr>
        <p:spPr>
          <a:xfrm>
            <a:off x="2797863" y="2537723"/>
            <a:ext cx="6705704" cy="2123658"/>
          </a:xfrm>
          <a:prstGeom prst="rect">
            <a:avLst/>
          </a:prstGeom>
          <a:noFill/>
        </p:spPr>
        <p:txBody>
          <a:bodyPr wrap="square" rtlCol="0">
            <a:spAutoFit/>
          </a:bodyPr>
          <a:lstStyle/>
          <a:p>
            <a:pPr algn="ctr"/>
            <a:r>
              <a:rPr lang="en-US" sz="6600" b="1" u="sng">
                <a:solidFill>
                  <a:srgbClr val="FF0000"/>
                </a:solidFill>
              </a:rPr>
              <a:t>Hoạt động 1</a:t>
            </a:r>
          </a:p>
          <a:p>
            <a:pPr algn="ctr"/>
            <a:r>
              <a:rPr lang="en-US" sz="6600" b="1">
                <a:solidFill>
                  <a:srgbClr val="FF0000"/>
                </a:solidFill>
              </a:rPr>
              <a:t>Tìm hiểu hỗn hợp </a:t>
            </a:r>
          </a:p>
        </p:txBody>
      </p:sp>
    </p:spTree>
    <p:extLst>
      <p:ext uri="{BB962C8B-B14F-4D97-AF65-F5344CB8AC3E}">
        <p14:creationId xmlns:p14="http://schemas.microsoft.com/office/powerpoint/2010/main" val="28072019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par>
                          <p:cTn id="17" fill="hold">
                            <p:stCondLst>
                              <p:cond delay="1000"/>
                            </p:stCondLst>
                            <p:childTnLst>
                              <p:par>
                                <p:cTn id="18" presetID="31"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3AF1626-947F-E145-59A1-8261343F8ACC}"/>
              </a:ext>
            </a:extLst>
          </p:cNvPr>
          <p:cNvGrpSpPr/>
          <p:nvPr/>
        </p:nvGrpSpPr>
        <p:grpSpPr>
          <a:xfrm>
            <a:off x="1928193" y="2098542"/>
            <a:ext cx="7226878" cy="2285811"/>
            <a:chOff x="1928193" y="2098542"/>
            <a:chExt cx="7226878" cy="2285811"/>
          </a:xfrm>
        </p:grpSpPr>
        <p:pic>
          <p:nvPicPr>
            <p:cNvPr id="6" name="Picture 5">
              <a:extLst>
                <a:ext uri="{FF2B5EF4-FFF2-40B4-BE49-F238E27FC236}">
                  <a16:creationId xmlns:a16="http://schemas.microsoft.com/office/drawing/2014/main" id="{CB52EE19-B3B8-A2FC-BCB9-5A4CAD4C478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rot="277403">
              <a:off x="1928193" y="2098542"/>
              <a:ext cx="7226878" cy="2285811"/>
            </a:xfrm>
            <a:prstGeom prst="rect">
              <a:avLst/>
            </a:prstGeom>
          </p:spPr>
        </p:pic>
        <p:sp>
          <p:nvSpPr>
            <p:cNvPr id="10" name="Rectangle 9">
              <a:extLst>
                <a:ext uri="{FF2B5EF4-FFF2-40B4-BE49-F238E27FC236}">
                  <a16:creationId xmlns:a16="http://schemas.microsoft.com/office/drawing/2014/main" id="{8EC814F9-5B83-3A24-D974-9444EC0F4737}"/>
                </a:ext>
              </a:extLst>
            </p:cNvPr>
            <p:cNvSpPr/>
            <p:nvPr/>
          </p:nvSpPr>
          <p:spPr>
            <a:xfrm>
              <a:off x="2180988" y="2595116"/>
              <a:ext cx="6353420"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w="19050">
                    <a:solidFill>
                      <a:prstClr val="black"/>
                    </a:solidFill>
                  </a:ln>
                  <a:solidFill>
                    <a:prstClr val="black"/>
                  </a:solidFill>
                  <a:effectLst/>
                  <a:uLnTx/>
                  <a:uFillTx/>
                  <a:latin typeface="Arial" panose="020B0604020202020204" pitchFamily="34" charset="0"/>
                  <a:ea typeface="+mn-ea"/>
                  <a:cs typeface="+mn-cs"/>
                </a:rPr>
                <a:t>Tạo hỗn hợp gia vị</a:t>
              </a:r>
              <a:endParaRPr kumimoji="0" lang="vi-VN" sz="4400" b="0" i="0" u="none" strike="noStrike" kern="1200" cap="none" spc="0" normalizeH="0" baseline="0" noProof="0">
                <a:ln w="19050">
                  <a:solidFill>
                    <a:prstClr val="black"/>
                  </a:solidFill>
                </a:ln>
                <a:solidFill>
                  <a:prstClr val="black"/>
                </a:solidFill>
                <a:effectLst/>
                <a:uLnTx/>
                <a:uFillTx/>
                <a:latin typeface="Arial" panose="020B0604020202020204" pitchFamily="34" charset="0"/>
                <a:ea typeface="+mn-ea"/>
                <a:cs typeface="+mn-cs"/>
              </a:endParaRPr>
            </a:p>
          </p:txBody>
        </p:sp>
      </p:grpSp>
      <p:pic>
        <p:nvPicPr>
          <p:cNvPr id="2" name="Picture 1">
            <a:extLst>
              <a:ext uri="{FF2B5EF4-FFF2-40B4-BE49-F238E27FC236}">
                <a16:creationId xmlns:a16="http://schemas.microsoft.com/office/drawing/2014/main" id="{F2A257C2-EB84-0B6C-9F2B-E4816AE78E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4182" b="82626" l="13795" r="39773">
                        <a14:foregroundMark x1="34523" y1="35798" x2="36091" y2="32485"/>
                        <a14:foregroundMark x1="35295" y1="39758" x2="35795" y2="46343"/>
                      </a14:backgroundRemoval>
                    </a14:imgEffect>
                  </a14:imgLayer>
                </a14:imgProps>
              </a:ext>
              <a:ext uri="{28A0092B-C50C-407E-A947-70E740481C1C}">
                <a14:useLocalDpi xmlns:a14="http://schemas.microsoft.com/office/drawing/2010/main" val="0"/>
              </a:ext>
            </a:extLst>
          </a:blip>
          <a:srcRect l="15268" t="14182" r="61044" b="17798"/>
          <a:stretch/>
        </p:blipFill>
        <p:spPr>
          <a:xfrm>
            <a:off x="39500" y="2794001"/>
            <a:ext cx="2560320" cy="413512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764A3EC-44D4-41C0-1E0C-DB9CA15C273D}"/>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15354" b="81253" l="57045" r="77977"/>
                    </a14:imgEffect>
                  </a14:imgLayer>
                </a14:imgProps>
              </a:ext>
              <a:ext uri="{28A0092B-C50C-407E-A947-70E740481C1C}">
                <a14:useLocalDpi xmlns:a14="http://schemas.microsoft.com/office/drawing/2010/main" val="0"/>
              </a:ext>
            </a:extLst>
          </a:blip>
          <a:srcRect l="56360" t="13544" r="19952" b="18436"/>
          <a:stretch/>
        </p:blipFill>
        <p:spPr>
          <a:xfrm>
            <a:off x="9793100" y="2758441"/>
            <a:ext cx="2560320" cy="4135120"/>
          </a:xfrm>
          <a:prstGeom prst="rect">
            <a:avLst/>
          </a:prstGeom>
          <a:effectLst>
            <a:outerShdw blurRad="63500" sx="102000" sy="102000" algn="ctr" rotWithShape="0">
              <a:prstClr val="black">
                <a:alpha val="40000"/>
              </a:prstClr>
            </a:outerShdw>
          </a:effectLst>
        </p:spPr>
      </p:pic>
      <p:grpSp>
        <p:nvGrpSpPr>
          <p:cNvPr id="16" name="Group 15">
            <a:extLst>
              <a:ext uri="{FF2B5EF4-FFF2-40B4-BE49-F238E27FC236}">
                <a16:creationId xmlns:a16="http://schemas.microsoft.com/office/drawing/2014/main" id="{7561F34F-F15C-2C57-E799-A2EF851E266D}"/>
              </a:ext>
            </a:extLst>
          </p:cNvPr>
          <p:cNvGrpSpPr/>
          <p:nvPr/>
        </p:nvGrpSpPr>
        <p:grpSpPr>
          <a:xfrm>
            <a:off x="3133156" y="247921"/>
            <a:ext cx="5925687" cy="1563075"/>
            <a:chOff x="4231998" y="1007832"/>
            <a:chExt cx="6100548" cy="1837612"/>
          </a:xfrm>
        </p:grpSpPr>
        <p:pic>
          <p:nvPicPr>
            <p:cNvPr id="17" name="Picture 16" descr="Shape, rectangle&#10;&#10;Description automatically generated">
              <a:extLst>
                <a:ext uri="{FF2B5EF4-FFF2-40B4-BE49-F238E27FC236}">
                  <a16:creationId xmlns:a16="http://schemas.microsoft.com/office/drawing/2014/main" id="{DF1543B6-DC9B-C017-E0AB-19F0FE1863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1998" y="1007832"/>
              <a:ext cx="6100547" cy="1837612"/>
            </a:xfrm>
            <a:prstGeom prst="rect">
              <a:avLst/>
            </a:prstGeom>
          </p:spPr>
        </p:pic>
        <p:sp>
          <p:nvSpPr>
            <p:cNvPr id="18" name="TextBox 17">
              <a:extLst>
                <a:ext uri="{FF2B5EF4-FFF2-40B4-BE49-F238E27FC236}">
                  <a16:creationId xmlns:a16="http://schemas.microsoft.com/office/drawing/2014/main" id="{170BCE00-ACFE-3C57-F5FB-9913F2961C0E}"/>
                </a:ext>
              </a:extLst>
            </p:cNvPr>
            <p:cNvSpPr txBox="1"/>
            <p:nvPr/>
          </p:nvSpPr>
          <p:spPr>
            <a:xfrm>
              <a:off x="4231998" y="1320086"/>
              <a:ext cx="6100548" cy="11940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1200" cap="none" spc="0" normalizeH="0" baseline="0" noProof="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rPr>
                <a:t>Thí nghiệm 1a:</a:t>
              </a:r>
              <a:endParaRPr kumimoji="0" lang="en-US" sz="6000" b="0" i="0" u="none" strike="noStrike" kern="1200" cap="none" spc="0" normalizeH="0" baseline="0" noProof="0" dirty="0">
                <a:ln>
                  <a:noFill/>
                </a:ln>
                <a:solidFill>
                  <a:srgbClr val="FFFF00"/>
                </a:solidFill>
                <a:effectLst>
                  <a:glow rad="228600">
                    <a:srgbClr val="FFC000">
                      <a:satMod val="175000"/>
                      <a:alpha val="40000"/>
                    </a:srgbClr>
                  </a:glow>
                  <a:innerShdw blurRad="76200" dist="38100" dir="10800000">
                    <a:prstClr val="white">
                      <a:lumMod val="50000"/>
                      <a:alpha val="40000"/>
                    </a:prstClr>
                  </a:innerShdw>
                </a:effectLst>
                <a:uLnTx/>
                <a:uFillTx/>
                <a:latin typeface="iCiel Crocante" panose="02000000000000000000" pitchFamily="50" charset="0"/>
                <a:ea typeface="+mn-ea"/>
                <a:cs typeface="+mn-cs"/>
              </a:endParaRPr>
            </a:p>
          </p:txBody>
        </p:sp>
      </p:grpSp>
    </p:spTree>
    <p:extLst>
      <p:ext uri="{BB962C8B-B14F-4D97-AF65-F5344CB8AC3E}">
        <p14:creationId xmlns:p14="http://schemas.microsoft.com/office/powerpoint/2010/main" val="41534056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560</TotalTime>
  <Words>1279</Words>
  <Application>Microsoft Office PowerPoint</Application>
  <PresentationFormat>Widescreen</PresentationFormat>
  <Paragraphs>112</Paragraphs>
  <Slides>48</Slides>
  <Notes>4</Notes>
  <HiddenSlides>0</HiddenSlides>
  <MMClips>3</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48</vt:i4>
      </vt:variant>
    </vt:vector>
  </HeadingPairs>
  <TitlesOfParts>
    <vt:vector size="66" baseType="lpstr">
      <vt:lpstr>等线</vt:lpstr>
      <vt:lpstr>#9Slide05 SVNClementine</vt:lpstr>
      <vt:lpstr>Arial</vt:lpstr>
      <vt:lpstr>Calibri</vt:lpstr>
      <vt:lpstr>Calibri Light</vt:lpstr>
      <vt:lpstr>Coiny</vt:lpstr>
      <vt:lpstr>iCiel Cadena</vt:lpstr>
      <vt:lpstr>iCiel Crocante</vt:lpstr>
      <vt:lpstr>iCiel Pony</vt:lpstr>
      <vt:lpstr>SVN-Apple</vt:lpstr>
      <vt:lpstr>Times New Roman</vt:lpstr>
      <vt:lpstr>UTM Edwardian</vt:lpstr>
      <vt:lpstr>UTM Mother</vt:lpstr>
      <vt:lpstr>zihun107hao-mengquhuanleti</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101</cp:revision>
  <dcterms:created xsi:type="dcterms:W3CDTF">2022-01-07T16:08:51Z</dcterms:created>
  <dcterms:modified xsi:type="dcterms:W3CDTF">2024-06-03T02:14:23Z</dcterms:modified>
  <cp:category>9Slide.vn</cp:category>
</cp:coreProperties>
</file>