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383" r:id="rId2"/>
    <p:sldId id="382" r:id="rId3"/>
    <p:sldId id="384" r:id="rId4"/>
    <p:sldId id="385" r:id="rId5"/>
    <p:sldId id="257" r:id="rId6"/>
    <p:sldId id="387" r:id="rId7"/>
    <p:sldId id="390" r:id="rId8"/>
    <p:sldId id="394" r:id="rId9"/>
    <p:sldId id="398" r:id="rId10"/>
    <p:sldId id="399" r:id="rId11"/>
    <p:sldId id="401" r:id="rId12"/>
    <p:sldId id="402" r:id="rId13"/>
    <p:sldId id="403" r:id="rId14"/>
    <p:sldId id="3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FFBD"/>
    <a:srgbClr val="FF8AAE"/>
    <a:srgbClr val="0F91DC"/>
    <a:srgbClr val="9ADCFF"/>
    <a:srgbClr val="19ADFF"/>
    <a:srgbClr val="E1F4FF"/>
    <a:srgbClr val="5CFF2F"/>
    <a:srgbClr val="FFD5E2"/>
    <a:srgbClr val="F6FFA4"/>
    <a:srgbClr val="DD4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6" autoAdjust="0"/>
    <p:restoredTop sz="85216" autoAdjust="0"/>
  </p:normalViewPr>
  <p:slideViewPr>
    <p:cSldViewPr snapToGrid="0">
      <p:cViewPr varScale="1">
        <p:scale>
          <a:sx n="72" d="100"/>
          <a:sy n="72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8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1C466-3BB1-4F8A-9653-EF2DAA3CFDEE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FA26A-9685-488E-AB63-41ADD5F45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88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655F2-A308-4AC6-837F-75ECB7110BCE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AC1C8-D5EF-4EF4-988C-E08308506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24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73BE4B-1145-3C78-0884-472441E9B7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7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ACDA86-CB77-DD31-C324-5905A1B0B0DE}"/>
              </a:ext>
            </a:extLst>
          </p:cNvPr>
          <p:cNvSpPr txBox="1"/>
          <p:nvPr userDrawn="1"/>
        </p:nvSpPr>
        <p:spPr>
          <a:xfrm rot="1907126">
            <a:off x="86365" y="676433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BA25E"/>
                </a:solidFill>
                <a:latin typeface="#9Slide03 Arima Madurai ExtraBo" panose="00000900000000000000" pitchFamily="2" charset="0"/>
                <a:cs typeface="#9Slide03 Arima Madurai ExtraBo" panose="00000900000000000000" pitchFamily="2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2303966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7AB64-7DD0-AA6C-70DD-ACD56110B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F743B-5E39-BC24-1EEB-9E9C7ACB3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86033-4C8B-F723-8A17-43704D9E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8B461-C7F2-A1CA-5C7C-5938B403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4BEE2-2D60-4BE4-A6E3-13E635285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3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48532-1526-4A4B-2ED3-D7DCD8A7A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9FF61A-B274-6B70-67D4-46D5BC7BE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535FD-FEED-7DAB-4C8A-4F6FF297F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1DC1E-68B3-4D8A-8902-FF5F1DCE3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5D5A7-667B-DC36-50D9-C1917A1CF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6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7A4AA-EF0F-C053-230A-A996B0D55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D03AB-B2D6-831A-3CE0-C1C923F3C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1021F5-E80B-E618-46D4-94802FEE8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647140-0222-0CBA-77B1-197D9CFF2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BE7871-8BCF-06A8-07BC-5B2ED2C42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F97EB8-A1E9-8377-4B8C-FF8F091F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7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E03B9-AFA8-8CEF-7DA5-B2EDF6E38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46531-E095-F498-CBA8-CEB86320A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C0494-4BBA-68B3-814E-DFD010CC0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1BC23-F61D-1630-E355-74F72F79A5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0CDB01-F4A6-DCAA-5FDE-275349B4C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12A7AC-0ACD-6EE1-0F56-4C1C1FAC53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06148-A45A-79F3-D9D9-A8DD1069E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0A695E-BFAB-0235-644B-BBABF13C1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2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F8ECD-BF86-E09F-3C71-0DD45166C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496AA9-A9B5-78BA-24AF-F18469F2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2C9EE0-9FCE-09D0-83A1-112BDE57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B6EAA-13DA-9AAC-8C7E-B246293A8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6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116D1D-437E-8467-BDC2-607552EC0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10EA46-C877-B8F2-21A7-B054ECD3B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5824C-C9D5-DD68-3381-DD80D7DB6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3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89063-E01B-757B-6DEC-BB1893614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CAA39-1F3B-BF7E-7E2D-65ECDBB9A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5C9B1-5495-6C63-4F4F-4D96F9646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74E647-AFAE-801D-603D-EFAB5E2598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F620A-590F-AFEE-EF58-6472E9FA7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2D7FF-74C5-B355-DF81-BE64B8714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105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15D3D-BBD9-2042-FDD6-4943D367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FE15DE-96FD-A546-F6A8-A6FCEEE465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C0D35-3924-9DE9-0840-60122408C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B3BE95-FDAC-FEED-4C47-E755CEED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E7FA6-0D25-2C10-D2F2-A53407D8D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0C4F2B-AD8A-5D2F-2AE0-F5D76DF4C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8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B7ED-36B0-A963-09EC-D1D886C2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63345-D74E-E902-B1FB-165E4D3D0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B06A5-4086-7FED-324E-5F212461A9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35873-5370-B7A6-25BE-1B2567C8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E4049-49D4-98CA-FE90-B96AF9D2E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9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B00A6E-325C-6AC1-C318-4D2129A240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FBF41-638A-28F8-EC7B-43C88FCE2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DB9B5-E03F-C0B2-9C17-6D0C897C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DF3F24-6C72-4EC3-9B14-B4AE2C0D9AD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D36A0-1AAD-B52B-75FB-AE469EE40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8AB80-1D17-C5C3-49ED-0E40136D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796281-81E0-4122-89E0-82DB0A26F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47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60E9-3F9E-7596-17D7-EE05FFECA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1300F3-3865-E068-4C33-A1F7E1F09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879E5-C588-8920-8F21-4920AE58E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3E233-483A-438D-995B-9A619AA847CE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46926-E49F-B640-5CAC-95730D67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B67F5-C83D-26F4-54C1-F6A708D1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E2C1-6346-430B-B5AD-1B24BE03E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41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CB6FBDC4-538D-88F3-D8C5-95C6672B97E5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72B5AC-D47F-6F57-2037-507E427A386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4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jpeg"/><Relationship Id="rId7" Type="http://schemas.microsoft.com/office/2007/relationships/hdphoto" Target="../media/hdphoto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5D78D6-A978-FEAC-BCD1-005189962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61818" y="1640867"/>
            <a:ext cx="4525750" cy="1959187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innerShdw blurRad="114300">
                    <a:prstClr val="black"/>
                  </a:innerShdw>
                </a:effectLst>
                <a:uLnTx/>
                <a:uFillTx/>
                <a:latin typeface="Coiny" panose="02000903060500060000" pitchFamily="2" charset="0"/>
                <a:ea typeface="+mj-ea"/>
                <a:cs typeface="+mj-cs"/>
              </a:rPr>
              <a:t>Khởi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innerShdw blurRad="114300">
                    <a:prstClr val="black"/>
                  </a:innerShdw>
                </a:effectLst>
                <a:uLnTx/>
                <a:uFillTx/>
                <a:latin typeface="Coiny" panose="02000903060500060000" pitchFamily="2" charset="0"/>
                <a:ea typeface="+mj-ea"/>
                <a:cs typeface="+mj-cs"/>
              </a:rPr>
              <a:t>động</a:t>
            </a:r>
          </a:p>
        </p:txBody>
      </p:sp>
    </p:spTree>
    <p:extLst>
      <p:ext uri="{BB962C8B-B14F-4D97-AF65-F5344CB8AC3E}">
        <p14:creationId xmlns:p14="http://schemas.microsoft.com/office/powerpoint/2010/main" val="33969603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51663" y="1436688"/>
            <a:ext cx="5240337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6000" b="1">
                <a:ln w="1111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NTH-LuoLuoNotangYuanTi 1" pitchFamily="2" charset="-128"/>
                <a:ea typeface="LNTH-LuoLuoNotangYuanTi 1" pitchFamily="2" charset="-128"/>
                <a:cs typeface="LNTH-LuoLuoNotangYuanTi 1" pitchFamily="2" charset="-128"/>
              </a:rPr>
              <a:t>Chia sẻ </a:t>
            </a:r>
            <a:br>
              <a:rPr lang="en-US" sz="6000" b="1">
                <a:ln w="1111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NTH-LuoLuoNotangYuanTi 1" pitchFamily="2" charset="-128"/>
                <a:ea typeface="LNTH-LuoLuoNotangYuanTi 1" pitchFamily="2" charset="-128"/>
                <a:cs typeface="LNTH-LuoLuoNotangYuanTi 1" pitchFamily="2" charset="-128"/>
              </a:rPr>
            </a:br>
            <a:r>
              <a:rPr lang="en-US" sz="6000" b="1">
                <a:ln w="1111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NTH-LuoLuoNotangYuanTi 1" pitchFamily="2" charset="-128"/>
                <a:ea typeface="LNTH-LuoLuoNotangYuanTi 1" pitchFamily="2" charset="-128"/>
                <a:cs typeface="LNTH-LuoLuoNotangYuanTi 1" pitchFamily="2" charset="-128"/>
              </a:rPr>
              <a:t>trước lớp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2288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5134270" y="549291"/>
            <a:ext cx="61830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00DF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NTH-LuoLuoNotangYuanTi 1" pitchFamily="2" charset="-128"/>
                <a:ea typeface="LNTH-LuoLuoNotangYuanTi 1" pitchFamily="2" charset="-128"/>
                <a:cs typeface="LNTH-LuoLuoNotangYuanTi 1" pitchFamily="2" charset="-128"/>
              </a:rPr>
              <a:t>TRÒ</a:t>
            </a:r>
            <a:r>
              <a:rPr kumimoji="0" lang="en-US" sz="6000" b="1" i="0" u="none" strike="noStrike" kern="1200" cap="none" spc="0" normalizeH="0" noProof="0" dirty="0">
                <a:ln>
                  <a:solidFill>
                    <a:sysClr val="windowText" lastClr="000000"/>
                  </a:solidFill>
                </a:ln>
                <a:solidFill>
                  <a:srgbClr val="00DF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NTH-LuoLuoNotangYuanTi 1" pitchFamily="2" charset="-128"/>
                <a:ea typeface="LNTH-LuoLuoNotangYuanTi 1" pitchFamily="2" charset="-128"/>
                <a:cs typeface="LNTH-LuoLuoNotangYuanTi 1" pitchFamily="2" charset="-128"/>
              </a:rPr>
              <a:t> CHƠI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baseline="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NTH-LuoLuoNotangYuanTi 1" pitchFamily="2" charset="-128"/>
                <a:ea typeface="LNTH-LuoLuoNotangYuanTi 1" pitchFamily="2" charset="-128"/>
                <a:cs typeface="LNTH-LuoLuoNotangYuanTi 1" pitchFamily="2" charset="-128"/>
              </a:rPr>
              <a:t>AI</a:t>
            </a:r>
            <a:r>
              <a:rPr lang="en-US" sz="60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NTH-LuoLuoNotangYuanTi 1" pitchFamily="2" charset="-128"/>
                <a:ea typeface="LNTH-LuoLuoNotangYuanTi 1" pitchFamily="2" charset="-128"/>
                <a:cs typeface="LNTH-LuoLuoNotangYuanTi 1" pitchFamily="2" charset="-128"/>
              </a:rPr>
              <a:t> NHANH HƠN</a:t>
            </a:r>
            <a:endParaRPr kumimoji="0" lang="en-US" sz="6000" b="1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NTH-LuoLuoNotangYuanTi 1" pitchFamily="2" charset="-128"/>
              <a:ea typeface="LNTH-LuoLuoNotangYuanTi 1" pitchFamily="2" charset="-128"/>
              <a:cs typeface="LNTH-LuoLuoNotangYuanTi 1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3450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82D006-3090-19C9-35C1-E44AD35AB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Hình chữ nhật: Góc Tròn 6">
            <a:extLst>
              <a:ext uri="{FF2B5EF4-FFF2-40B4-BE49-F238E27FC236}">
                <a16:creationId xmlns:a16="http://schemas.microsoft.com/office/drawing/2014/main" id="{E20DAA07-D8EC-68A6-3716-3DD814C7DF21}"/>
              </a:ext>
            </a:extLst>
          </p:cNvPr>
          <p:cNvSpPr/>
          <p:nvPr/>
        </p:nvSpPr>
        <p:spPr>
          <a:xfrm>
            <a:off x="215426" y="420624"/>
            <a:ext cx="11616253" cy="5961888"/>
          </a:xfrm>
          <a:custGeom>
            <a:avLst/>
            <a:gdLst>
              <a:gd name="connsiteX0" fmla="*/ 0 w 11616253"/>
              <a:gd name="connsiteY0" fmla="*/ 993668 h 5961888"/>
              <a:gd name="connsiteX1" fmla="*/ 993668 w 11616253"/>
              <a:gd name="connsiteY1" fmla="*/ 0 h 5961888"/>
              <a:gd name="connsiteX2" fmla="*/ 10622585 w 11616253"/>
              <a:gd name="connsiteY2" fmla="*/ 0 h 5961888"/>
              <a:gd name="connsiteX3" fmla="*/ 11616253 w 11616253"/>
              <a:gd name="connsiteY3" fmla="*/ 993668 h 5961888"/>
              <a:gd name="connsiteX4" fmla="*/ 11616253 w 11616253"/>
              <a:gd name="connsiteY4" fmla="*/ 4968220 h 5961888"/>
              <a:gd name="connsiteX5" fmla="*/ 10622585 w 11616253"/>
              <a:gd name="connsiteY5" fmla="*/ 5961888 h 5961888"/>
              <a:gd name="connsiteX6" fmla="*/ 993668 w 11616253"/>
              <a:gd name="connsiteY6" fmla="*/ 5961888 h 5961888"/>
              <a:gd name="connsiteX7" fmla="*/ 0 w 11616253"/>
              <a:gd name="connsiteY7" fmla="*/ 4968220 h 5961888"/>
              <a:gd name="connsiteX8" fmla="*/ 0 w 11616253"/>
              <a:gd name="connsiteY8" fmla="*/ 993668 h 596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6253" h="5961888" fill="none" extrusionOk="0">
                <a:moveTo>
                  <a:pt x="0" y="993668"/>
                </a:moveTo>
                <a:cubicBezTo>
                  <a:pt x="-93957" y="450722"/>
                  <a:pt x="436781" y="45987"/>
                  <a:pt x="993668" y="0"/>
                </a:cubicBezTo>
                <a:cubicBezTo>
                  <a:pt x="3537387" y="77600"/>
                  <a:pt x="5953310" y="-27269"/>
                  <a:pt x="10622585" y="0"/>
                </a:cubicBezTo>
                <a:cubicBezTo>
                  <a:pt x="11223030" y="-68144"/>
                  <a:pt x="11656846" y="456830"/>
                  <a:pt x="11616253" y="993668"/>
                </a:cubicBezTo>
                <a:cubicBezTo>
                  <a:pt x="11725253" y="1691291"/>
                  <a:pt x="11538044" y="3908416"/>
                  <a:pt x="11616253" y="4968220"/>
                </a:cubicBezTo>
                <a:cubicBezTo>
                  <a:pt x="11536869" y="5485954"/>
                  <a:pt x="11161051" y="5966440"/>
                  <a:pt x="10622585" y="5961888"/>
                </a:cubicBezTo>
                <a:cubicBezTo>
                  <a:pt x="6291989" y="6011065"/>
                  <a:pt x="1994294" y="5839186"/>
                  <a:pt x="993668" y="5961888"/>
                </a:cubicBezTo>
                <a:cubicBezTo>
                  <a:pt x="442425" y="5980742"/>
                  <a:pt x="-51086" y="5560994"/>
                  <a:pt x="0" y="4968220"/>
                </a:cubicBezTo>
                <a:cubicBezTo>
                  <a:pt x="47022" y="4455504"/>
                  <a:pt x="104569" y="2079563"/>
                  <a:pt x="0" y="993668"/>
                </a:cubicBezTo>
                <a:close/>
              </a:path>
              <a:path w="11616253" h="5961888" stroke="0" extrusionOk="0">
                <a:moveTo>
                  <a:pt x="0" y="993668"/>
                </a:moveTo>
                <a:cubicBezTo>
                  <a:pt x="15999" y="443051"/>
                  <a:pt x="493922" y="-3272"/>
                  <a:pt x="993668" y="0"/>
                </a:cubicBezTo>
                <a:cubicBezTo>
                  <a:pt x="2189969" y="-129276"/>
                  <a:pt x="7222017" y="-77778"/>
                  <a:pt x="10622585" y="0"/>
                </a:cubicBezTo>
                <a:cubicBezTo>
                  <a:pt x="11159455" y="-37994"/>
                  <a:pt x="11601083" y="532353"/>
                  <a:pt x="11616253" y="993668"/>
                </a:cubicBezTo>
                <a:cubicBezTo>
                  <a:pt x="11697852" y="2798083"/>
                  <a:pt x="11770553" y="4107484"/>
                  <a:pt x="11616253" y="4968220"/>
                </a:cubicBezTo>
                <a:cubicBezTo>
                  <a:pt x="11629873" y="5545731"/>
                  <a:pt x="11075041" y="5994628"/>
                  <a:pt x="10622585" y="5961888"/>
                </a:cubicBezTo>
                <a:cubicBezTo>
                  <a:pt x="9272122" y="6006108"/>
                  <a:pt x="2235488" y="5932506"/>
                  <a:pt x="993668" y="5961888"/>
                </a:cubicBezTo>
                <a:cubicBezTo>
                  <a:pt x="431372" y="5909986"/>
                  <a:pt x="-43288" y="5507003"/>
                  <a:pt x="0" y="4968220"/>
                </a:cubicBezTo>
                <a:cubicBezTo>
                  <a:pt x="-159954" y="4049710"/>
                  <a:pt x="22140" y="2835018"/>
                  <a:pt x="0" y="993668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22C1EF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B4B71BF-54EE-73E3-56D5-04D159C17B52}"/>
              </a:ext>
            </a:extLst>
          </p:cNvPr>
          <p:cNvSpPr txBox="1">
            <a:spLocks/>
          </p:cNvSpPr>
          <p:nvPr/>
        </p:nvSpPr>
        <p:spPr>
          <a:xfrm>
            <a:off x="793785" y="475488"/>
            <a:ext cx="10672792" cy="1154735"/>
          </a:xfrm>
          <a:prstGeom prst="rect">
            <a:avLst/>
          </a:prstGeom>
        </p:spPr>
        <p:txBody>
          <a:bodyPr vert="horz" lIns="0" tIns="103866" rIns="0" bIns="103866" anchor="t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5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lt"/>
              </a:rPr>
              <a:t>Luật</a:t>
            </a:r>
            <a:r>
              <a:rPr kumimoji="0" lang="en-US" altLang="zh-CN" sz="5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5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lt"/>
              </a:rPr>
              <a:t>chơi</a:t>
            </a:r>
            <a:r>
              <a:rPr kumimoji="0" lang="en-US" altLang="zh-CN" sz="5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lt"/>
              </a:rPr>
              <a:t>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lt"/>
              </a:rPr>
              <a:t>6 </a:t>
            </a:r>
            <a:r>
              <a:rPr kumimoji="0" lang="en-US" altLang="zh-CN" sz="5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lt"/>
              </a:rPr>
              <a:t>nhóm</a:t>
            </a:r>
            <a:r>
              <a:rPr kumimoji="0" lang="en-US" altLang="zh-CN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vi-VN" altLang="zh-CN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lt"/>
              </a:rPr>
              <a:t>thi tìm các chất ở trạng thái rắn, lỏng, khí có ở xung quanh lớp học. Trong thời gian 3 phút, đội nào tìm được nhiều chất ở trạng thái rắn, lỏng, khí có ở xung quanh lớp học nhất là đội thắng cuộc.</a:t>
            </a:r>
            <a:endParaRPr kumimoji="0" lang="en-US" altLang="zh-CN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58498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'">
            <a:hlinkClick r:id="" action="ppaction://media"/>
            <a:extLst>
              <a:ext uri="{FF2B5EF4-FFF2-40B4-BE49-F238E27FC236}">
                <a16:creationId xmlns:a16="http://schemas.microsoft.com/office/drawing/2014/main" id="{BCD1C675-CD0D-2DF5-75E8-AA7890EFD2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04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1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5385E6-4BFF-EDED-EFAC-308642B36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9965" y="1040956"/>
            <a:ext cx="10772070" cy="540471"/>
          </a:xfrm>
        </p:spPr>
        <p:txBody>
          <a:bodyPr>
            <a:noAutofit/>
          </a:bodyPr>
          <a:lstStyle/>
          <a:p>
            <a:r>
              <a:rPr lang="en-US" sz="5400" b="1" dirty="0" err="1">
                <a:solidFill>
                  <a:srgbClr val="FFFF00"/>
                </a:solidFill>
                <a:latin typeface="UTM Edwardian" panose="02040603050506020204" pitchFamily="18" charset="0"/>
              </a:rPr>
              <a:t>Thứ</a:t>
            </a:r>
            <a:r>
              <a:rPr lang="en-US" sz="5400" b="1" dirty="0">
                <a:solidFill>
                  <a:srgbClr val="FFFF00"/>
                </a:solidFill>
                <a:latin typeface="UTM Edwardian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UTM Edwardian" panose="02040603050506020204" pitchFamily="18" charset="0"/>
              </a:rPr>
              <a:t>tư</a:t>
            </a:r>
            <a:r>
              <a:rPr lang="en-US" sz="5400" b="1" dirty="0">
                <a:solidFill>
                  <a:srgbClr val="FFFF00"/>
                </a:solidFill>
                <a:latin typeface="UTM Edwardian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UTM Edwardian" panose="02040603050506020204" pitchFamily="18" charset="0"/>
              </a:rPr>
              <a:t>ngày</a:t>
            </a:r>
            <a:r>
              <a:rPr lang="en-US" sz="5400" b="1" dirty="0">
                <a:solidFill>
                  <a:srgbClr val="FFFF00"/>
                </a:solidFill>
                <a:latin typeface="UTM Edwardian" panose="02040603050506020204" pitchFamily="18" charset="0"/>
              </a:rPr>
              <a:t> 9 </a:t>
            </a:r>
            <a:r>
              <a:rPr lang="en-US" sz="5400" b="1" dirty="0" err="1">
                <a:solidFill>
                  <a:srgbClr val="FFFF00"/>
                </a:solidFill>
                <a:latin typeface="UTM Edwardian" panose="02040603050506020204" pitchFamily="18" charset="0"/>
              </a:rPr>
              <a:t>tháng</a:t>
            </a:r>
            <a:r>
              <a:rPr lang="en-US" sz="5400" b="1" dirty="0">
                <a:solidFill>
                  <a:srgbClr val="FFFF00"/>
                </a:solidFill>
                <a:latin typeface="UTM Edwardian" panose="02040603050506020204" pitchFamily="18" charset="0"/>
              </a:rPr>
              <a:t> 10 </a:t>
            </a:r>
            <a:r>
              <a:rPr lang="en-US" sz="5400" b="1" dirty="0" err="1">
                <a:solidFill>
                  <a:srgbClr val="FFFF00"/>
                </a:solidFill>
                <a:latin typeface="UTM Edwardian" panose="02040603050506020204" pitchFamily="18" charset="0"/>
              </a:rPr>
              <a:t>năm</a:t>
            </a:r>
            <a:r>
              <a:rPr lang="en-US" sz="5400" b="1" dirty="0">
                <a:solidFill>
                  <a:srgbClr val="FFFF00"/>
                </a:solidFill>
                <a:latin typeface="UTM Edwardian" panose="02040603050506020204" pitchFamily="18" charset="0"/>
              </a:rPr>
              <a:t> 2024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2184365"/>
            <a:ext cx="9144000" cy="5404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ln>
                  <a:solidFill>
                    <a:sysClr val="windowText" lastClr="000000"/>
                  </a:solidFill>
                </a:ln>
                <a:solidFill>
                  <a:srgbClr val="F2BE22"/>
                </a:solidFill>
                <a:latin typeface="iCiel Pony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0000"/>
                </a:solidFill>
              </a:rPr>
              <a:t>Khoa </a:t>
            </a:r>
            <a:r>
              <a:rPr lang="en-US" dirty="0" err="1">
                <a:solidFill>
                  <a:srgbClr val="FF0000"/>
                </a:solidFill>
              </a:rPr>
              <a:t>học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ADB6DA-9B82-B348-78FE-EFE204486DF1}"/>
              </a:ext>
            </a:extLst>
          </p:cNvPr>
          <p:cNvSpPr txBox="1"/>
          <p:nvPr/>
        </p:nvSpPr>
        <p:spPr>
          <a:xfrm>
            <a:off x="1524000" y="2749607"/>
            <a:ext cx="4778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TM Guanine" panose="02040603050506020204" pitchFamily="18" charset="0"/>
              </a:rPr>
              <a:t>BÀI 4 - TIẾT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E1F20-6C32-83FC-F5E7-B73408724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7" y="3543819"/>
            <a:ext cx="12058933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8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80F42F-176C-9A58-A77D-A9C119F5A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FBE1A6-70A0-6769-B975-6AA512AB9042}"/>
              </a:ext>
            </a:extLst>
          </p:cNvPr>
          <p:cNvSpPr txBox="1"/>
          <p:nvPr/>
        </p:nvSpPr>
        <p:spPr>
          <a:xfrm>
            <a:off x="5462016" y="1591056"/>
            <a:ext cx="59496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effectLst/>
                <a:latin typeface="Coiny" panose="02000903060500060000" pitchFamily="2" charset="0"/>
                <a:ea typeface="Times New Roman" panose="02020603050405020304" pitchFamily="18" charset="0"/>
              </a:rPr>
              <a:t>Hoạt động 1</a:t>
            </a:r>
          </a:p>
          <a:p>
            <a:pPr algn="ctr"/>
            <a:r>
              <a:rPr lang="vi-VN" sz="5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Tìm</a:t>
            </a:r>
            <a:r>
              <a:rPr lang="vi-VN" sz="5000" b="1" spc="11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5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hiểu</a:t>
            </a:r>
            <a:r>
              <a:rPr lang="vi-VN" sz="5000" b="1" spc="11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5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sự</a:t>
            </a:r>
            <a:r>
              <a:rPr lang="vi-VN" sz="5000" b="1" spc="11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5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vi-VN" sz="5000" b="1" spc="11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5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vi-VN" sz="5000" b="1" spc="11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5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trạng</a:t>
            </a:r>
            <a:r>
              <a:rPr lang="vi-VN" sz="5000" b="1" spc="11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5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thái</a:t>
            </a:r>
            <a:r>
              <a:rPr lang="vi-VN" sz="5000" b="1" spc="11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5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vi-VN" sz="5000" b="1" spc="11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5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 </a:t>
            </a:r>
            <a:endParaRPr lang="en-US" sz="5000" b="1">
              <a:solidFill>
                <a:srgbClr val="FF0000"/>
              </a:solidFill>
              <a:latin typeface="Coiny" panose="0200090306050006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9431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261257" y="193246"/>
            <a:ext cx="11669486" cy="6471508"/>
          </a:xfrm>
          <a:prstGeom prst="roundRect">
            <a:avLst>
              <a:gd name="adj" fmla="val 6350"/>
            </a:avLst>
          </a:prstGeom>
          <a:solidFill>
            <a:schemeClr val="bg1">
              <a:alpha val="93000"/>
            </a:schemeClr>
          </a:solidFill>
          <a:ln w="76200">
            <a:solidFill>
              <a:srgbClr val="DAEA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F5DA90-6A45-CE66-B29E-834A62F46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42" r="100000">
                        <a14:foregroundMark x1="24621" y1="23627" x2="65625" y2="26373"/>
                        <a14:foregroundMark x1="33049" y1="44426" x2="59091" y2="78352"/>
                        <a14:foregroundMark x1="58428" y1="95557" x2="57860" y2="86107"/>
                        <a14:foregroundMark x1="33049" y1="96123" x2="38920" y2="86107"/>
                        <a14:foregroundMark x1="58428" y1="40549" x2="58428" y2="61107"/>
                        <a14:foregroundMark x1="25852" y1="43901" x2="23958" y2="46405"/>
                        <a14:foregroundMark x1="36932" y1="39176" x2="20644" y2="42771"/>
                        <a14:foregroundMark x1="20644" y1="50000" x2="21307" y2="40832"/>
                        <a14:foregroundMark x1="66951" y1="50000" x2="66951" y2="39742"/>
                        <a14:foregroundMark x1="18087" y1="51656" x2="18087" y2="51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33" y="1628196"/>
            <a:ext cx="2147406" cy="503655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C3F4CC9-8F92-F39D-1C7D-7565BF44E890}"/>
              </a:ext>
            </a:extLst>
          </p:cNvPr>
          <p:cNvGrpSpPr/>
          <p:nvPr/>
        </p:nvGrpSpPr>
        <p:grpSpPr>
          <a:xfrm>
            <a:off x="3531477" y="878104"/>
            <a:ext cx="6102737" cy="1786268"/>
            <a:chOff x="693817" y="163281"/>
            <a:chExt cx="7813753" cy="790174"/>
          </a:xfrm>
        </p:grpSpPr>
        <p:sp>
          <p:nvSpPr>
            <p:cNvPr id="8" name="Rectangle: Rounded Corners 9">
              <a:extLst>
                <a:ext uri="{FF2B5EF4-FFF2-40B4-BE49-F238E27FC236}">
                  <a16:creationId xmlns:a16="http://schemas.microsoft.com/office/drawing/2014/main" id="{A9A4C31E-304E-7B77-43B9-FF3FF043F631}"/>
                </a:ext>
              </a:extLst>
            </p:cNvPr>
            <p:cNvSpPr/>
            <p:nvPr/>
          </p:nvSpPr>
          <p:spPr>
            <a:xfrm>
              <a:off x="693817" y="163281"/>
              <a:ext cx="7813753" cy="790174"/>
            </a:xfrm>
            <a:custGeom>
              <a:avLst/>
              <a:gdLst>
                <a:gd name="connsiteX0" fmla="*/ 0 w 7813753"/>
                <a:gd name="connsiteY0" fmla="*/ 131698 h 790174"/>
                <a:gd name="connsiteX1" fmla="*/ 131698 w 7813753"/>
                <a:gd name="connsiteY1" fmla="*/ 0 h 790174"/>
                <a:gd name="connsiteX2" fmla="*/ 667087 w 7813753"/>
                <a:gd name="connsiteY2" fmla="*/ 0 h 790174"/>
                <a:gd name="connsiteX3" fmla="*/ 1353483 w 7813753"/>
                <a:gd name="connsiteY3" fmla="*/ 0 h 790174"/>
                <a:gd name="connsiteX4" fmla="*/ 1964376 w 7813753"/>
                <a:gd name="connsiteY4" fmla="*/ 0 h 790174"/>
                <a:gd name="connsiteX5" fmla="*/ 2801779 w 7813753"/>
                <a:gd name="connsiteY5" fmla="*/ 0 h 790174"/>
                <a:gd name="connsiteX6" fmla="*/ 3261664 w 7813753"/>
                <a:gd name="connsiteY6" fmla="*/ 0 h 790174"/>
                <a:gd name="connsiteX7" fmla="*/ 4099067 w 7813753"/>
                <a:gd name="connsiteY7" fmla="*/ 0 h 790174"/>
                <a:gd name="connsiteX8" fmla="*/ 4558953 w 7813753"/>
                <a:gd name="connsiteY8" fmla="*/ 0 h 790174"/>
                <a:gd name="connsiteX9" fmla="*/ 5018838 w 7813753"/>
                <a:gd name="connsiteY9" fmla="*/ 0 h 790174"/>
                <a:gd name="connsiteX10" fmla="*/ 5705234 w 7813753"/>
                <a:gd name="connsiteY10" fmla="*/ 0 h 790174"/>
                <a:gd name="connsiteX11" fmla="*/ 6316127 w 7813753"/>
                <a:gd name="connsiteY11" fmla="*/ 0 h 790174"/>
                <a:gd name="connsiteX12" fmla="*/ 7078026 w 7813753"/>
                <a:gd name="connsiteY12" fmla="*/ 0 h 790174"/>
                <a:gd name="connsiteX13" fmla="*/ 7682055 w 7813753"/>
                <a:gd name="connsiteY13" fmla="*/ 0 h 790174"/>
                <a:gd name="connsiteX14" fmla="*/ 7813753 w 7813753"/>
                <a:gd name="connsiteY14" fmla="*/ 131698 h 790174"/>
                <a:gd name="connsiteX15" fmla="*/ 7813753 w 7813753"/>
                <a:gd name="connsiteY15" fmla="*/ 658476 h 790174"/>
                <a:gd name="connsiteX16" fmla="*/ 7682055 w 7813753"/>
                <a:gd name="connsiteY16" fmla="*/ 790174 h 790174"/>
                <a:gd name="connsiteX17" fmla="*/ 7146666 w 7813753"/>
                <a:gd name="connsiteY17" fmla="*/ 790174 h 790174"/>
                <a:gd name="connsiteX18" fmla="*/ 6309263 w 7813753"/>
                <a:gd name="connsiteY18" fmla="*/ 790174 h 790174"/>
                <a:gd name="connsiteX19" fmla="*/ 5849377 w 7813753"/>
                <a:gd name="connsiteY19" fmla="*/ 790174 h 790174"/>
                <a:gd name="connsiteX20" fmla="*/ 5087478 w 7813753"/>
                <a:gd name="connsiteY20" fmla="*/ 790174 h 790174"/>
                <a:gd name="connsiteX21" fmla="*/ 4325578 w 7813753"/>
                <a:gd name="connsiteY21" fmla="*/ 790174 h 790174"/>
                <a:gd name="connsiteX22" fmla="*/ 3790189 w 7813753"/>
                <a:gd name="connsiteY22" fmla="*/ 790174 h 790174"/>
                <a:gd name="connsiteX23" fmla="*/ 3028290 w 7813753"/>
                <a:gd name="connsiteY23" fmla="*/ 790174 h 790174"/>
                <a:gd name="connsiteX24" fmla="*/ 2341893 w 7813753"/>
                <a:gd name="connsiteY24" fmla="*/ 790174 h 790174"/>
                <a:gd name="connsiteX25" fmla="*/ 1731001 w 7813753"/>
                <a:gd name="connsiteY25" fmla="*/ 790174 h 790174"/>
                <a:gd name="connsiteX26" fmla="*/ 1195612 w 7813753"/>
                <a:gd name="connsiteY26" fmla="*/ 790174 h 790174"/>
                <a:gd name="connsiteX27" fmla="*/ 131698 w 7813753"/>
                <a:gd name="connsiteY27" fmla="*/ 790174 h 790174"/>
                <a:gd name="connsiteX28" fmla="*/ 0 w 7813753"/>
                <a:gd name="connsiteY28" fmla="*/ 658476 h 790174"/>
                <a:gd name="connsiteX29" fmla="*/ 0 w 7813753"/>
                <a:gd name="connsiteY29" fmla="*/ 131698 h 790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813753" h="790174" fill="none" extrusionOk="0">
                  <a:moveTo>
                    <a:pt x="0" y="131698"/>
                  </a:moveTo>
                  <a:cubicBezTo>
                    <a:pt x="-2484" y="73219"/>
                    <a:pt x="50771" y="5698"/>
                    <a:pt x="131698" y="0"/>
                  </a:cubicBezTo>
                  <a:cubicBezTo>
                    <a:pt x="252045" y="-6576"/>
                    <a:pt x="447414" y="-23302"/>
                    <a:pt x="667087" y="0"/>
                  </a:cubicBezTo>
                  <a:cubicBezTo>
                    <a:pt x="886760" y="23302"/>
                    <a:pt x="1145156" y="-23309"/>
                    <a:pt x="1353483" y="0"/>
                  </a:cubicBezTo>
                  <a:cubicBezTo>
                    <a:pt x="1561810" y="23309"/>
                    <a:pt x="1680645" y="-16922"/>
                    <a:pt x="1964376" y="0"/>
                  </a:cubicBezTo>
                  <a:cubicBezTo>
                    <a:pt x="2248107" y="16922"/>
                    <a:pt x="2513700" y="-16012"/>
                    <a:pt x="2801779" y="0"/>
                  </a:cubicBezTo>
                  <a:cubicBezTo>
                    <a:pt x="3089858" y="16012"/>
                    <a:pt x="3118632" y="-9399"/>
                    <a:pt x="3261664" y="0"/>
                  </a:cubicBezTo>
                  <a:cubicBezTo>
                    <a:pt x="3404696" y="9399"/>
                    <a:pt x="3742764" y="-17459"/>
                    <a:pt x="4099067" y="0"/>
                  </a:cubicBezTo>
                  <a:cubicBezTo>
                    <a:pt x="4455370" y="17459"/>
                    <a:pt x="4426787" y="-5661"/>
                    <a:pt x="4558953" y="0"/>
                  </a:cubicBezTo>
                  <a:cubicBezTo>
                    <a:pt x="4691119" y="5661"/>
                    <a:pt x="4851041" y="-808"/>
                    <a:pt x="5018838" y="0"/>
                  </a:cubicBezTo>
                  <a:cubicBezTo>
                    <a:pt x="5186635" y="808"/>
                    <a:pt x="5365167" y="6123"/>
                    <a:pt x="5705234" y="0"/>
                  </a:cubicBezTo>
                  <a:cubicBezTo>
                    <a:pt x="6045301" y="-6123"/>
                    <a:pt x="6022168" y="21380"/>
                    <a:pt x="6316127" y="0"/>
                  </a:cubicBezTo>
                  <a:cubicBezTo>
                    <a:pt x="6610086" y="-21380"/>
                    <a:pt x="6781110" y="-24951"/>
                    <a:pt x="7078026" y="0"/>
                  </a:cubicBezTo>
                  <a:cubicBezTo>
                    <a:pt x="7374942" y="24951"/>
                    <a:pt x="7438246" y="-19024"/>
                    <a:pt x="7682055" y="0"/>
                  </a:cubicBezTo>
                  <a:cubicBezTo>
                    <a:pt x="7760216" y="-8791"/>
                    <a:pt x="7811852" y="56260"/>
                    <a:pt x="7813753" y="131698"/>
                  </a:cubicBezTo>
                  <a:cubicBezTo>
                    <a:pt x="7828597" y="345062"/>
                    <a:pt x="7796893" y="482715"/>
                    <a:pt x="7813753" y="658476"/>
                  </a:cubicBezTo>
                  <a:cubicBezTo>
                    <a:pt x="7822452" y="737171"/>
                    <a:pt x="7757282" y="789716"/>
                    <a:pt x="7682055" y="790174"/>
                  </a:cubicBezTo>
                  <a:cubicBezTo>
                    <a:pt x="7552873" y="793529"/>
                    <a:pt x="7378463" y="812251"/>
                    <a:pt x="7146666" y="790174"/>
                  </a:cubicBezTo>
                  <a:cubicBezTo>
                    <a:pt x="6914869" y="768097"/>
                    <a:pt x="6497711" y="759559"/>
                    <a:pt x="6309263" y="790174"/>
                  </a:cubicBezTo>
                  <a:cubicBezTo>
                    <a:pt x="6120815" y="820789"/>
                    <a:pt x="5998576" y="809913"/>
                    <a:pt x="5849377" y="790174"/>
                  </a:cubicBezTo>
                  <a:cubicBezTo>
                    <a:pt x="5700178" y="770435"/>
                    <a:pt x="5252932" y="796221"/>
                    <a:pt x="5087478" y="790174"/>
                  </a:cubicBezTo>
                  <a:cubicBezTo>
                    <a:pt x="4922024" y="784127"/>
                    <a:pt x="4604700" y="820989"/>
                    <a:pt x="4325578" y="790174"/>
                  </a:cubicBezTo>
                  <a:cubicBezTo>
                    <a:pt x="4046456" y="759359"/>
                    <a:pt x="3923080" y="786505"/>
                    <a:pt x="3790189" y="790174"/>
                  </a:cubicBezTo>
                  <a:cubicBezTo>
                    <a:pt x="3657298" y="793843"/>
                    <a:pt x="3290634" y="798623"/>
                    <a:pt x="3028290" y="790174"/>
                  </a:cubicBezTo>
                  <a:cubicBezTo>
                    <a:pt x="2765946" y="781725"/>
                    <a:pt x="2601064" y="764307"/>
                    <a:pt x="2341893" y="790174"/>
                  </a:cubicBezTo>
                  <a:cubicBezTo>
                    <a:pt x="2082722" y="816041"/>
                    <a:pt x="1921157" y="816396"/>
                    <a:pt x="1731001" y="790174"/>
                  </a:cubicBezTo>
                  <a:cubicBezTo>
                    <a:pt x="1540845" y="763952"/>
                    <a:pt x="1360565" y="787961"/>
                    <a:pt x="1195612" y="790174"/>
                  </a:cubicBezTo>
                  <a:cubicBezTo>
                    <a:pt x="1030659" y="792387"/>
                    <a:pt x="425506" y="798410"/>
                    <a:pt x="131698" y="790174"/>
                  </a:cubicBezTo>
                  <a:cubicBezTo>
                    <a:pt x="47234" y="789192"/>
                    <a:pt x="-6906" y="717462"/>
                    <a:pt x="0" y="658476"/>
                  </a:cubicBezTo>
                  <a:cubicBezTo>
                    <a:pt x="-22858" y="456628"/>
                    <a:pt x="-26173" y="244236"/>
                    <a:pt x="0" y="131698"/>
                  </a:cubicBezTo>
                  <a:close/>
                </a:path>
                <a:path w="7813753" h="790174" stroke="0" extrusionOk="0">
                  <a:moveTo>
                    <a:pt x="0" y="131698"/>
                  </a:moveTo>
                  <a:cubicBezTo>
                    <a:pt x="-7055" y="64796"/>
                    <a:pt x="53660" y="7058"/>
                    <a:pt x="131698" y="0"/>
                  </a:cubicBezTo>
                  <a:cubicBezTo>
                    <a:pt x="508653" y="-4712"/>
                    <a:pt x="766318" y="3621"/>
                    <a:pt x="969101" y="0"/>
                  </a:cubicBezTo>
                  <a:cubicBezTo>
                    <a:pt x="1171884" y="-3621"/>
                    <a:pt x="1537509" y="-35194"/>
                    <a:pt x="1731001" y="0"/>
                  </a:cubicBezTo>
                  <a:cubicBezTo>
                    <a:pt x="1924493" y="35194"/>
                    <a:pt x="2090846" y="-15233"/>
                    <a:pt x="2417397" y="0"/>
                  </a:cubicBezTo>
                  <a:cubicBezTo>
                    <a:pt x="2743948" y="15233"/>
                    <a:pt x="2725676" y="22311"/>
                    <a:pt x="3028290" y="0"/>
                  </a:cubicBezTo>
                  <a:cubicBezTo>
                    <a:pt x="3330904" y="-22311"/>
                    <a:pt x="3398681" y="17420"/>
                    <a:pt x="3714686" y="0"/>
                  </a:cubicBezTo>
                  <a:cubicBezTo>
                    <a:pt x="4030691" y="-17420"/>
                    <a:pt x="4191014" y="2537"/>
                    <a:pt x="4325578" y="0"/>
                  </a:cubicBezTo>
                  <a:cubicBezTo>
                    <a:pt x="4460142" y="-2537"/>
                    <a:pt x="4729605" y="-27031"/>
                    <a:pt x="4936471" y="0"/>
                  </a:cubicBezTo>
                  <a:cubicBezTo>
                    <a:pt x="5143337" y="27031"/>
                    <a:pt x="5335606" y="-4232"/>
                    <a:pt x="5471860" y="0"/>
                  </a:cubicBezTo>
                  <a:cubicBezTo>
                    <a:pt x="5608114" y="4232"/>
                    <a:pt x="5862330" y="-2699"/>
                    <a:pt x="6007249" y="0"/>
                  </a:cubicBezTo>
                  <a:cubicBezTo>
                    <a:pt x="6152168" y="2699"/>
                    <a:pt x="6416294" y="7264"/>
                    <a:pt x="6618141" y="0"/>
                  </a:cubicBezTo>
                  <a:cubicBezTo>
                    <a:pt x="6819988" y="-7264"/>
                    <a:pt x="7455143" y="45707"/>
                    <a:pt x="7682055" y="0"/>
                  </a:cubicBezTo>
                  <a:cubicBezTo>
                    <a:pt x="7761788" y="183"/>
                    <a:pt x="7817354" y="61007"/>
                    <a:pt x="7813753" y="131698"/>
                  </a:cubicBezTo>
                  <a:cubicBezTo>
                    <a:pt x="7832078" y="295715"/>
                    <a:pt x="7790617" y="421464"/>
                    <a:pt x="7813753" y="658476"/>
                  </a:cubicBezTo>
                  <a:cubicBezTo>
                    <a:pt x="7798407" y="724540"/>
                    <a:pt x="7751026" y="805760"/>
                    <a:pt x="7682055" y="790174"/>
                  </a:cubicBezTo>
                  <a:cubicBezTo>
                    <a:pt x="7414681" y="786341"/>
                    <a:pt x="7224264" y="785117"/>
                    <a:pt x="7071162" y="790174"/>
                  </a:cubicBezTo>
                  <a:cubicBezTo>
                    <a:pt x="6918060" y="795231"/>
                    <a:pt x="6491318" y="785688"/>
                    <a:pt x="6233759" y="790174"/>
                  </a:cubicBezTo>
                  <a:cubicBezTo>
                    <a:pt x="5976200" y="794660"/>
                    <a:pt x="5721210" y="794936"/>
                    <a:pt x="5396356" y="790174"/>
                  </a:cubicBezTo>
                  <a:cubicBezTo>
                    <a:pt x="5071502" y="785412"/>
                    <a:pt x="4918551" y="801628"/>
                    <a:pt x="4634456" y="790174"/>
                  </a:cubicBezTo>
                  <a:cubicBezTo>
                    <a:pt x="4350361" y="778720"/>
                    <a:pt x="4193204" y="767486"/>
                    <a:pt x="4023564" y="790174"/>
                  </a:cubicBezTo>
                  <a:cubicBezTo>
                    <a:pt x="3853924" y="812862"/>
                    <a:pt x="3623742" y="812180"/>
                    <a:pt x="3488175" y="790174"/>
                  </a:cubicBezTo>
                  <a:cubicBezTo>
                    <a:pt x="3352608" y="768168"/>
                    <a:pt x="2999730" y="762975"/>
                    <a:pt x="2726275" y="790174"/>
                  </a:cubicBezTo>
                  <a:cubicBezTo>
                    <a:pt x="2452820" y="817373"/>
                    <a:pt x="2353562" y="785373"/>
                    <a:pt x="2190886" y="790174"/>
                  </a:cubicBezTo>
                  <a:cubicBezTo>
                    <a:pt x="2028210" y="794975"/>
                    <a:pt x="1780432" y="765905"/>
                    <a:pt x="1428987" y="790174"/>
                  </a:cubicBezTo>
                  <a:cubicBezTo>
                    <a:pt x="1077542" y="814443"/>
                    <a:pt x="722885" y="766389"/>
                    <a:pt x="131698" y="790174"/>
                  </a:cubicBezTo>
                  <a:cubicBezTo>
                    <a:pt x="65517" y="787762"/>
                    <a:pt x="-13108" y="742003"/>
                    <a:pt x="0" y="658476"/>
                  </a:cubicBezTo>
                  <a:cubicBezTo>
                    <a:pt x="-11113" y="452052"/>
                    <a:pt x="-22267" y="326369"/>
                    <a:pt x="0" y="131698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015915443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0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D317E55-88B1-D6E3-221C-9F6328124C68}"/>
                </a:ext>
              </a:extLst>
            </p:cNvPr>
            <p:cNvSpPr txBox="1"/>
            <p:nvPr/>
          </p:nvSpPr>
          <p:spPr>
            <a:xfrm>
              <a:off x="693817" y="300779"/>
              <a:ext cx="7340412" cy="515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vi-VN" sz="2800" b="1"/>
                <a:t>Theo em, để chất có thể thay đổi trạng thái cần điều kiện gì?</a:t>
              </a:r>
              <a:endParaRPr lang="en-US" sz="2800" b="1"/>
            </a:p>
          </p:txBody>
        </p:sp>
      </p:grpSp>
      <p:sp>
        <p:nvSpPr>
          <p:cNvPr id="10" name="Arrow: Down 9">
            <a:extLst>
              <a:ext uri="{FF2B5EF4-FFF2-40B4-BE49-F238E27FC236}">
                <a16:creationId xmlns:a16="http://schemas.microsoft.com/office/drawing/2014/main" id="{7B0E390D-4A73-986F-FD1B-DE4E790C3EC2}"/>
              </a:ext>
            </a:extLst>
          </p:cNvPr>
          <p:cNvSpPr/>
          <p:nvPr/>
        </p:nvSpPr>
        <p:spPr>
          <a:xfrm>
            <a:off x="6271876" y="2766923"/>
            <a:ext cx="791076" cy="1164614"/>
          </a:xfrm>
          <a:prstGeom prst="downArrow">
            <a:avLst/>
          </a:prstGeom>
          <a:solidFill>
            <a:srgbClr val="CBFFB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614B3F7-92E8-D358-8A85-B035CAFB7096}"/>
              </a:ext>
            </a:extLst>
          </p:cNvPr>
          <p:cNvGrpSpPr/>
          <p:nvPr/>
        </p:nvGrpSpPr>
        <p:grpSpPr>
          <a:xfrm>
            <a:off x="3740769" y="4060276"/>
            <a:ext cx="6102737" cy="1786268"/>
            <a:chOff x="693817" y="163281"/>
            <a:chExt cx="7813753" cy="790174"/>
          </a:xfrm>
        </p:grpSpPr>
        <p:sp>
          <p:nvSpPr>
            <p:cNvPr id="12" name="Rectangle: Rounded Corners 9">
              <a:extLst>
                <a:ext uri="{FF2B5EF4-FFF2-40B4-BE49-F238E27FC236}">
                  <a16:creationId xmlns:a16="http://schemas.microsoft.com/office/drawing/2014/main" id="{66AAEE0C-0D5C-CEC8-227A-8D4E9F66C700}"/>
                </a:ext>
              </a:extLst>
            </p:cNvPr>
            <p:cNvSpPr/>
            <p:nvPr/>
          </p:nvSpPr>
          <p:spPr>
            <a:xfrm>
              <a:off x="693817" y="163281"/>
              <a:ext cx="7813753" cy="790174"/>
            </a:xfrm>
            <a:custGeom>
              <a:avLst/>
              <a:gdLst>
                <a:gd name="connsiteX0" fmla="*/ 0 w 7813753"/>
                <a:gd name="connsiteY0" fmla="*/ 131698 h 790174"/>
                <a:gd name="connsiteX1" fmla="*/ 131698 w 7813753"/>
                <a:gd name="connsiteY1" fmla="*/ 0 h 790174"/>
                <a:gd name="connsiteX2" fmla="*/ 667087 w 7813753"/>
                <a:gd name="connsiteY2" fmla="*/ 0 h 790174"/>
                <a:gd name="connsiteX3" fmla="*/ 1353483 w 7813753"/>
                <a:gd name="connsiteY3" fmla="*/ 0 h 790174"/>
                <a:gd name="connsiteX4" fmla="*/ 1964376 w 7813753"/>
                <a:gd name="connsiteY4" fmla="*/ 0 h 790174"/>
                <a:gd name="connsiteX5" fmla="*/ 2801779 w 7813753"/>
                <a:gd name="connsiteY5" fmla="*/ 0 h 790174"/>
                <a:gd name="connsiteX6" fmla="*/ 3261664 w 7813753"/>
                <a:gd name="connsiteY6" fmla="*/ 0 h 790174"/>
                <a:gd name="connsiteX7" fmla="*/ 4099067 w 7813753"/>
                <a:gd name="connsiteY7" fmla="*/ 0 h 790174"/>
                <a:gd name="connsiteX8" fmla="*/ 4558953 w 7813753"/>
                <a:gd name="connsiteY8" fmla="*/ 0 h 790174"/>
                <a:gd name="connsiteX9" fmla="*/ 5018838 w 7813753"/>
                <a:gd name="connsiteY9" fmla="*/ 0 h 790174"/>
                <a:gd name="connsiteX10" fmla="*/ 5705234 w 7813753"/>
                <a:gd name="connsiteY10" fmla="*/ 0 h 790174"/>
                <a:gd name="connsiteX11" fmla="*/ 6316127 w 7813753"/>
                <a:gd name="connsiteY11" fmla="*/ 0 h 790174"/>
                <a:gd name="connsiteX12" fmla="*/ 7078026 w 7813753"/>
                <a:gd name="connsiteY12" fmla="*/ 0 h 790174"/>
                <a:gd name="connsiteX13" fmla="*/ 7682055 w 7813753"/>
                <a:gd name="connsiteY13" fmla="*/ 0 h 790174"/>
                <a:gd name="connsiteX14" fmla="*/ 7813753 w 7813753"/>
                <a:gd name="connsiteY14" fmla="*/ 131698 h 790174"/>
                <a:gd name="connsiteX15" fmla="*/ 7813753 w 7813753"/>
                <a:gd name="connsiteY15" fmla="*/ 658476 h 790174"/>
                <a:gd name="connsiteX16" fmla="*/ 7682055 w 7813753"/>
                <a:gd name="connsiteY16" fmla="*/ 790174 h 790174"/>
                <a:gd name="connsiteX17" fmla="*/ 7146666 w 7813753"/>
                <a:gd name="connsiteY17" fmla="*/ 790174 h 790174"/>
                <a:gd name="connsiteX18" fmla="*/ 6309263 w 7813753"/>
                <a:gd name="connsiteY18" fmla="*/ 790174 h 790174"/>
                <a:gd name="connsiteX19" fmla="*/ 5849377 w 7813753"/>
                <a:gd name="connsiteY19" fmla="*/ 790174 h 790174"/>
                <a:gd name="connsiteX20" fmla="*/ 5087478 w 7813753"/>
                <a:gd name="connsiteY20" fmla="*/ 790174 h 790174"/>
                <a:gd name="connsiteX21" fmla="*/ 4325578 w 7813753"/>
                <a:gd name="connsiteY21" fmla="*/ 790174 h 790174"/>
                <a:gd name="connsiteX22" fmla="*/ 3790189 w 7813753"/>
                <a:gd name="connsiteY22" fmla="*/ 790174 h 790174"/>
                <a:gd name="connsiteX23" fmla="*/ 3028290 w 7813753"/>
                <a:gd name="connsiteY23" fmla="*/ 790174 h 790174"/>
                <a:gd name="connsiteX24" fmla="*/ 2341893 w 7813753"/>
                <a:gd name="connsiteY24" fmla="*/ 790174 h 790174"/>
                <a:gd name="connsiteX25" fmla="*/ 1731001 w 7813753"/>
                <a:gd name="connsiteY25" fmla="*/ 790174 h 790174"/>
                <a:gd name="connsiteX26" fmla="*/ 1195612 w 7813753"/>
                <a:gd name="connsiteY26" fmla="*/ 790174 h 790174"/>
                <a:gd name="connsiteX27" fmla="*/ 131698 w 7813753"/>
                <a:gd name="connsiteY27" fmla="*/ 790174 h 790174"/>
                <a:gd name="connsiteX28" fmla="*/ 0 w 7813753"/>
                <a:gd name="connsiteY28" fmla="*/ 658476 h 790174"/>
                <a:gd name="connsiteX29" fmla="*/ 0 w 7813753"/>
                <a:gd name="connsiteY29" fmla="*/ 131698 h 790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813753" h="790174" fill="none" extrusionOk="0">
                  <a:moveTo>
                    <a:pt x="0" y="131698"/>
                  </a:moveTo>
                  <a:cubicBezTo>
                    <a:pt x="-2484" y="73219"/>
                    <a:pt x="50771" y="5698"/>
                    <a:pt x="131698" y="0"/>
                  </a:cubicBezTo>
                  <a:cubicBezTo>
                    <a:pt x="252045" y="-6576"/>
                    <a:pt x="447414" y="-23302"/>
                    <a:pt x="667087" y="0"/>
                  </a:cubicBezTo>
                  <a:cubicBezTo>
                    <a:pt x="886760" y="23302"/>
                    <a:pt x="1145156" y="-23309"/>
                    <a:pt x="1353483" y="0"/>
                  </a:cubicBezTo>
                  <a:cubicBezTo>
                    <a:pt x="1561810" y="23309"/>
                    <a:pt x="1680645" y="-16922"/>
                    <a:pt x="1964376" y="0"/>
                  </a:cubicBezTo>
                  <a:cubicBezTo>
                    <a:pt x="2248107" y="16922"/>
                    <a:pt x="2513700" y="-16012"/>
                    <a:pt x="2801779" y="0"/>
                  </a:cubicBezTo>
                  <a:cubicBezTo>
                    <a:pt x="3089858" y="16012"/>
                    <a:pt x="3118632" y="-9399"/>
                    <a:pt x="3261664" y="0"/>
                  </a:cubicBezTo>
                  <a:cubicBezTo>
                    <a:pt x="3404696" y="9399"/>
                    <a:pt x="3742764" y="-17459"/>
                    <a:pt x="4099067" y="0"/>
                  </a:cubicBezTo>
                  <a:cubicBezTo>
                    <a:pt x="4455370" y="17459"/>
                    <a:pt x="4426787" y="-5661"/>
                    <a:pt x="4558953" y="0"/>
                  </a:cubicBezTo>
                  <a:cubicBezTo>
                    <a:pt x="4691119" y="5661"/>
                    <a:pt x="4851041" y="-808"/>
                    <a:pt x="5018838" y="0"/>
                  </a:cubicBezTo>
                  <a:cubicBezTo>
                    <a:pt x="5186635" y="808"/>
                    <a:pt x="5365167" y="6123"/>
                    <a:pt x="5705234" y="0"/>
                  </a:cubicBezTo>
                  <a:cubicBezTo>
                    <a:pt x="6045301" y="-6123"/>
                    <a:pt x="6022168" y="21380"/>
                    <a:pt x="6316127" y="0"/>
                  </a:cubicBezTo>
                  <a:cubicBezTo>
                    <a:pt x="6610086" y="-21380"/>
                    <a:pt x="6781110" y="-24951"/>
                    <a:pt x="7078026" y="0"/>
                  </a:cubicBezTo>
                  <a:cubicBezTo>
                    <a:pt x="7374942" y="24951"/>
                    <a:pt x="7438246" y="-19024"/>
                    <a:pt x="7682055" y="0"/>
                  </a:cubicBezTo>
                  <a:cubicBezTo>
                    <a:pt x="7760216" y="-8791"/>
                    <a:pt x="7811852" y="56260"/>
                    <a:pt x="7813753" y="131698"/>
                  </a:cubicBezTo>
                  <a:cubicBezTo>
                    <a:pt x="7828597" y="345062"/>
                    <a:pt x="7796893" y="482715"/>
                    <a:pt x="7813753" y="658476"/>
                  </a:cubicBezTo>
                  <a:cubicBezTo>
                    <a:pt x="7822452" y="737171"/>
                    <a:pt x="7757282" y="789716"/>
                    <a:pt x="7682055" y="790174"/>
                  </a:cubicBezTo>
                  <a:cubicBezTo>
                    <a:pt x="7552873" y="793529"/>
                    <a:pt x="7378463" y="812251"/>
                    <a:pt x="7146666" y="790174"/>
                  </a:cubicBezTo>
                  <a:cubicBezTo>
                    <a:pt x="6914869" y="768097"/>
                    <a:pt x="6497711" y="759559"/>
                    <a:pt x="6309263" y="790174"/>
                  </a:cubicBezTo>
                  <a:cubicBezTo>
                    <a:pt x="6120815" y="820789"/>
                    <a:pt x="5998576" y="809913"/>
                    <a:pt x="5849377" y="790174"/>
                  </a:cubicBezTo>
                  <a:cubicBezTo>
                    <a:pt x="5700178" y="770435"/>
                    <a:pt x="5252932" y="796221"/>
                    <a:pt x="5087478" y="790174"/>
                  </a:cubicBezTo>
                  <a:cubicBezTo>
                    <a:pt x="4922024" y="784127"/>
                    <a:pt x="4604700" y="820989"/>
                    <a:pt x="4325578" y="790174"/>
                  </a:cubicBezTo>
                  <a:cubicBezTo>
                    <a:pt x="4046456" y="759359"/>
                    <a:pt x="3923080" y="786505"/>
                    <a:pt x="3790189" y="790174"/>
                  </a:cubicBezTo>
                  <a:cubicBezTo>
                    <a:pt x="3657298" y="793843"/>
                    <a:pt x="3290634" y="798623"/>
                    <a:pt x="3028290" y="790174"/>
                  </a:cubicBezTo>
                  <a:cubicBezTo>
                    <a:pt x="2765946" y="781725"/>
                    <a:pt x="2601064" y="764307"/>
                    <a:pt x="2341893" y="790174"/>
                  </a:cubicBezTo>
                  <a:cubicBezTo>
                    <a:pt x="2082722" y="816041"/>
                    <a:pt x="1921157" y="816396"/>
                    <a:pt x="1731001" y="790174"/>
                  </a:cubicBezTo>
                  <a:cubicBezTo>
                    <a:pt x="1540845" y="763952"/>
                    <a:pt x="1360565" y="787961"/>
                    <a:pt x="1195612" y="790174"/>
                  </a:cubicBezTo>
                  <a:cubicBezTo>
                    <a:pt x="1030659" y="792387"/>
                    <a:pt x="425506" y="798410"/>
                    <a:pt x="131698" y="790174"/>
                  </a:cubicBezTo>
                  <a:cubicBezTo>
                    <a:pt x="47234" y="789192"/>
                    <a:pt x="-6906" y="717462"/>
                    <a:pt x="0" y="658476"/>
                  </a:cubicBezTo>
                  <a:cubicBezTo>
                    <a:pt x="-22858" y="456628"/>
                    <a:pt x="-26173" y="244236"/>
                    <a:pt x="0" y="131698"/>
                  </a:cubicBezTo>
                  <a:close/>
                </a:path>
                <a:path w="7813753" h="790174" stroke="0" extrusionOk="0">
                  <a:moveTo>
                    <a:pt x="0" y="131698"/>
                  </a:moveTo>
                  <a:cubicBezTo>
                    <a:pt x="-7055" y="64796"/>
                    <a:pt x="53660" y="7058"/>
                    <a:pt x="131698" y="0"/>
                  </a:cubicBezTo>
                  <a:cubicBezTo>
                    <a:pt x="508653" y="-4712"/>
                    <a:pt x="766318" y="3621"/>
                    <a:pt x="969101" y="0"/>
                  </a:cubicBezTo>
                  <a:cubicBezTo>
                    <a:pt x="1171884" y="-3621"/>
                    <a:pt x="1537509" y="-35194"/>
                    <a:pt x="1731001" y="0"/>
                  </a:cubicBezTo>
                  <a:cubicBezTo>
                    <a:pt x="1924493" y="35194"/>
                    <a:pt x="2090846" y="-15233"/>
                    <a:pt x="2417397" y="0"/>
                  </a:cubicBezTo>
                  <a:cubicBezTo>
                    <a:pt x="2743948" y="15233"/>
                    <a:pt x="2725676" y="22311"/>
                    <a:pt x="3028290" y="0"/>
                  </a:cubicBezTo>
                  <a:cubicBezTo>
                    <a:pt x="3330904" y="-22311"/>
                    <a:pt x="3398681" y="17420"/>
                    <a:pt x="3714686" y="0"/>
                  </a:cubicBezTo>
                  <a:cubicBezTo>
                    <a:pt x="4030691" y="-17420"/>
                    <a:pt x="4191014" y="2537"/>
                    <a:pt x="4325578" y="0"/>
                  </a:cubicBezTo>
                  <a:cubicBezTo>
                    <a:pt x="4460142" y="-2537"/>
                    <a:pt x="4729605" y="-27031"/>
                    <a:pt x="4936471" y="0"/>
                  </a:cubicBezTo>
                  <a:cubicBezTo>
                    <a:pt x="5143337" y="27031"/>
                    <a:pt x="5335606" y="-4232"/>
                    <a:pt x="5471860" y="0"/>
                  </a:cubicBezTo>
                  <a:cubicBezTo>
                    <a:pt x="5608114" y="4232"/>
                    <a:pt x="5862330" y="-2699"/>
                    <a:pt x="6007249" y="0"/>
                  </a:cubicBezTo>
                  <a:cubicBezTo>
                    <a:pt x="6152168" y="2699"/>
                    <a:pt x="6416294" y="7264"/>
                    <a:pt x="6618141" y="0"/>
                  </a:cubicBezTo>
                  <a:cubicBezTo>
                    <a:pt x="6819988" y="-7264"/>
                    <a:pt x="7455143" y="45707"/>
                    <a:pt x="7682055" y="0"/>
                  </a:cubicBezTo>
                  <a:cubicBezTo>
                    <a:pt x="7761788" y="183"/>
                    <a:pt x="7817354" y="61007"/>
                    <a:pt x="7813753" y="131698"/>
                  </a:cubicBezTo>
                  <a:cubicBezTo>
                    <a:pt x="7832078" y="295715"/>
                    <a:pt x="7790617" y="421464"/>
                    <a:pt x="7813753" y="658476"/>
                  </a:cubicBezTo>
                  <a:cubicBezTo>
                    <a:pt x="7798407" y="724540"/>
                    <a:pt x="7751026" y="805760"/>
                    <a:pt x="7682055" y="790174"/>
                  </a:cubicBezTo>
                  <a:cubicBezTo>
                    <a:pt x="7414681" y="786341"/>
                    <a:pt x="7224264" y="785117"/>
                    <a:pt x="7071162" y="790174"/>
                  </a:cubicBezTo>
                  <a:cubicBezTo>
                    <a:pt x="6918060" y="795231"/>
                    <a:pt x="6491318" y="785688"/>
                    <a:pt x="6233759" y="790174"/>
                  </a:cubicBezTo>
                  <a:cubicBezTo>
                    <a:pt x="5976200" y="794660"/>
                    <a:pt x="5721210" y="794936"/>
                    <a:pt x="5396356" y="790174"/>
                  </a:cubicBezTo>
                  <a:cubicBezTo>
                    <a:pt x="5071502" y="785412"/>
                    <a:pt x="4918551" y="801628"/>
                    <a:pt x="4634456" y="790174"/>
                  </a:cubicBezTo>
                  <a:cubicBezTo>
                    <a:pt x="4350361" y="778720"/>
                    <a:pt x="4193204" y="767486"/>
                    <a:pt x="4023564" y="790174"/>
                  </a:cubicBezTo>
                  <a:cubicBezTo>
                    <a:pt x="3853924" y="812862"/>
                    <a:pt x="3623742" y="812180"/>
                    <a:pt x="3488175" y="790174"/>
                  </a:cubicBezTo>
                  <a:cubicBezTo>
                    <a:pt x="3352608" y="768168"/>
                    <a:pt x="2999730" y="762975"/>
                    <a:pt x="2726275" y="790174"/>
                  </a:cubicBezTo>
                  <a:cubicBezTo>
                    <a:pt x="2452820" y="817373"/>
                    <a:pt x="2353562" y="785373"/>
                    <a:pt x="2190886" y="790174"/>
                  </a:cubicBezTo>
                  <a:cubicBezTo>
                    <a:pt x="2028210" y="794975"/>
                    <a:pt x="1780432" y="765905"/>
                    <a:pt x="1428987" y="790174"/>
                  </a:cubicBezTo>
                  <a:cubicBezTo>
                    <a:pt x="1077542" y="814443"/>
                    <a:pt x="722885" y="766389"/>
                    <a:pt x="131698" y="790174"/>
                  </a:cubicBezTo>
                  <a:cubicBezTo>
                    <a:pt x="65517" y="787762"/>
                    <a:pt x="-13108" y="742003"/>
                    <a:pt x="0" y="658476"/>
                  </a:cubicBezTo>
                  <a:cubicBezTo>
                    <a:pt x="-11113" y="452052"/>
                    <a:pt x="-22267" y="326369"/>
                    <a:pt x="0" y="131698"/>
                  </a:cubicBezTo>
                  <a:close/>
                </a:path>
              </a:pathLst>
            </a:custGeom>
            <a:solidFill>
              <a:srgbClr val="CBFFBD"/>
            </a:solidFill>
            <a:ln w="38100">
              <a:solidFill>
                <a:schemeClr val="accent2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015915443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0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F858AB-BE72-4CF6-9767-84D6A72ACA29}"/>
                </a:ext>
              </a:extLst>
            </p:cNvPr>
            <p:cNvSpPr txBox="1"/>
            <p:nvPr/>
          </p:nvSpPr>
          <p:spPr>
            <a:xfrm>
              <a:off x="930487" y="176884"/>
              <a:ext cx="7340412" cy="762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vi-VN" sz="2800" b="1"/>
                <a:t>Chất có thể bị biến đổi từ trạng thái này sang trạng thái khác khi </a:t>
              </a:r>
              <a:r>
                <a:rPr lang="vi-VN" sz="2800" b="1">
                  <a:solidFill>
                    <a:srgbClr val="FF0000"/>
                  </a:solidFill>
                </a:rPr>
                <a:t>nhiệt độ </a:t>
              </a:r>
              <a:r>
                <a:rPr lang="vi-VN" sz="2800" b="1"/>
                <a:t>phù hợp.</a:t>
              </a:r>
              <a:endParaRPr lang="en-US" sz="2800" b="1"/>
            </a:p>
          </p:txBody>
        </p:sp>
      </p:grpSp>
    </p:spTree>
    <p:extLst>
      <p:ext uri="{BB962C8B-B14F-4D97-AF65-F5344CB8AC3E}">
        <p14:creationId xmlns:p14="http://schemas.microsoft.com/office/powerpoint/2010/main" val="1968519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80F42F-176C-9A58-A77D-A9C119F5A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FBE1A6-70A0-6769-B975-6AA512AB9042}"/>
              </a:ext>
            </a:extLst>
          </p:cNvPr>
          <p:cNvSpPr txBox="1"/>
          <p:nvPr/>
        </p:nvSpPr>
        <p:spPr>
          <a:xfrm>
            <a:off x="6522190" y="1538047"/>
            <a:ext cx="42518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iny" panose="02000903060500060000" pitchFamily="2" charset="0"/>
                <a:ea typeface="Times New Roman" panose="02020603050405020304" pitchFamily="18" charset="0"/>
                <a:cs typeface="+mn-cs"/>
              </a:rPr>
              <a:t>Hoạt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iny" panose="02000903060500060000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iny" panose="02000903060500060000" pitchFamily="2" charset="0"/>
                <a:ea typeface="Times New Roman" panose="02020603050405020304" pitchFamily="18" charset="0"/>
                <a:cs typeface="+mn-cs"/>
              </a:rPr>
              <a:t>động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iny" panose="02000903060500060000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iny" panose="02000903060500060000" pitchFamily="2" charset="0"/>
                <a:ea typeface="Times New Roman" panose="02020603050405020304" pitchFamily="18" charset="0"/>
                <a:cs typeface="+mn-cs"/>
              </a:rPr>
              <a:t>luyện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iny" panose="02000903060500060000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iny" panose="02000903060500060000" pitchFamily="2" charset="0"/>
                <a:ea typeface="Times New Roman" panose="02020603050405020304" pitchFamily="18" charset="0"/>
                <a:cs typeface="+mn-cs"/>
              </a:rPr>
              <a:t>tập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iny" panose="02000903060500060000" pitchFamily="2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iny" panose="0200090306050006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27475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261257" y="193246"/>
            <a:ext cx="11669486" cy="6471508"/>
          </a:xfrm>
          <a:prstGeom prst="roundRect">
            <a:avLst>
              <a:gd name="adj" fmla="val 6350"/>
            </a:avLst>
          </a:prstGeom>
          <a:solidFill>
            <a:schemeClr val="bg1">
              <a:alpha val="93000"/>
            </a:schemeClr>
          </a:solidFill>
          <a:ln w="76200">
            <a:solidFill>
              <a:srgbClr val="DAEA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9154D-B0BE-F21D-4E06-0BDD8E9FE7F5}"/>
              </a:ext>
            </a:extLst>
          </p:cNvPr>
          <p:cNvSpPr txBox="1"/>
          <p:nvPr/>
        </p:nvSpPr>
        <p:spPr>
          <a:xfrm>
            <a:off x="734544" y="5461725"/>
            <a:ext cx="121562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vi-VN" sz="3200" b="1" dirty="0">
                <a:solidFill>
                  <a:srgbClr val="FF0000"/>
                </a:solidFill>
              </a:rPr>
              <a:t>Khi đun nóng, i-ôt chuyển từ trạng thái rắn sang hơi.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ự thăng hoa của iot - YouTube">
            <a:extLst>
              <a:ext uri="{FF2B5EF4-FFF2-40B4-BE49-F238E27FC236}">
                <a16:creationId xmlns:a16="http://schemas.microsoft.com/office/drawing/2014/main" id="{7C7B0AAA-E0CB-5952-CD9C-06DBD87E1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26" y="138832"/>
            <a:ext cx="6726430" cy="504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od – Wikipedia tiếng Việt">
            <a:extLst>
              <a:ext uri="{FF2B5EF4-FFF2-40B4-BE49-F238E27FC236}">
                <a16:creationId xmlns:a16="http://schemas.microsoft.com/office/drawing/2014/main" id="{278DD474-0C80-ED17-CB77-E0EF349AE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44" y="1056091"/>
            <a:ext cx="3726981" cy="261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790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261257" y="193246"/>
            <a:ext cx="11669486" cy="6471508"/>
          </a:xfrm>
          <a:prstGeom prst="roundRect">
            <a:avLst>
              <a:gd name="adj" fmla="val 6350"/>
            </a:avLst>
          </a:prstGeom>
          <a:solidFill>
            <a:schemeClr val="bg1">
              <a:alpha val="93000"/>
            </a:schemeClr>
          </a:solidFill>
          <a:ln w="76200">
            <a:solidFill>
              <a:srgbClr val="DAEA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9154D-B0BE-F21D-4E06-0BDD8E9FE7F5}"/>
              </a:ext>
            </a:extLst>
          </p:cNvPr>
          <p:cNvSpPr txBox="1"/>
          <p:nvPr/>
        </p:nvSpPr>
        <p:spPr>
          <a:xfrm>
            <a:off x="734544" y="4873128"/>
            <a:ext cx="121562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Khi đun nóng,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sắt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chuyển từ trạng thái rắn sang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lỏng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Sắt – Wikipedia tiếng Việt">
            <a:extLst>
              <a:ext uri="{FF2B5EF4-FFF2-40B4-BE49-F238E27FC236}">
                <a16:creationId xmlns:a16="http://schemas.microsoft.com/office/drawing/2014/main" id="{B5C0C71F-FB20-1FBC-E780-AA06C7450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44" y="904995"/>
            <a:ext cx="5230567" cy="32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hiệt độ nóng chảy của sắt và ý nghĩa của việc nóng chảy sắt">
            <a:extLst>
              <a:ext uri="{FF2B5EF4-FFF2-40B4-BE49-F238E27FC236}">
                <a16:creationId xmlns:a16="http://schemas.microsoft.com/office/drawing/2014/main" id="{DBBCBDAB-6881-371F-3EFD-01BBF8164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398" y="904995"/>
            <a:ext cx="5210215" cy="32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437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261257" y="193246"/>
            <a:ext cx="11669486" cy="6471508"/>
          </a:xfrm>
          <a:prstGeom prst="roundRect">
            <a:avLst>
              <a:gd name="adj" fmla="val 6350"/>
            </a:avLst>
          </a:prstGeom>
          <a:solidFill>
            <a:schemeClr val="bg1">
              <a:alpha val="93000"/>
            </a:schemeClr>
          </a:solidFill>
          <a:ln w="76200">
            <a:solidFill>
              <a:srgbClr val="DAEA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B2D46E-6777-8157-1309-167E2D56C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35" y="2001078"/>
            <a:ext cx="11350108" cy="252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92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261257" y="193246"/>
            <a:ext cx="11669486" cy="6471508"/>
          </a:xfrm>
          <a:prstGeom prst="roundRect">
            <a:avLst>
              <a:gd name="adj" fmla="val 6350"/>
            </a:avLst>
          </a:prstGeom>
          <a:solidFill>
            <a:schemeClr val="bg1">
              <a:alpha val="93000"/>
            </a:schemeClr>
          </a:solidFill>
          <a:ln w="76200">
            <a:solidFill>
              <a:srgbClr val="DAEA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D2C076-16B7-5073-2A97-76BCA7583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69" y="2191404"/>
            <a:ext cx="11132261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73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261257" y="193246"/>
            <a:ext cx="11669486" cy="6471508"/>
          </a:xfrm>
          <a:prstGeom prst="roundRect">
            <a:avLst>
              <a:gd name="adj" fmla="val 6350"/>
            </a:avLst>
          </a:prstGeom>
          <a:solidFill>
            <a:schemeClr val="bg1">
              <a:alpha val="93000"/>
            </a:schemeClr>
          </a:solidFill>
          <a:ln w="76200">
            <a:solidFill>
              <a:srgbClr val="DAEA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C243E8-55D9-3225-4D37-0F776531A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93" y="1929254"/>
            <a:ext cx="11040813" cy="299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1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05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54FF7E6-323E-E764-9F3B-E702E4321BDE}"/>
              </a:ext>
            </a:extLst>
          </p:cNvPr>
          <p:cNvGrpSpPr/>
          <p:nvPr/>
        </p:nvGrpSpPr>
        <p:grpSpPr>
          <a:xfrm>
            <a:off x="1545134" y="1565139"/>
            <a:ext cx="9101732" cy="2123658"/>
            <a:chOff x="-716245" y="1869863"/>
            <a:chExt cx="7266879" cy="1327884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B49BFD-51BC-AB73-2A28-7F0444ECF426}"/>
                </a:ext>
              </a:extLst>
            </p:cNvPr>
            <p:cNvSpPr txBox="1"/>
            <p:nvPr/>
          </p:nvSpPr>
          <p:spPr>
            <a:xfrm>
              <a:off x="-716245" y="1869863"/>
              <a:ext cx="7265378" cy="13278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600" b="1">
                  <a:ln w="292100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Tạm biệt và hẹn gặp lại</a:t>
              </a:r>
              <a:endParaRPr lang="en-US" sz="6600" b="1" dirty="0">
                <a:ln w="292100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VN Banh Mi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D9A64D-AD0D-6373-CF8F-A051D0E8D219}"/>
                </a:ext>
              </a:extLst>
            </p:cNvPr>
            <p:cNvSpPr txBox="1"/>
            <p:nvPr/>
          </p:nvSpPr>
          <p:spPr>
            <a:xfrm>
              <a:off x="-714742" y="1869863"/>
              <a:ext cx="7265376" cy="13278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600" b="1" dirty="0" err="1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Tạm</a:t>
              </a:r>
              <a:r>
                <a:rPr lang="en-US" sz="6600" b="1" dirty="0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 </a:t>
              </a:r>
              <a:r>
                <a:rPr lang="en-US" sz="6600" b="1" dirty="0" err="1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biệt</a:t>
              </a:r>
              <a:r>
                <a:rPr lang="en-US" sz="6600" b="1" dirty="0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 </a:t>
              </a:r>
              <a:r>
                <a:rPr lang="en-US" sz="6600" b="1" dirty="0" err="1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và</a:t>
              </a:r>
              <a:r>
                <a:rPr lang="en-US" sz="6600" b="1" dirty="0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 </a:t>
              </a:r>
              <a:r>
                <a:rPr lang="en-US" sz="6600" b="1" dirty="0" err="1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hẹn</a:t>
              </a:r>
              <a:r>
                <a:rPr lang="en-US" sz="6600" b="1" dirty="0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 </a:t>
              </a:r>
              <a:r>
                <a:rPr lang="en-US" sz="6600" b="1" dirty="0" err="1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gặp</a:t>
              </a:r>
              <a:r>
                <a:rPr lang="en-US" sz="6600" b="1" dirty="0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 </a:t>
              </a:r>
              <a:r>
                <a:rPr lang="en-US" sz="6600" b="1" dirty="0" err="1">
                  <a:ln w="9525">
                    <a:solidFill>
                      <a:schemeClr val="bg1"/>
                    </a:solidFill>
                    <a:prstDash val="solid"/>
                  </a:ln>
                  <a:gradFill>
                    <a:gsLst>
                      <a:gs pos="0">
                        <a:srgbClr val="FF0060"/>
                      </a:gs>
                      <a:gs pos="20000">
                        <a:srgbClr val="F94A29"/>
                      </a:gs>
                      <a:gs pos="41000">
                        <a:srgbClr val="FCE22A"/>
                      </a:gs>
                      <a:gs pos="95000">
                        <a:srgbClr val="D61355"/>
                      </a:gs>
                      <a:gs pos="78000">
                        <a:srgbClr val="0079FF"/>
                      </a:gs>
                      <a:gs pos="60000">
                        <a:srgbClr val="00DFA2"/>
                      </a:gs>
                    </a:gsLst>
                    <a:lin ang="21594000" scaled="0"/>
                  </a:gra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UVN Banh Mi" pitchFamily="2" charset="0"/>
                </a:rPr>
                <a:t>lại</a:t>
              </a:r>
              <a:endParaRPr lang="en-US" sz="6600" b="1" dirty="0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FF0060"/>
                    </a:gs>
                    <a:gs pos="20000">
                      <a:srgbClr val="F94A29"/>
                    </a:gs>
                    <a:gs pos="41000">
                      <a:srgbClr val="FCE22A"/>
                    </a:gs>
                    <a:gs pos="95000">
                      <a:srgbClr val="D61355"/>
                    </a:gs>
                    <a:gs pos="78000">
                      <a:srgbClr val="0079FF"/>
                    </a:gs>
                    <a:gs pos="60000">
                      <a:srgbClr val="00DFA2"/>
                    </a:gs>
                  </a:gsLst>
                  <a:lin ang="21594000" scaled="0"/>
                </a:gra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VN Banh Mi" pitchFamily="2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62" b="89984" l="3188" r="89945">
                        <a14:foregroundMark x1="33599" y1="27504" x2="56898" y2="277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8735">
            <a:off x="2180141" y="3574737"/>
            <a:ext cx="1932257" cy="29336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3" b="98869" l="0" r="97570">
                        <a14:foregroundMark x1="43446" y1="37520" x2="38365" y2="48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390" y="3315984"/>
            <a:ext cx="1695513" cy="30911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17" b="96686" l="1443" r="95368">
                        <a14:foregroundMark x1="14503" y1="87227" x2="30144" y2="87793"/>
                        <a14:foregroundMark x1="47912" y1="89733" x2="69856" y2="85287"/>
                        <a14:foregroundMark x1="72969" y1="84721" x2="60440" y2="89450"/>
                        <a14:foregroundMark x1="47912" y1="88601" x2="53151" y2="86661"/>
                        <a14:foregroundMark x1="59909" y1="89733" x2="51025" y2="90016"/>
                        <a14:foregroundMark x1="45330" y1="88884" x2="45330" y2="88884"/>
                        <a14:foregroundMark x1="46849" y1="85570" x2="46849" y2="85570"/>
                        <a14:foregroundMark x1="11390" y1="86944" x2="11390" y2="86944"/>
                        <a14:foregroundMark x1="14503" y1="85853" x2="14503" y2="85853"/>
                        <a14:foregroundMark x1="16629" y1="88601" x2="29157" y2="88319"/>
                        <a14:foregroundMark x1="32802" y1="87793" x2="32802" y2="87793"/>
                        <a14:foregroundMark x1="10858" y1="85570" x2="10858" y2="85570"/>
                        <a14:foregroundMark x1="37509" y1="47494" x2="33789" y2="51657"/>
                        <a14:foregroundMark x1="17616" y1="84438" x2="8276" y2="86944"/>
                        <a14:foregroundMark x1="37965" y1="86944" x2="17084" y2="89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819" y="3073841"/>
            <a:ext cx="1614381" cy="30329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43" b="95557" l="5668" r="89907">
                        <a14:foregroundMark x1="30202" y1="86955" x2="30202" y2="86955"/>
                        <a14:foregroundMark x1="33463" y1="80291" x2="33463" y2="80291"/>
                        <a14:foregroundMark x1="51630" y1="81947" x2="51630" y2="81947"/>
                        <a14:foregroundMark x1="56910" y1="86955" x2="56910" y2="86955"/>
                        <a14:foregroundMark x1="52640" y1="86672" x2="58540" y2="86107"/>
                        <a14:foregroundMark x1="23835" y1="86955" x2="30745" y2="86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803" y="2678440"/>
            <a:ext cx="1707244" cy="328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30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ếng yeah trẻ c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879</TotalTime>
  <Words>172</Words>
  <Application>Microsoft Office PowerPoint</Application>
  <PresentationFormat>Widescreen</PresentationFormat>
  <Paragraphs>19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#9Slide03 Arima Madurai ExtraBo</vt:lpstr>
      <vt:lpstr>Arial</vt:lpstr>
      <vt:lpstr>Calibri</vt:lpstr>
      <vt:lpstr>Calibri Light</vt:lpstr>
      <vt:lpstr>Coiny</vt:lpstr>
      <vt:lpstr>iCiel Pony</vt:lpstr>
      <vt:lpstr>LNTH-LuoLuoNotangYuanTi 1</vt:lpstr>
      <vt:lpstr>Times New Roman</vt:lpstr>
      <vt:lpstr>UTM Edwardian</vt:lpstr>
      <vt:lpstr>UTM Guanine</vt:lpstr>
      <vt:lpstr>UVN Banh Mi</vt:lpstr>
      <vt:lpstr>Office Theme</vt:lpstr>
      <vt:lpstr>PowerPoint Presentation</vt:lpstr>
      <vt:lpstr>Chia sẻ  trước lớp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Khoa học</dc:title>
  <dc:subject>9Slide.vn</dc:subject>
  <dc:creator>huong</dc:creator>
  <dc:description>9Slide.vn</dc:description>
  <cp:lastModifiedBy>Admin</cp:lastModifiedBy>
  <cp:revision>86</cp:revision>
  <dcterms:created xsi:type="dcterms:W3CDTF">2023-08-23T13:16:27Z</dcterms:created>
  <dcterms:modified xsi:type="dcterms:W3CDTF">2024-10-09T05:38:10Z</dcterms:modified>
  <cp:category>9Slide.vn</cp:category>
</cp:coreProperties>
</file>